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notesMasterIdLst>
    <p:notesMasterId r:id="rId8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53" r:id="rId9"/>
    <p:sldId id="389" r:id="rId10"/>
    <p:sldId id="453" r:id="rId11"/>
    <p:sldId id="447" r:id="rId12"/>
    <p:sldId id="457" r:id="rId13"/>
    <p:sldId id="458" r:id="rId14"/>
    <p:sldId id="420" r:id="rId15"/>
    <p:sldId id="454" r:id="rId16"/>
    <p:sldId id="411" r:id="rId17"/>
    <p:sldId id="460" r:id="rId18"/>
    <p:sldId id="459" r:id="rId19"/>
    <p:sldId id="358" r:id="rId20"/>
    <p:sldId id="386" r:id="rId21"/>
    <p:sldId id="291" r:id="rId22"/>
    <p:sldId id="378" r:id="rId23"/>
    <p:sldId id="351" r:id="rId24"/>
    <p:sldId id="356" r:id="rId25"/>
    <p:sldId id="461" r:id="rId26"/>
    <p:sldId id="462" r:id="rId27"/>
    <p:sldId id="463" r:id="rId28"/>
    <p:sldId id="464" r:id="rId29"/>
    <p:sldId id="465" r:id="rId30"/>
    <p:sldId id="431" r:id="rId31"/>
    <p:sldId id="432" r:id="rId32"/>
    <p:sldId id="433" r:id="rId33"/>
    <p:sldId id="466" r:id="rId34"/>
    <p:sldId id="266" r:id="rId35"/>
    <p:sldId id="267" r:id="rId36"/>
    <p:sldId id="268" r:id="rId37"/>
    <p:sldId id="269" r:id="rId38"/>
    <p:sldId id="270" r:id="rId39"/>
    <p:sldId id="271" r:id="rId40"/>
    <p:sldId id="272" r:id="rId41"/>
    <p:sldId id="273" r:id="rId42"/>
    <p:sldId id="274" r:id="rId43"/>
    <p:sldId id="275" r:id="rId44"/>
    <p:sldId id="276" r:id="rId45"/>
    <p:sldId id="277" r:id="rId46"/>
    <p:sldId id="278" r:id="rId47"/>
    <p:sldId id="279" r:id="rId48"/>
    <p:sldId id="280" r:id="rId49"/>
    <p:sldId id="281" r:id="rId50"/>
    <p:sldId id="282" r:id="rId51"/>
    <p:sldId id="283" r:id="rId52"/>
    <p:sldId id="284" r:id="rId53"/>
    <p:sldId id="285" r:id="rId54"/>
    <p:sldId id="286" r:id="rId55"/>
    <p:sldId id="287" r:id="rId56"/>
    <p:sldId id="288" r:id="rId57"/>
    <p:sldId id="289" r:id="rId58"/>
    <p:sldId id="296" r:id="rId59"/>
    <p:sldId id="297" r:id="rId60"/>
    <p:sldId id="298" r:id="rId61"/>
    <p:sldId id="299" r:id="rId62"/>
    <p:sldId id="467" r:id="rId63"/>
    <p:sldId id="354" r:id="rId64"/>
    <p:sldId id="355" r:id="rId65"/>
    <p:sldId id="468" r:id="rId66"/>
    <p:sldId id="300" r:id="rId67"/>
    <p:sldId id="334" r:id="rId68"/>
    <p:sldId id="335" r:id="rId69"/>
    <p:sldId id="336" r:id="rId70"/>
    <p:sldId id="337" r:id="rId71"/>
    <p:sldId id="338" r:id="rId72"/>
    <p:sldId id="339" r:id="rId73"/>
    <p:sldId id="340" r:id="rId74"/>
    <p:sldId id="341" r:id="rId75"/>
    <p:sldId id="342" r:id="rId76"/>
    <p:sldId id="343" r:id="rId77"/>
    <p:sldId id="344" r:id="rId78"/>
    <p:sldId id="345" r:id="rId79"/>
    <p:sldId id="346" r:id="rId80"/>
    <p:sldId id="352" r:id="rId8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microsoft.com/office/2016/11/relationships/changesInfo" Target="changesInfos/changesInfo1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ji Matsui" userId="f9503c530b4bdf4f" providerId="LiveId" clId="{184E2741-E35F-454B-919A-54FFF17BA01D}"/>
    <pc:docChg chg="modSld">
      <pc:chgData name="Yoji Matsui" userId="f9503c530b4bdf4f" providerId="LiveId" clId="{184E2741-E35F-454B-919A-54FFF17BA01D}" dt="2025-02-09T08:04:53.684" v="16" actId="1076"/>
      <pc:docMkLst>
        <pc:docMk/>
      </pc:docMkLst>
      <pc:sldChg chg="modSp mod">
        <pc:chgData name="Yoji Matsui" userId="f9503c530b4bdf4f" providerId="LiveId" clId="{184E2741-E35F-454B-919A-54FFF17BA01D}" dt="2025-02-09T08:04:53.684" v="16" actId="1076"/>
        <pc:sldMkLst>
          <pc:docMk/>
          <pc:sldMk cId="2693927538" sldId="259"/>
        </pc:sldMkLst>
        <pc:spChg chg="mod">
          <ac:chgData name="Yoji Matsui" userId="f9503c530b4bdf4f" providerId="LiveId" clId="{184E2741-E35F-454B-919A-54FFF17BA01D}" dt="2025-02-09T08:04:49.410" v="15" actId="1076"/>
          <ac:spMkLst>
            <pc:docMk/>
            <pc:sldMk cId="2693927538" sldId="259"/>
            <ac:spMk id="2" creationId="{B14DC49B-7330-4C04-ADA7-CBDC1D7464C0}"/>
          </ac:spMkLst>
        </pc:spChg>
        <pc:picChg chg="mod">
          <ac:chgData name="Yoji Matsui" userId="f9503c530b4bdf4f" providerId="LiveId" clId="{184E2741-E35F-454B-919A-54FFF17BA01D}" dt="2025-02-09T08:04:53.684" v="16" actId="1076"/>
          <ac:picMkLst>
            <pc:docMk/>
            <pc:sldMk cId="2693927538" sldId="259"/>
            <ac:picMk id="4" creationId="{882FE7FF-7749-40C2-B36C-27CFCDF59320}"/>
          </ac:picMkLst>
        </pc:picChg>
      </pc:sldChg>
    </pc:docChg>
  </pc:docChgLst>
  <pc:docChgLst>
    <pc:chgData name="Yoji Matsui" userId="f9503c530b4bdf4f" providerId="LiveId" clId="{1D9D818C-822B-4856-B260-3C33B38F26A9}"/>
    <pc:docChg chg="undo custSel modSld">
      <pc:chgData name="Yoji Matsui" userId="f9503c530b4bdf4f" providerId="LiveId" clId="{1D9D818C-822B-4856-B260-3C33B38F26A9}" dt="2024-07-15T11:03:34.038" v="29" actId="207"/>
      <pc:docMkLst>
        <pc:docMk/>
      </pc:docMkLst>
      <pc:sldChg chg="modSp mod">
        <pc:chgData name="Yoji Matsui" userId="f9503c530b4bdf4f" providerId="LiveId" clId="{1D9D818C-822B-4856-B260-3C33B38F26A9}" dt="2024-07-15T10:41:11.706" v="1" actId="27636"/>
        <pc:sldMkLst>
          <pc:docMk/>
          <pc:sldMk cId="3096979839" sldId="256"/>
        </pc:sldMkLst>
      </pc:sldChg>
      <pc:sldChg chg="modSp">
        <pc:chgData name="Yoji Matsui" userId="f9503c530b4bdf4f" providerId="LiveId" clId="{1D9D818C-822B-4856-B260-3C33B38F26A9}" dt="2024-07-15T10:41:11.615" v="0"/>
        <pc:sldMkLst>
          <pc:docMk/>
          <pc:sldMk cId="2693927538" sldId="259"/>
        </pc:sldMkLst>
      </pc:sldChg>
      <pc:sldChg chg="modSp">
        <pc:chgData name="Yoji Matsui" userId="f9503c530b4bdf4f" providerId="LiveId" clId="{1D9D818C-822B-4856-B260-3C33B38F26A9}" dt="2024-07-15T10:41:11.615" v="0"/>
        <pc:sldMkLst>
          <pc:docMk/>
          <pc:sldMk cId="2318473573" sldId="262"/>
        </pc:sldMkLst>
      </pc:sldChg>
      <pc:sldChg chg="modSp">
        <pc:chgData name="Yoji Matsui" userId="f9503c530b4bdf4f" providerId="LiveId" clId="{1D9D818C-822B-4856-B260-3C33B38F26A9}" dt="2024-07-15T11:03:34.038" v="29" actId="207"/>
        <pc:sldMkLst>
          <pc:docMk/>
          <pc:sldMk cId="2434518489" sldId="269"/>
        </pc:sldMkLst>
      </pc:sldChg>
      <pc:sldChg chg="modSp">
        <pc:chgData name="Yoji Matsui" userId="f9503c530b4bdf4f" providerId="LiveId" clId="{1D9D818C-822B-4856-B260-3C33B38F26A9}" dt="2024-07-15T11:03:17.742" v="28" actId="207"/>
        <pc:sldMkLst>
          <pc:docMk/>
          <pc:sldMk cId="3820009520" sldId="272"/>
        </pc:sldMkLst>
      </pc:sldChg>
      <pc:sldChg chg="modSp mod">
        <pc:chgData name="Yoji Matsui" userId="f9503c530b4bdf4f" providerId="LiveId" clId="{1D9D818C-822B-4856-B260-3C33B38F26A9}" dt="2024-07-15T11:03:06.928" v="26" actId="207"/>
        <pc:sldMkLst>
          <pc:docMk/>
          <pc:sldMk cId="1305669952" sldId="273"/>
        </pc:sldMkLst>
      </pc:sldChg>
      <pc:sldChg chg="modSp">
        <pc:chgData name="Yoji Matsui" userId="f9503c530b4bdf4f" providerId="LiveId" clId="{1D9D818C-822B-4856-B260-3C33B38F26A9}" dt="2024-07-15T10:41:11.615" v="0"/>
        <pc:sldMkLst>
          <pc:docMk/>
          <pc:sldMk cId="193935052" sldId="274"/>
        </pc:sldMkLst>
      </pc:sldChg>
      <pc:sldChg chg="modSp">
        <pc:chgData name="Yoji Matsui" userId="f9503c530b4bdf4f" providerId="LiveId" clId="{1D9D818C-822B-4856-B260-3C33B38F26A9}" dt="2024-07-15T10:41:11.615" v="0"/>
        <pc:sldMkLst>
          <pc:docMk/>
          <pc:sldMk cId="1275660317" sldId="275"/>
        </pc:sldMkLst>
      </pc:sldChg>
      <pc:sldChg chg="modSp">
        <pc:chgData name="Yoji Matsui" userId="f9503c530b4bdf4f" providerId="LiveId" clId="{1D9D818C-822B-4856-B260-3C33B38F26A9}" dt="2024-07-15T10:41:11.615" v="0"/>
        <pc:sldMkLst>
          <pc:docMk/>
          <pc:sldMk cId="3435704924" sldId="276"/>
        </pc:sldMkLst>
      </pc:sldChg>
      <pc:sldChg chg="modSp">
        <pc:chgData name="Yoji Matsui" userId="f9503c530b4bdf4f" providerId="LiveId" clId="{1D9D818C-822B-4856-B260-3C33B38F26A9}" dt="2024-07-15T10:41:11.615" v="0"/>
        <pc:sldMkLst>
          <pc:docMk/>
          <pc:sldMk cId="3116211641" sldId="277"/>
        </pc:sldMkLst>
      </pc:sldChg>
      <pc:sldChg chg="modSp mod">
        <pc:chgData name="Yoji Matsui" userId="f9503c530b4bdf4f" providerId="LiveId" clId="{1D9D818C-822B-4856-B260-3C33B38F26A9}" dt="2024-07-15T10:41:12.008" v="3" actId="27636"/>
        <pc:sldMkLst>
          <pc:docMk/>
          <pc:sldMk cId="2835368698" sldId="278"/>
        </pc:sldMkLst>
      </pc:sldChg>
      <pc:sldChg chg="modSp mod">
        <pc:chgData name="Yoji Matsui" userId="f9503c530b4bdf4f" providerId="LiveId" clId="{1D9D818C-822B-4856-B260-3C33B38F26A9}" dt="2024-07-15T10:42:27.226" v="8" actId="207"/>
        <pc:sldMkLst>
          <pc:docMk/>
          <pc:sldMk cId="636770020" sldId="279"/>
        </pc:sldMkLst>
      </pc:sldChg>
      <pc:sldChg chg="modSp">
        <pc:chgData name="Yoji Matsui" userId="f9503c530b4bdf4f" providerId="LiveId" clId="{1D9D818C-822B-4856-B260-3C33B38F26A9}" dt="2024-07-15T10:41:11.615" v="0"/>
        <pc:sldMkLst>
          <pc:docMk/>
          <pc:sldMk cId="3242829280" sldId="280"/>
        </pc:sldMkLst>
      </pc:sldChg>
      <pc:sldChg chg="modSp">
        <pc:chgData name="Yoji Matsui" userId="f9503c530b4bdf4f" providerId="LiveId" clId="{1D9D818C-822B-4856-B260-3C33B38F26A9}" dt="2024-07-15T10:41:11.615" v="0"/>
        <pc:sldMkLst>
          <pc:docMk/>
          <pc:sldMk cId="1702413601" sldId="282"/>
        </pc:sldMkLst>
      </pc:sldChg>
      <pc:sldChg chg="modSp mod">
        <pc:chgData name="Yoji Matsui" userId="f9503c530b4bdf4f" providerId="LiveId" clId="{1D9D818C-822B-4856-B260-3C33B38F26A9}" dt="2024-07-15T10:42:44.405" v="9" actId="1076"/>
        <pc:sldMkLst>
          <pc:docMk/>
          <pc:sldMk cId="2254198042" sldId="285"/>
        </pc:sldMkLst>
      </pc:sldChg>
      <pc:sldChg chg="modSp">
        <pc:chgData name="Yoji Matsui" userId="f9503c530b4bdf4f" providerId="LiveId" clId="{1D9D818C-822B-4856-B260-3C33B38F26A9}" dt="2024-07-15T10:41:11.615" v="0"/>
        <pc:sldMkLst>
          <pc:docMk/>
          <pc:sldMk cId="1834539979" sldId="287"/>
        </pc:sldMkLst>
      </pc:sldChg>
      <pc:sldChg chg="modSp mod">
        <pc:chgData name="Yoji Matsui" userId="f9503c530b4bdf4f" providerId="LiveId" clId="{1D9D818C-822B-4856-B260-3C33B38F26A9}" dt="2024-07-15T10:42:57.120" v="10" actId="1076"/>
        <pc:sldMkLst>
          <pc:docMk/>
          <pc:sldMk cId="1715531510" sldId="288"/>
        </pc:sldMkLst>
      </pc:sldChg>
      <pc:sldChg chg="modSp mod">
        <pc:chgData name="Yoji Matsui" userId="f9503c530b4bdf4f" providerId="LiveId" clId="{1D9D818C-822B-4856-B260-3C33B38F26A9}" dt="2024-07-15T11:01:41.888" v="21" actId="1076"/>
        <pc:sldMkLst>
          <pc:docMk/>
          <pc:sldMk cId="2891421351" sldId="289"/>
        </pc:sldMkLst>
      </pc:sldChg>
      <pc:sldChg chg="modSp mod">
        <pc:chgData name="Yoji Matsui" userId="f9503c530b4bdf4f" providerId="LiveId" clId="{1D9D818C-822B-4856-B260-3C33B38F26A9}" dt="2024-07-15T10:41:11.773" v="2" actId="27636"/>
        <pc:sldMkLst>
          <pc:docMk/>
          <pc:sldMk cId="0" sldId="291"/>
        </pc:sldMkLst>
      </pc:sldChg>
      <pc:sldChg chg="modSp">
        <pc:chgData name="Yoji Matsui" userId="f9503c530b4bdf4f" providerId="LiveId" clId="{1D9D818C-822B-4856-B260-3C33B38F26A9}" dt="2024-07-15T10:41:11.615" v="0"/>
        <pc:sldMkLst>
          <pc:docMk/>
          <pc:sldMk cId="4205333498" sldId="296"/>
        </pc:sldMkLst>
      </pc:sldChg>
      <pc:sldChg chg="modSp mod">
        <pc:chgData name="Yoji Matsui" userId="f9503c530b4bdf4f" providerId="LiveId" clId="{1D9D818C-822B-4856-B260-3C33B38F26A9}" dt="2024-07-15T11:02:38.374" v="24" actId="1076"/>
        <pc:sldMkLst>
          <pc:docMk/>
          <pc:sldMk cId="4292594722" sldId="297"/>
        </pc:sldMkLst>
      </pc:sldChg>
      <pc:sldChg chg="modSp mod">
        <pc:chgData name="Yoji Matsui" userId="f9503c530b4bdf4f" providerId="LiveId" clId="{1D9D818C-822B-4856-B260-3C33B38F26A9}" dt="2024-07-15T11:02:45.963" v="25" actId="1076"/>
        <pc:sldMkLst>
          <pc:docMk/>
          <pc:sldMk cId="3285901638" sldId="298"/>
        </pc:sldMkLst>
      </pc:sldChg>
      <pc:sldChg chg="modSp mod">
        <pc:chgData name="Yoji Matsui" userId="f9503c530b4bdf4f" providerId="LiveId" clId="{1D9D818C-822B-4856-B260-3C33B38F26A9}" dt="2024-07-15T10:41:12.133" v="4" actId="27636"/>
        <pc:sldMkLst>
          <pc:docMk/>
          <pc:sldMk cId="2245374575" sldId="336"/>
        </pc:sldMkLst>
      </pc:sldChg>
      <pc:sldChg chg="modSp mod">
        <pc:chgData name="Yoji Matsui" userId="f9503c530b4bdf4f" providerId="LiveId" clId="{1D9D818C-822B-4856-B260-3C33B38F26A9}" dt="2024-07-15T10:41:12.227" v="5" actId="27636"/>
        <pc:sldMkLst>
          <pc:docMk/>
          <pc:sldMk cId="1280654613" sldId="338"/>
        </pc:sldMkLst>
      </pc:sldChg>
      <pc:sldChg chg="modSp mod">
        <pc:chgData name="Yoji Matsui" userId="f9503c530b4bdf4f" providerId="LiveId" clId="{1D9D818C-822B-4856-B260-3C33B38F26A9}" dt="2024-07-15T10:41:12.324" v="6" actId="27636"/>
        <pc:sldMkLst>
          <pc:docMk/>
          <pc:sldMk cId="2527370856" sldId="339"/>
        </pc:sldMkLst>
      </pc:sldChg>
      <pc:sldChg chg="modSp mod">
        <pc:chgData name="Yoji Matsui" userId="f9503c530b4bdf4f" providerId="LiveId" clId="{1D9D818C-822B-4856-B260-3C33B38F26A9}" dt="2024-07-15T11:02:03.426" v="22" actId="1076"/>
        <pc:sldMkLst>
          <pc:docMk/>
          <pc:sldMk cId="3898269974" sldId="354"/>
        </pc:sldMkLst>
      </pc:sldChg>
      <pc:sldChg chg="modSp mod">
        <pc:chgData name="Yoji Matsui" userId="f9503c530b4bdf4f" providerId="LiveId" clId="{1D9D818C-822B-4856-B260-3C33B38F26A9}" dt="2024-07-15T11:02:11.291" v="23" actId="1076"/>
        <pc:sldMkLst>
          <pc:docMk/>
          <pc:sldMk cId="2716500848" sldId="355"/>
        </pc:sldMkLst>
      </pc:sldChg>
      <pc:sldChg chg="modSp mod">
        <pc:chgData name="Yoji Matsui" userId="f9503c530b4bdf4f" providerId="LiveId" clId="{1D9D818C-822B-4856-B260-3C33B38F26A9}" dt="2024-07-15T10:42:00.091" v="7" actId="207"/>
        <pc:sldMkLst>
          <pc:docMk/>
          <pc:sldMk cId="0" sldId="411"/>
        </pc:sldMkLst>
      </pc:sldChg>
      <pc:sldChg chg="modSp">
        <pc:chgData name="Yoji Matsui" userId="f9503c530b4bdf4f" providerId="LiveId" clId="{1D9D818C-822B-4856-B260-3C33B38F26A9}" dt="2024-07-15T10:41:11.615" v="0"/>
        <pc:sldMkLst>
          <pc:docMk/>
          <pc:sldMk cId="2063806859" sldId="4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3E25F-F3CE-405D-8224-629A3C709921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7EFEE-52B1-4BE1-87AE-E6A5521D5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61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B1993EEB-3D21-DB4C-84E4-DFD7BCEC76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F754B32D-FCB6-63E1-F381-EFFF6E8C20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AFBEE-8ADA-4FE1-B665-22C5C86F2D82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37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AFBEE-8ADA-4FE1-B665-22C5C86F2D82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20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AFBEE-8ADA-4FE1-B665-22C5C86F2D82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325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AFBEE-8ADA-4FE1-B665-22C5C86F2D82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78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AFBEE-8ADA-4FE1-B665-22C5C86F2D82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32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AFBEE-8ADA-4FE1-B665-22C5C86F2D82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59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8C31ED-BFE8-82A8-75A3-084F232FD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41F5249-AAED-18A2-ED5A-11358A3ADE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987ACFE-3FFB-33CB-8E88-19F14AFF2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F5B2-1EEC-4A1E-88F7-62F08569EE4B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2593D9F-B32D-143C-DBCC-1D4B7A652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CEB43B1-7D5D-8656-D864-500F73C7E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B3C9-4AC2-4476-A62F-518BDAC35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467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AA0917-B46E-CB70-198D-D2991DA7A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C9702FB-F52E-C1A8-B1E3-0DB6467CB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0D301E5-D92C-8045-AE53-BC999CF3C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F5B2-1EEC-4A1E-88F7-62F08569EE4B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2CFED4E-EF39-B3B6-2D78-933A42A0B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5102B28-0DD7-6BA5-A23E-E44BD0D61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B3C9-4AC2-4476-A62F-518BDAC35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00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FDB255B-6F5D-84B9-6B89-61F7026783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4A9E45E-0A91-DC94-D295-AEFB551F35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3ABA27C-23E0-981E-653B-5CE21B53A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F5B2-1EEC-4A1E-88F7-62F08569EE4B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05AD9DD-9A3B-06D7-EDAF-EC4DDEAF9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78E67D3-2E5E-CDC8-83B6-87521F08A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B3C9-4AC2-4476-A62F-518BDAC35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28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10BAD39-CC69-DFE6-C34F-3FE08AB16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52946C7-C467-8150-D57A-ADAEE46C6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324F52-B44B-0E3A-946A-C798E57F9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64475-7642-4A93-A949-214FB1A70A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7192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4F02-FBAF-4BE7-A880-06EEF1A32E90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C57B3-D01A-4967-85BC-BDC073E84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70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5DB132-A9C2-8285-64B8-69F08A481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383239A-521A-7935-C6F6-B8AEF0565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90B930C-2917-40F7-FDBE-B93595518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F5B2-1EEC-4A1E-88F7-62F08569EE4B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AF7D89F-ED5B-D264-BD7B-13CED131E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9785CC-A159-AD51-C9DA-A6FD0C19A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B3C9-4AC2-4476-A62F-518BDAC35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85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2F0A61-395A-9213-1A28-9590678AC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350952B-8998-FA50-9D88-92D737BB5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D3DF092-8EA6-3A5C-FBBF-129D2E3FF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F5B2-1EEC-4A1E-88F7-62F08569EE4B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59A0B4-C6D0-5795-0B46-0BF3623C2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C1FA97-B770-7D4C-B195-6BAE2CEE5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B3C9-4AC2-4476-A62F-518BDAC35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7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F33E46-91E0-77AB-E1E8-156E46FD0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3901EB7-715C-8199-1055-CA06D65667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32D9FC3-88F8-1061-9EA1-53E36D93F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15DCD13-89AC-E6AF-3479-0FE1BBDB6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F5B2-1EEC-4A1E-88F7-62F08569EE4B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892109D-86A6-86A5-041F-87B09C98E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22D3D8C-8CCA-081C-931B-2E430719B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B3C9-4AC2-4476-A62F-518BDAC35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17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1EE34D-D709-321F-231C-939A723FF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E2B96D7-D60B-CFA3-8D4A-E7AF4713A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C5A3FB6-D276-BCC4-ADC4-2622EAA9F8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1272451-432E-4A1C-1B44-AD1A4C48A9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DB26134-4DC5-4C87-D68F-AB1DF32CE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4185445-383D-25AC-D33B-3473FCE03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F5B2-1EEC-4A1E-88F7-62F08569EE4B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F279C92-2A88-6FBA-33B3-D40DCD64C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465E741-6844-03EA-37F7-D8473D59B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B3C9-4AC2-4476-A62F-518BDAC35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51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8D4F3F-60B9-AB30-2956-5FEF90ABD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7B9B1A7-9432-FC0A-5B7A-CF6D03BCF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F5B2-1EEC-4A1E-88F7-62F08569EE4B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70B71FB-DD47-BB3C-F3AA-7D1808F96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8CABA20-DE48-5CBF-52C4-DE008498A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B3C9-4AC2-4476-A62F-518BDAC35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90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5B5F6F4-49E6-F697-21A9-F75BE0433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F5B2-1EEC-4A1E-88F7-62F08569EE4B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4409250-DE8D-C7A1-2812-7D2DE2130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3197D9B-A103-261D-9E5B-43E0A4EA3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B3C9-4AC2-4476-A62F-518BDAC35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88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6C6B0F-EE6F-B7B9-AF96-2A10B2A6E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2198B55-A86D-7DF9-6C3E-E0706E165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B3E7207-F293-4C94-0B1D-2564AEAFC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1035521-600C-0340-D11C-8DE5F706A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F5B2-1EEC-4A1E-88F7-62F08569EE4B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0EEAD40-9459-3C70-EA28-E2EF3CC1A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5DF6E23-BEB9-C064-A94D-CF34F3AE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B3C9-4AC2-4476-A62F-518BDAC35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04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56F2D5-A934-7437-507F-7F0239905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034884E-AE2C-6FC7-A854-CCE470F5BB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1C6FF06-DFF2-3D57-C01D-6F54EA1A8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C72F0F4-73AB-BD97-CC85-176270DD1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F5B2-1EEC-4A1E-88F7-62F08569EE4B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4964A79-712F-822A-4C5F-A75289763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FC3E58D-8CD0-6223-C67E-60F091A92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5B3C9-4AC2-4476-A62F-518BDAC35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97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76A0AA2-EA0F-CB9C-53B1-B31DA5B6E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269A071-F9D0-7719-B896-5A05740A0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1DF86DD-E572-970B-4C5F-7994C3EF4F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EF5B2-1EEC-4A1E-88F7-62F08569EE4B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BE00917-63B0-C4DE-7D8F-60C6EDC39D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0A1BCD0-E09E-F76B-7CAF-A29AD1780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5B3C9-4AC2-4476-A62F-518BDAC35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4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42818-9379-41AA-97F6-89C21D364F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12385"/>
          </a:xfrm>
        </p:spPr>
        <p:txBody>
          <a:bodyPr>
            <a:normAutofit fontScale="90000"/>
          </a:bodyPr>
          <a:lstStyle/>
          <a:p>
            <a:pPr marL="10795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b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ne-NP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ग्राहक सेवा शिक्षण</a:t>
            </a:r>
            <a:b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Customer Care Training </a:t>
            </a:r>
            <a:br>
              <a:rPr lang="en-US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62570F-8AE1-4E54-A3A2-507B27493E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4573" y="4261826"/>
            <a:ext cx="8242853" cy="1640210"/>
          </a:xfrm>
        </p:spPr>
        <p:txBody>
          <a:bodyPr>
            <a:normAutofit/>
          </a:bodyPr>
          <a:lstStyle/>
          <a:p>
            <a:pPr marL="28575" marR="0" algn="ctr">
              <a:lnSpc>
                <a:spcPct val="107000"/>
              </a:lnSpc>
              <a:spcBef>
                <a:spcPts val="0"/>
              </a:spcBef>
              <a:spcAft>
                <a:spcPts val="295"/>
              </a:spcAft>
            </a:pPr>
            <a:r>
              <a:rPr lang="en-US" altLang="ja-JP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23/24 </a:t>
            </a:r>
            <a:r>
              <a:rPr lang="en-US" altLang="ja-JP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July,</a:t>
            </a:r>
            <a:r>
              <a:rPr lang="ne-NP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2023</a:t>
            </a:r>
            <a:endParaRPr lang="en-US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altLang="ja-JP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Output 4</a:t>
            </a:r>
            <a:br>
              <a:rPr lang="en-US" altLang="ja-JP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ja-JP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Supporting members</a:t>
            </a:r>
            <a:endParaRPr lang="en-US" sz="4000" dirty="0"/>
          </a:p>
        </p:txBody>
      </p:sp>
      <p:pic>
        <p:nvPicPr>
          <p:cNvPr id="4" name="Picture 3" descr="kukl">
            <a:extLst>
              <a:ext uri="{FF2B5EF4-FFF2-40B4-BE49-F238E27FC236}">
                <a16:creationId xmlns:a16="http://schemas.microsoft.com/office/drawing/2014/main" id="{B17C9BC7-5132-4AE1-A89D-16046477F98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964" y="2650831"/>
            <a:ext cx="1101436" cy="117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6979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F2BDBBE4-EAEB-1749-0C42-B2B24767E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1"/>
            <a:ext cx="9148763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Oval 2">
            <a:extLst>
              <a:ext uri="{FF2B5EF4-FFF2-40B4-BE49-F238E27FC236}">
                <a16:creationId xmlns:a16="http://schemas.microsoft.com/office/drawing/2014/main" id="{31FFA6F2-ABAC-135D-E0EC-C201A301D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762001"/>
            <a:ext cx="2514600" cy="9937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61795" name="Text Box 3">
            <a:extLst>
              <a:ext uri="{FF2B5EF4-FFF2-40B4-BE49-F238E27FC236}">
                <a16:creationId xmlns:a16="http://schemas.microsoft.com/office/drawing/2014/main" id="{D592DF52-9121-EC74-57D9-77684AFE1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9301" y="838200"/>
            <a:ext cx="19399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Bookman Old Style" panose="02050604050505020204" pitchFamily="18" charset="0"/>
              </a:rPr>
              <a:t>Kathmandu Valley Water Supply Management Board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Bookman Old Style" panose="02050604050505020204" pitchFamily="18" charset="0"/>
              </a:rPr>
              <a:t>KVWSMB</a:t>
            </a:r>
          </a:p>
        </p:txBody>
      </p:sp>
      <p:sp>
        <p:nvSpPr>
          <p:cNvPr id="161796" name="Oval 4">
            <a:extLst>
              <a:ext uri="{FF2B5EF4-FFF2-40B4-BE49-F238E27FC236}">
                <a16:creationId xmlns:a16="http://schemas.microsoft.com/office/drawing/2014/main" id="{E58B224D-7F44-8598-DA1A-242E8E05F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667000"/>
            <a:ext cx="3962400" cy="2044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61797" name="Oval 5">
            <a:extLst>
              <a:ext uri="{FF2B5EF4-FFF2-40B4-BE49-F238E27FC236}">
                <a16:creationId xmlns:a16="http://schemas.microsoft.com/office/drawing/2014/main" id="{1DEA4025-14F5-DD5F-CE7F-D1FA8A0A7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376614"/>
            <a:ext cx="2819400" cy="1195387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61798" name="Text Box 6">
            <a:extLst>
              <a:ext uri="{FF2B5EF4-FFF2-40B4-BE49-F238E27FC236}">
                <a16:creationId xmlns:a16="http://schemas.microsoft.com/office/drawing/2014/main" id="{5C35E7A8-BA32-66CB-CC5B-70C9917E1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351214"/>
            <a:ext cx="28956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Bookman Old Style" panose="02050604050505020204" pitchFamily="18" charset="0"/>
              </a:rPr>
              <a:t>Water Utility Operator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Bookman Old Style" panose="02050604050505020204" pitchFamily="18" charset="0"/>
              </a:rPr>
              <a:t>WUO</a:t>
            </a:r>
          </a:p>
        </p:txBody>
      </p:sp>
      <p:sp>
        <p:nvSpPr>
          <p:cNvPr id="161799" name="Text Box 7">
            <a:extLst>
              <a:ext uri="{FF2B5EF4-FFF2-40B4-BE49-F238E27FC236}">
                <a16:creationId xmlns:a16="http://schemas.microsoft.com/office/drawing/2014/main" id="{F379EDED-EB5B-0252-2F4E-0F08A5D7A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575" y="3927475"/>
            <a:ext cx="2889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Bookman Old Style" panose="02050604050505020204" pitchFamily="18" charset="0"/>
              </a:rPr>
              <a:t>KUKL</a:t>
            </a:r>
            <a:endParaRPr lang="en-US" altLang="en-US" sz="1800" b="1">
              <a:solidFill>
                <a:srgbClr val="0000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61800" name="AutoShape 8">
            <a:extLst>
              <a:ext uri="{FF2B5EF4-FFF2-40B4-BE49-F238E27FC236}">
                <a16:creationId xmlns:a16="http://schemas.microsoft.com/office/drawing/2014/main" id="{EC9B0AD0-6177-1732-2326-A511588B7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1447800"/>
            <a:ext cx="3048000" cy="1373188"/>
          </a:xfrm>
          <a:prstGeom prst="hexagon">
            <a:avLst>
              <a:gd name="adj" fmla="val 57968"/>
              <a:gd name="vf" fmla="val 11547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61801" name="Text Box 9">
            <a:extLst>
              <a:ext uri="{FF2B5EF4-FFF2-40B4-BE49-F238E27FC236}">
                <a16:creationId xmlns:a16="http://schemas.microsoft.com/office/drawing/2014/main" id="{A8FA42FD-09F0-181F-578D-21C40CF8A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5438" y="1676401"/>
            <a:ext cx="24685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Bookman Old Style" panose="02050604050505020204" pitchFamily="18" charset="0"/>
              </a:rPr>
              <a:t> Water Supply Tariff Fixation Commission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Bookman Old Style" panose="02050604050505020204" pitchFamily="18" charset="0"/>
              </a:rPr>
              <a:t>WSTFC</a:t>
            </a:r>
          </a:p>
        </p:txBody>
      </p:sp>
      <p:sp>
        <p:nvSpPr>
          <p:cNvPr id="161802" name="Line 10">
            <a:extLst>
              <a:ext uri="{FF2B5EF4-FFF2-40B4-BE49-F238E27FC236}">
                <a16:creationId xmlns:a16="http://schemas.microsoft.com/office/drawing/2014/main" id="{E1EB5588-352A-40F5-1C7C-3B5851F8499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5614" y="1755775"/>
            <a:ext cx="3175" cy="990600"/>
          </a:xfrm>
          <a:prstGeom prst="line">
            <a:avLst/>
          </a:prstGeom>
          <a:noFill/>
          <a:ln w="50800">
            <a:solidFill>
              <a:srgbClr val="FF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803" name="Text Box 11">
            <a:extLst>
              <a:ext uri="{FF2B5EF4-FFF2-40B4-BE49-F238E27FC236}">
                <a16:creationId xmlns:a16="http://schemas.microsoft.com/office/drawing/2014/main" id="{3BC45344-6D00-0AE0-BA66-FE9BF8A4683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613150" y="2108200"/>
            <a:ext cx="1003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 i="1">
                <a:latin typeface="Bookman Old Style" panose="02050604050505020204" pitchFamily="18" charset="0"/>
              </a:rPr>
              <a:t>LICENSE</a:t>
            </a:r>
          </a:p>
        </p:txBody>
      </p:sp>
      <p:sp>
        <p:nvSpPr>
          <p:cNvPr id="161804" name="Rectangle 12">
            <a:extLst>
              <a:ext uri="{FF2B5EF4-FFF2-40B4-BE49-F238E27FC236}">
                <a16:creationId xmlns:a16="http://schemas.microsoft.com/office/drawing/2014/main" id="{70DC6281-C75E-47C5-C401-35044D4DD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04800"/>
            <a:ext cx="502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tx2"/>
              </a:buClr>
              <a:buFontTx/>
              <a:buNone/>
            </a:pPr>
            <a:r>
              <a:rPr lang="en-US" altLang="en-US" sz="2400">
                <a:solidFill>
                  <a:srgbClr val="FF6699"/>
                </a:solidFill>
                <a:latin typeface="Arial" panose="020B0604020202020204" pitchFamily="34" charset="0"/>
              </a:rPr>
              <a:t>New</a:t>
            </a:r>
            <a:r>
              <a:rPr lang="en-US" altLang="en-US" sz="2400">
                <a:solidFill>
                  <a:srgbClr val="FFFF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>
                <a:solidFill>
                  <a:srgbClr val="FF6699"/>
                </a:solidFill>
                <a:latin typeface="Arial" panose="020B0604020202020204" pitchFamily="34" charset="0"/>
              </a:rPr>
              <a:t>Institutional  Arrangement</a:t>
            </a:r>
            <a:endParaRPr lang="en-US" altLang="en-US" sz="1800">
              <a:solidFill>
                <a:srgbClr val="FF6699"/>
              </a:solidFill>
              <a:latin typeface="Arial" panose="020B0604020202020204" pitchFamily="34" charset="0"/>
            </a:endParaRPr>
          </a:p>
        </p:txBody>
      </p:sp>
      <p:sp>
        <p:nvSpPr>
          <p:cNvPr id="161805" name="Line 13">
            <a:extLst>
              <a:ext uri="{FF2B5EF4-FFF2-40B4-BE49-F238E27FC236}">
                <a16:creationId xmlns:a16="http://schemas.microsoft.com/office/drawing/2014/main" id="{80527B9B-C011-A6BC-C238-FE37C193A5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2209801"/>
            <a:ext cx="2133600" cy="4763"/>
          </a:xfrm>
          <a:prstGeom prst="line">
            <a:avLst/>
          </a:prstGeom>
          <a:noFill/>
          <a:ln w="50800">
            <a:solidFill>
              <a:srgbClr val="FFCC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806" name="Text Box 14">
            <a:extLst>
              <a:ext uri="{FF2B5EF4-FFF2-40B4-BE49-F238E27FC236}">
                <a16:creationId xmlns:a16="http://schemas.microsoft.com/office/drawing/2014/main" id="{E2550438-B0D9-CB84-BDAD-7C89F1F96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876800"/>
            <a:ext cx="8839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206500" indent="-12065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en-US" sz="1600" b="1" i="1">
                <a:latin typeface="Bookman Old Style" panose="02050604050505020204" pitchFamily="18" charset="0"/>
              </a:rPr>
              <a:t>KVWSMB </a:t>
            </a:r>
            <a:r>
              <a:rPr lang="en-US" altLang="en-US" sz="1600" b="1">
                <a:latin typeface="Bookman Old Style" panose="02050604050505020204" pitchFamily="18" charset="0"/>
              </a:rPr>
              <a:t>: A</a:t>
            </a:r>
            <a:r>
              <a:rPr lang="en-US" altLang="en-US" sz="1400" b="1">
                <a:latin typeface="Bookman Old Style" panose="02050604050505020204" pitchFamily="18" charset="0"/>
              </a:rPr>
              <a:t>sset owner and responsible for developing and overseeing service policies &amp; planning</a:t>
            </a:r>
          </a:p>
        </p:txBody>
      </p:sp>
      <p:sp>
        <p:nvSpPr>
          <p:cNvPr id="161807" name="Text Box 15">
            <a:extLst>
              <a:ext uri="{FF2B5EF4-FFF2-40B4-BE49-F238E27FC236}">
                <a16:creationId xmlns:a16="http://schemas.microsoft.com/office/drawing/2014/main" id="{EEDD27EF-2ACB-1E63-1D7D-7CC20EF62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410200"/>
            <a:ext cx="883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63600" indent="-863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en-US" sz="1600" b="1" i="1">
                <a:latin typeface="Bookman Old Style" panose="02050604050505020204" pitchFamily="18" charset="0"/>
              </a:rPr>
              <a:t>KUKL</a:t>
            </a:r>
            <a:r>
              <a:rPr lang="en-US" altLang="en-US" sz="1600" b="1">
                <a:latin typeface="Bookman Old Style" panose="02050604050505020204" pitchFamily="18" charset="0"/>
              </a:rPr>
              <a:t> : Responsible for operating water supply and wastewater</a:t>
            </a:r>
            <a:r>
              <a:rPr lang="en-US" altLang="en-US" sz="1600" b="1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en-US" sz="1600" b="1">
                <a:latin typeface="Bookman Old Style" panose="02050604050505020204" pitchFamily="18" charset="0"/>
              </a:rPr>
              <a:t>system in Kathmandu Valley</a:t>
            </a:r>
          </a:p>
        </p:txBody>
      </p:sp>
      <p:sp>
        <p:nvSpPr>
          <p:cNvPr id="161808" name="Text Box 16">
            <a:extLst>
              <a:ext uri="{FF2B5EF4-FFF2-40B4-BE49-F238E27FC236}">
                <a16:creationId xmlns:a16="http://schemas.microsoft.com/office/drawing/2014/main" id="{1AC460A6-928F-DB4C-6B1D-323CF476B358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1143000" y="5988050"/>
            <a:ext cx="8839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chemeClr val="bg1"/>
                </a:solidFill>
                <a:latin typeface="Bookman Old Style" panose="02050604050505020204" pitchFamily="18" charset="0"/>
              </a:rPr>
              <a:t>         </a:t>
            </a:r>
            <a:r>
              <a:rPr lang="en-US" altLang="en-US" sz="1600" b="1" i="1">
                <a:latin typeface="Bookman Old Style" panose="02050604050505020204" pitchFamily="18" charset="0"/>
              </a:rPr>
              <a:t>WSTFC </a:t>
            </a:r>
            <a:r>
              <a:rPr lang="en-US" altLang="en-US" sz="1600" b="1">
                <a:latin typeface="Bookman Old Style" panose="02050604050505020204" pitchFamily="18" charset="0"/>
              </a:rPr>
              <a:t>: Tariff regulation and safeguarding consumer interests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6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1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6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1000"/>
                                        <p:tgtEl>
                                          <p:spTgt spid="16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20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2000"/>
                                        <p:tgtEl>
                                          <p:spTgt spid="16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.25579 L 5.55112E-17 -0.0775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 animBg="1"/>
      <p:bldP spid="161795" grpId="0"/>
      <p:bldP spid="161796" grpId="0" animBg="1"/>
      <p:bldP spid="161797" grpId="0" animBg="1"/>
      <p:bldP spid="161798" grpId="0"/>
      <p:bldP spid="161800" grpId="0" animBg="1"/>
      <p:bldP spid="161801" grpId="0"/>
      <p:bldP spid="161803" grpId="0"/>
      <p:bldP spid="161804" grpId="0"/>
      <p:bldP spid="161806" grpId="0"/>
      <p:bldP spid="16180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>
            <a:extLst>
              <a:ext uri="{FF2B5EF4-FFF2-40B4-BE49-F238E27FC236}">
                <a16:creationId xmlns:a16="http://schemas.microsoft.com/office/drawing/2014/main" id="{D9B71963-E3F2-2DC4-BFFA-FCD23BC2C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91" y="0"/>
            <a:ext cx="10965305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>
            <a:extLst>
              <a:ext uri="{FF2B5EF4-FFF2-40B4-BE49-F238E27FC236}">
                <a16:creationId xmlns:a16="http://schemas.microsoft.com/office/drawing/2014/main" id="{AB9C7022-3F97-0E63-DE4F-D0621A1D45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5" t="1" r="10351" b="1243"/>
          <a:stretch/>
        </p:blipFill>
        <p:spPr bwMode="auto">
          <a:xfrm>
            <a:off x="2136098" y="67456"/>
            <a:ext cx="7877331" cy="673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>
            <a:extLst>
              <a:ext uri="{FF2B5EF4-FFF2-40B4-BE49-F238E27FC236}">
                <a16:creationId xmlns:a16="http://schemas.microsoft.com/office/drawing/2014/main" id="{E6128898-82E9-4F8B-C50C-EEAE9BF5AC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5" r="8782"/>
          <a:stretch/>
        </p:blipFill>
        <p:spPr bwMode="auto">
          <a:xfrm>
            <a:off x="2248524" y="87963"/>
            <a:ext cx="7300209" cy="669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CF76E1E1-61E5-F615-E6F2-432797B5B2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r="11244" b="3171"/>
          <a:stretch/>
        </p:blipFill>
        <p:spPr bwMode="auto">
          <a:xfrm>
            <a:off x="2049067" y="33728"/>
            <a:ext cx="7848606" cy="679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EE772EA-D364-45CA-00CA-DB2810C330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463784"/>
              </p:ext>
            </p:extLst>
          </p:nvPr>
        </p:nvGraphicFramePr>
        <p:xfrm>
          <a:off x="1931988" y="333375"/>
          <a:ext cx="8051800" cy="5926136"/>
        </p:xfrm>
        <a:graphic>
          <a:graphicData uri="http://schemas.openxmlformats.org/drawingml/2006/table">
            <a:tbl>
              <a:tblPr/>
              <a:tblGrid>
                <a:gridCol w="4849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1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0082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KUKL Water Supply System</a:t>
                      </a: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1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Water demand </a:t>
                      </a:r>
                      <a:r>
                        <a:rPr kumimoji="0" lang="en-US" altLang="ja-JP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Cu.m</a:t>
                      </a:r>
                      <a:r>
                        <a:rPr kumimoji="0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/day</a:t>
                      </a: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Population in million</a:t>
                      </a: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Max. Water production </a:t>
                      </a:r>
                      <a:r>
                        <a:rPr kumimoji="0" lang="en-US" altLang="ja-JP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cu.m</a:t>
                      </a:r>
                      <a:r>
                        <a:rPr kumimoji="0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/day (wet)</a:t>
                      </a: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6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Min.Water</a:t>
                      </a:r>
                      <a:r>
                        <a:rPr kumimoji="0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 production </a:t>
                      </a:r>
                      <a:r>
                        <a:rPr kumimoji="0" lang="en-US" altLang="ja-JP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cu.m</a:t>
                      </a:r>
                      <a:r>
                        <a:rPr kumimoji="0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/day (dry)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9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Service area (Sq.km)</a:t>
                      </a: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0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Number of connections</a:t>
                      </a: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252924</a:t>
                      </a: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9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Network in Km</a:t>
                      </a: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9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Treatment </a:t>
                      </a:r>
                      <a:r>
                        <a:rPr kumimoji="0" lang="en-US" altLang="ja-JP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capacty</a:t>
                      </a:r>
                      <a:r>
                        <a:rPr kumimoji="0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ja-JP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cu.m</a:t>
                      </a:r>
                      <a:r>
                        <a:rPr kumimoji="0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/day</a:t>
                      </a: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9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Biggest treatment plant </a:t>
                      </a:r>
                      <a:r>
                        <a:rPr kumimoji="0" lang="en-US" altLang="ja-JP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cu.m</a:t>
                      </a:r>
                      <a:r>
                        <a:rPr kumimoji="0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/day</a:t>
                      </a: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9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Total staffs</a:t>
                      </a: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50" charset="-128"/>
                          <a:cs typeface="Times New Roman" panose="02020603050405020304" pitchFamily="18" charset="0"/>
                        </a:rPr>
                        <a:t> 880</a:t>
                      </a:r>
                    </a:p>
                  </a:txBody>
                  <a:tcPr marL="91434" marR="9143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05414-A290-4A5C-A506-F0486642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337" y="252352"/>
            <a:ext cx="7429499" cy="1108928"/>
          </a:xfrm>
        </p:spPr>
        <p:txBody>
          <a:bodyPr/>
          <a:lstStyle/>
          <a:p>
            <a:pPr algn="ctr"/>
            <a:r>
              <a:rPr lang="ne-NP" dirty="0"/>
              <a:t>पानी आपूर्ति सेवा : ग्राहक सेवा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875D4-01C7-4C25-928A-AA178DDAE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08DC7A-1036-4108-BC75-A4B0A37C9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337" y="1066799"/>
            <a:ext cx="10792330" cy="571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806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B102A7B5-E688-46BE-952B-AD94B48033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80061" y="1784950"/>
            <a:ext cx="65" cy="18130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3093" rIns="0" bIns="-13093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endParaRPr lang="en-US" altLang="en-US" sz="1350" cap="none"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9F28A8-0252-4C85-8A00-1EE14A2B4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576" y="614786"/>
            <a:ext cx="10524848" cy="60708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6658EA-F838-496D-B460-129496F77BCF}"/>
              </a:ext>
            </a:extLst>
          </p:cNvPr>
          <p:cNvSpPr txBox="1"/>
          <p:nvPr/>
        </p:nvSpPr>
        <p:spPr>
          <a:xfrm>
            <a:off x="2365055" y="63180"/>
            <a:ext cx="29106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/>
            <a:r>
              <a:rPr lang="ne-NP" sz="2400" dirty="0">
                <a:solidFill>
                  <a:prstClr val="white"/>
                </a:solidFill>
                <a:latin typeface="Tw Cen MT" panose="020B0602020104020603"/>
                <a:cs typeface="Mangal" panose="02040503050203030202" pitchFamily="18" charset="0"/>
              </a:rPr>
              <a:t>शहरी पानी आपूर्ति</a:t>
            </a:r>
            <a:endParaRPr lang="en-US" sz="2400" dirty="0">
              <a:solidFill>
                <a:prstClr val="white"/>
              </a:solidFill>
              <a:latin typeface="Tw Cen MT" panose="020B0602020104020603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AB3469-F867-4C8F-AECE-8EA12238E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193" y="2300377"/>
            <a:ext cx="2097765" cy="16076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29C335-CE69-4039-AF3F-09B9BB7F2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8372" y="2343084"/>
            <a:ext cx="2393628" cy="37696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98653E-E03D-4E98-83EB-05AB9543AF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4706" y="614786"/>
            <a:ext cx="3478343" cy="18690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6B565E-1F17-461D-A3D4-5834EAD34D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7752" y="5672657"/>
            <a:ext cx="2184248" cy="28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04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Object 2">
            <a:extLst>
              <a:ext uri="{FF2B5EF4-FFF2-40B4-BE49-F238E27FC236}">
                <a16:creationId xmlns:a16="http://schemas.microsoft.com/office/drawing/2014/main" id="{475E2EA1-F457-418B-1AED-96F4A2E80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2" y="-26988"/>
            <a:ext cx="9439276" cy="6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Rectangle 2">
            <a:extLst>
              <a:ext uri="{FF2B5EF4-FFF2-40B4-BE49-F238E27FC236}">
                <a16:creationId xmlns:a16="http://schemas.microsoft.com/office/drawing/2014/main" id="{9CB29E56-5E20-CD62-74BD-595303D42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7425" y="549275"/>
            <a:ext cx="294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66"/>
                </a:solidFill>
                <a:latin typeface="Arial" panose="020B0604020202020204" pitchFamily="34" charset="0"/>
              </a:rPr>
              <a:t>Existing  Water Sources, </a:t>
            </a:r>
            <a:endParaRPr lang="en-US" altLang="en-US" sz="1800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D4D20-82B9-4C27-B5E5-BC7ADB6F4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818" y="952789"/>
            <a:ext cx="8133522" cy="4351338"/>
          </a:xfrm>
        </p:spPr>
        <p:txBody>
          <a:bodyPr>
            <a:normAutofit fontScale="92500" lnSpcReduction="20000"/>
          </a:bodyPr>
          <a:lstStyle/>
          <a:p>
            <a:pPr marL="4025265" marR="5461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e-NP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8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785"/>
              </a:spcAft>
              <a:buNone/>
            </a:pPr>
            <a:r>
              <a:rPr lang="ne-NP" sz="28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सामग्री तालिका</a:t>
            </a:r>
            <a:endParaRPr lang="en-US" sz="2800" b="1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just" fontAlgn="base">
              <a:lnSpc>
                <a:spcPct val="107000"/>
              </a:lnSpc>
              <a:spcBef>
                <a:spcPts val="0"/>
              </a:spcBef>
              <a:spcAft>
                <a:spcPts val="420"/>
              </a:spcAft>
              <a:buClr>
                <a:srgbClr val="000000"/>
              </a:buClr>
              <a:buSzPts val="500"/>
              <a:buNone/>
            </a:pPr>
            <a:r>
              <a:rPr lang="ne-NP" sz="2800" u="none" strike="noStrike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१. परिचय</a:t>
            </a:r>
            <a:endParaRPr lang="ne-NP" sz="280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fontAlgn="base">
              <a:lnSpc>
                <a:spcPct val="107000"/>
              </a:lnSpc>
              <a:spcBef>
                <a:spcPts val="0"/>
              </a:spcBef>
              <a:spcAft>
                <a:spcPts val="420"/>
              </a:spcAft>
              <a:buClr>
                <a:srgbClr val="000000"/>
              </a:buClr>
              <a:buSzPts val="500"/>
              <a:buNone/>
            </a:pPr>
            <a:r>
              <a:rPr lang="ne-NP" sz="2800" u="none" strike="noStrike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२. ग्राहक सेवाको आधारभूत</a:t>
            </a:r>
            <a:r>
              <a:rPr lang="en-US" sz="2800" u="none" strike="noStrike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e-NP"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पक्ष</a:t>
            </a:r>
          </a:p>
          <a:p>
            <a:pPr marL="0" marR="0" lvl="0" indent="0" algn="just" fontAlgn="base">
              <a:lnSpc>
                <a:spcPct val="107000"/>
              </a:lnSpc>
              <a:spcBef>
                <a:spcPts val="0"/>
              </a:spcBef>
              <a:spcAft>
                <a:spcPts val="420"/>
              </a:spcAft>
              <a:buClr>
                <a:srgbClr val="000000"/>
              </a:buClr>
              <a:buSzPts val="500"/>
              <a:buNone/>
            </a:pPr>
            <a:r>
              <a:rPr lang="ne-NP" sz="2800" u="none" strike="noStrike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३. ग्राहक सेवाको लागि व्यावसायिक उपस्थिति र मनोवृत्ति</a:t>
            </a:r>
            <a:endParaRPr lang="en-US" sz="2800" u="none" strike="noStrike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fontAlgn="base">
              <a:lnSpc>
                <a:spcPct val="107000"/>
              </a:lnSpc>
              <a:spcBef>
                <a:spcPts val="0"/>
              </a:spcBef>
              <a:spcAft>
                <a:spcPts val="375"/>
              </a:spcAft>
              <a:buClr>
                <a:srgbClr val="000000"/>
              </a:buClr>
              <a:buSzPts val="500"/>
              <a:buNone/>
            </a:pPr>
            <a:r>
              <a:rPr lang="ne-NP" sz="2800" u="none" strike="noStrike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४. केस(</a:t>
            </a:r>
            <a:r>
              <a:rPr lang="en-US" sz="2800" u="none" strike="noStrike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Case)</a:t>
            </a:r>
            <a:r>
              <a:rPr lang="ne-NP" sz="2800" u="none" strike="noStrike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अनुसार महत्त्वपूर्ण बिन्दुहरू</a:t>
            </a:r>
            <a:r>
              <a:rPr lang="en-US" sz="2800" u="none" strike="noStrike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(Points)</a:t>
            </a:r>
          </a:p>
          <a:p>
            <a:pPr marL="0" marR="0" lvl="0" indent="0" algn="just" fontAlgn="base">
              <a:lnSpc>
                <a:spcPct val="107000"/>
              </a:lnSpc>
              <a:spcBef>
                <a:spcPts val="0"/>
              </a:spcBef>
              <a:spcAft>
                <a:spcPts val="365"/>
              </a:spcAft>
              <a:buClr>
                <a:srgbClr val="000000"/>
              </a:buClr>
              <a:buSzPts val="500"/>
              <a:buNone/>
            </a:pPr>
            <a:r>
              <a:rPr lang="ne-NP" sz="2800" u="none" strike="noStrike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५. विशिष्ट केसहरू</a:t>
            </a:r>
            <a:endParaRPr lang="ne-NP" sz="280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fontAlgn="base">
              <a:lnSpc>
                <a:spcPct val="107000"/>
              </a:lnSpc>
              <a:spcBef>
                <a:spcPts val="0"/>
              </a:spcBef>
              <a:spcAft>
                <a:spcPts val="365"/>
              </a:spcAft>
              <a:buClr>
                <a:srgbClr val="000000"/>
              </a:buClr>
              <a:buSzPts val="500"/>
              <a:buNone/>
            </a:pPr>
            <a:r>
              <a:rPr lang="ne-NP" sz="2800" u="none" strike="noStrike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६. गुनासोहरू ह्यान्डल गर्न पहिलो सम्पर्कको महत्त्व</a:t>
            </a:r>
            <a:endParaRPr lang="en-US" sz="2800" u="none" strike="noStrike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fontAlgn="base">
              <a:lnSpc>
                <a:spcPct val="107000"/>
              </a:lnSpc>
              <a:spcBef>
                <a:spcPts val="0"/>
              </a:spcBef>
              <a:spcAft>
                <a:spcPts val="345"/>
              </a:spcAft>
              <a:buClr>
                <a:srgbClr val="000000"/>
              </a:buClr>
              <a:buSzPts val="500"/>
              <a:buNone/>
            </a:pPr>
            <a:r>
              <a:rPr lang="ne-NP" sz="2800" u="none" strike="noStrike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७. निष्कर्ष</a:t>
            </a:r>
            <a:endParaRPr lang="en-US" sz="2800" u="none" strike="noStrike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ne-NP" sz="2800" b="1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e-NP" sz="28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परिशिष्ट: क्रियाकलाप </a:t>
            </a:r>
            <a:r>
              <a:rPr lang="en-US" sz="28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Exercise</a:t>
            </a:r>
            <a:r>
              <a:rPr lang="ne-NP" sz="28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0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3A28B0F6-73EF-7204-DF26-52235CE90F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5943600" cy="4572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altLang="en-US" sz="3200" b="1" u="sng" dirty="0">
                <a:solidFill>
                  <a:srgbClr val="FF0000"/>
                </a:solidFill>
              </a:rPr>
              <a:t> System Components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381158E-F468-0B6A-F9DB-D4B76F6ED72C}"/>
              </a:ext>
            </a:extLst>
          </p:cNvPr>
          <p:cNvSpPr/>
          <p:nvPr/>
        </p:nvSpPr>
        <p:spPr>
          <a:xfrm>
            <a:off x="2286000" y="2438400"/>
            <a:ext cx="914400" cy="83820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ja-JP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3A94A6-E4A6-3274-1A79-AAAE22C8C40C}"/>
              </a:ext>
            </a:extLst>
          </p:cNvPr>
          <p:cNvSpPr txBox="1"/>
          <p:nvPr/>
        </p:nvSpPr>
        <p:spPr>
          <a:xfrm>
            <a:off x="2438400" y="2514600"/>
            <a:ext cx="685800" cy="692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35</a:t>
            </a:r>
          </a:p>
          <a:p>
            <a:pPr>
              <a:defRPr/>
            </a:pPr>
            <a:r>
              <a:rPr lang="en-US" sz="1050" b="1" dirty="0">
                <a:cs typeface="Arial" charset="0"/>
              </a:rPr>
              <a:t>Surface Sources</a:t>
            </a:r>
          </a:p>
        </p:txBody>
      </p:sp>
      <p:pic>
        <p:nvPicPr>
          <p:cNvPr id="13317" name="Picture 6" descr="E:\DCIM\101MSDCF\DSC06527.JPG">
            <a:extLst>
              <a:ext uri="{FF2B5EF4-FFF2-40B4-BE49-F238E27FC236}">
                <a16:creationId xmlns:a16="http://schemas.microsoft.com/office/drawing/2014/main" id="{9E84A107-41A2-8D9A-F7A6-B7F7C726B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85800"/>
            <a:ext cx="1752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2D99E361-E34B-AD4A-0A16-29DB95842981}"/>
              </a:ext>
            </a:extLst>
          </p:cNvPr>
          <p:cNvSpPr/>
          <p:nvPr/>
        </p:nvSpPr>
        <p:spPr>
          <a:xfrm>
            <a:off x="4572000" y="2362200"/>
            <a:ext cx="914400" cy="83820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ja-JP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431F85-06C5-CFB5-7F25-90B764193545}"/>
              </a:ext>
            </a:extLst>
          </p:cNvPr>
          <p:cNvSpPr txBox="1"/>
          <p:nvPr/>
        </p:nvSpPr>
        <p:spPr>
          <a:xfrm>
            <a:off x="4724400" y="2286001"/>
            <a:ext cx="685800" cy="85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b="1" dirty="0">
                <a:solidFill>
                  <a:srgbClr val="FF0000"/>
                </a:solidFill>
                <a:cs typeface="Arial" charset="0"/>
              </a:rPr>
              <a:t>78</a:t>
            </a:r>
          </a:p>
          <a:p>
            <a:pPr>
              <a:defRPr/>
            </a:pPr>
            <a:r>
              <a:rPr lang="en-US" sz="1050" b="1" dirty="0">
                <a:cs typeface="Arial" charset="0"/>
              </a:rPr>
              <a:t>Total Tube wells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42D2DA8-BE17-B4E0-B504-4E5D4C2653AB}"/>
              </a:ext>
            </a:extLst>
          </p:cNvPr>
          <p:cNvSpPr/>
          <p:nvPr/>
        </p:nvSpPr>
        <p:spPr>
          <a:xfrm>
            <a:off x="5334000" y="2362200"/>
            <a:ext cx="914400" cy="83820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ja-JP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B88E79-434D-6383-F9DF-35EC7D03B0A3}"/>
              </a:ext>
            </a:extLst>
          </p:cNvPr>
          <p:cNvSpPr txBox="1"/>
          <p:nvPr/>
        </p:nvSpPr>
        <p:spPr>
          <a:xfrm>
            <a:off x="5232400" y="2420938"/>
            <a:ext cx="1117600" cy="692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    60-65</a:t>
            </a:r>
          </a:p>
          <a:p>
            <a:pPr>
              <a:defRPr/>
            </a:pPr>
            <a:r>
              <a:rPr lang="en-US" sz="1050" b="1" dirty="0">
                <a:cs typeface="Arial" charset="0"/>
              </a:rPr>
              <a:t>              In    </a:t>
            </a:r>
          </a:p>
          <a:p>
            <a:pPr>
              <a:defRPr/>
            </a:pPr>
            <a:r>
              <a:rPr lang="en-US" sz="1050" b="1" dirty="0">
                <a:cs typeface="Arial" charset="0"/>
              </a:rPr>
              <a:t>       Operation</a:t>
            </a:r>
          </a:p>
        </p:txBody>
      </p:sp>
      <p:pic>
        <p:nvPicPr>
          <p:cNvPr id="13322" name="Picture 11" descr="Mahankal WTP">
            <a:extLst>
              <a:ext uri="{FF2B5EF4-FFF2-40B4-BE49-F238E27FC236}">
                <a16:creationId xmlns:a16="http://schemas.microsoft.com/office/drawing/2014/main" id="{974DAC3D-F31F-B12B-EFC4-FDC080EE3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09600"/>
            <a:ext cx="2209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7B6938EE-5C73-4F5E-1374-2622104BE3B9}"/>
              </a:ext>
            </a:extLst>
          </p:cNvPr>
          <p:cNvSpPr/>
          <p:nvPr/>
        </p:nvSpPr>
        <p:spPr>
          <a:xfrm>
            <a:off x="3581400" y="5562600"/>
            <a:ext cx="914400" cy="83820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ja-JP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38DDD06-B9AB-9AD5-3D76-96F04BADC345}"/>
              </a:ext>
            </a:extLst>
          </p:cNvPr>
          <p:cNvSpPr/>
          <p:nvPr/>
        </p:nvSpPr>
        <p:spPr>
          <a:xfrm>
            <a:off x="8229600" y="2286000"/>
            <a:ext cx="10668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ja-JP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B4698B-F1EC-56E5-A8DF-84C320E051DF}"/>
              </a:ext>
            </a:extLst>
          </p:cNvPr>
          <p:cNvSpPr txBox="1"/>
          <p:nvPr/>
        </p:nvSpPr>
        <p:spPr>
          <a:xfrm>
            <a:off x="3657600" y="5562600"/>
            <a:ext cx="990600" cy="692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cs typeface="Arial" charset="0"/>
              </a:rPr>
              <a:t>   </a:t>
            </a:r>
            <a:r>
              <a:rPr lang="en-US" b="1" dirty="0">
                <a:solidFill>
                  <a:srgbClr val="FF0000"/>
                </a:solidFill>
                <a:cs typeface="Arial" charset="0"/>
              </a:rPr>
              <a:t>47</a:t>
            </a:r>
          </a:p>
          <a:p>
            <a:pPr>
              <a:defRPr/>
            </a:pPr>
            <a:r>
              <a:rPr lang="en-US" sz="1050" dirty="0">
                <a:cs typeface="Arial" charset="0"/>
              </a:rPr>
              <a:t>Ground</a:t>
            </a:r>
          </a:p>
          <a:p>
            <a:pPr>
              <a:defRPr/>
            </a:pPr>
            <a:r>
              <a:rPr lang="en-US" sz="1050" b="1" dirty="0">
                <a:cs typeface="Arial" charset="0"/>
              </a:rPr>
              <a:t>Reservoirs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58FD37-030F-DA22-1066-1666EC882ABE}"/>
              </a:ext>
            </a:extLst>
          </p:cNvPr>
          <p:cNvSpPr txBox="1"/>
          <p:nvPr/>
        </p:nvSpPr>
        <p:spPr>
          <a:xfrm>
            <a:off x="8453438" y="2209800"/>
            <a:ext cx="1071562" cy="1023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cs typeface="Arial" charset="0"/>
              </a:rPr>
              <a:t> </a:t>
            </a:r>
            <a:r>
              <a:rPr lang="en-US" sz="1050" b="1" dirty="0">
                <a:cs typeface="Arial" charset="0"/>
              </a:rPr>
              <a:t>Treatment</a:t>
            </a:r>
          </a:p>
          <a:p>
            <a:pPr>
              <a:defRPr/>
            </a:pPr>
            <a:r>
              <a:rPr lang="en-US" sz="1050" b="1" dirty="0">
                <a:cs typeface="Arial" charset="0"/>
              </a:rPr>
              <a:t> Plants</a:t>
            </a:r>
          </a:p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cs typeface="Arial" charset="0"/>
              </a:rPr>
              <a:t>21</a:t>
            </a:r>
          </a:p>
          <a:p>
            <a:pPr>
              <a:defRPr/>
            </a:pPr>
            <a:r>
              <a:rPr lang="en-US" sz="1200" b="1" dirty="0">
                <a:solidFill>
                  <a:srgbClr val="FF0000"/>
                </a:solidFill>
                <a:cs typeface="Arial" charset="0"/>
              </a:rPr>
              <a:t>117 </a:t>
            </a:r>
            <a:r>
              <a:rPr lang="en-US" sz="1200" b="1" dirty="0" err="1">
                <a:solidFill>
                  <a:srgbClr val="FF0000"/>
                </a:solidFill>
                <a:cs typeface="Arial" charset="0"/>
              </a:rPr>
              <a:t>Mld</a:t>
            </a:r>
            <a:endParaRPr lang="en-US" sz="1200" b="1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13327" name="Picture 18" descr="Nallu Intake">
            <a:extLst>
              <a:ext uri="{FF2B5EF4-FFF2-40B4-BE49-F238E27FC236}">
                <a16:creationId xmlns:a16="http://schemas.microsoft.com/office/drawing/2014/main" id="{F75A784D-F945-B7A1-508F-378701FCB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62000"/>
            <a:ext cx="19431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4A55C889-63D8-2BEF-13C1-EB0064437421}"/>
              </a:ext>
            </a:extLst>
          </p:cNvPr>
          <p:cNvSpPr/>
          <p:nvPr/>
        </p:nvSpPr>
        <p:spPr>
          <a:xfrm>
            <a:off x="8153400" y="5257800"/>
            <a:ext cx="914400" cy="83820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ja-JP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3329" name="TextBox 22">
            <a:extLst>
              <a:ext uri="{FF2B5EF4-FFF2-40B4-BE49-F238E27FC236}">
                <a16:creationId xmlns:a16="http://schemas.microsoft.com/office/drawing/2014/main" id="{A134A39E-19F8-EE44-87A8-B32F0E91C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5105400"/>
            <a:ext cx="838200" cy="9842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ja-JP" sz="1800">
              <a:solidFill>
                <a:srgbClr val="C0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sz="1600" b="1">
                <a:solidFill>
                  <a:srgbClr val="FF0000"/>
                </a:solidFill>
              </a:rPr>
              <a:t>39</a:t>
            </a:r>
            <a:r>
              <a:rPr lang="en-US" altLang="ja-JP" sz="1600">
                <a:solidFill>
                  <a:srgbClr val="FF0000"/>
                </a:solidFill>
              </a:rPr>
              <a:t> </a:t>
            </a:r>
            <a:r>
              <a:rPr lang="en-US" altLang="ja-JP" sz="1200" b="1"/>
              <a:t>Pumping Stations</a:t>
            </a:r>
          </a:p>
        </p:txBody>
      </p:sp>
      <p:sp>
        <p:nvSpPr>
          <p:cNvPr id="13330" name="TextBox 19">
            <a:extLst>
              <a:ext uri="{FF2B5EF4-FFF2-40B4-BE49-F238E27FC236}">
                <a16:creationId xmlns:a16="http://schemas.microsoft.com/office/drawing/2014/main" id="{0B08A803-AF4F-5A7A-4E43-D50C2D39B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6172200"/>
            <a:ext cx="2819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&gt; 1400 Km Pipe Lines</a:t>
            </a:r>
          </a:p>
        </p:txBody>
      </p:sp>
      <p:pic>
        <p:nvPicPr>
          <p:cNvPr id="13331" name="Picture 21" descr="C:\Users\Admin\Desktop\KUKL TODAY1\Photographs\Photos\DSCN1930.JPG">
            <a:extLst>
              <a:ext uri="{FF2B5EF4-FFF2-40B4-BE49-F238E27FC236}">
                <a16:creationId xmlns:a16="http://schemas.microsoft.com/office/drawing/2014/main" id="{5EEC1D8D-B5CF-F88E-B68C-2347C715C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429000"/>
            <a:ext cx="23622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21" descr="D:\ALL PHOTOS\old photos\Jagati &amp; Lokanthali\Lok.2.jpg">
            <a:extLst>
              <a:ext uri="{FF2B5EF4-FFF2-40B4-BE49-F238E27FC236}">
                <a16:creationId xmlns:a16="http://schemas.microsoft.com/office/drawing/2014/main" id="{1412DA45-3592-9005-72F4-CC59972F7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6" y="3789363"/>
            <a:ext cx="20161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413A713D-5D6E-CE43-2C09-C338D2B8A6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4076" y="0"/>
            <a:ext cx="9905998" cy="1478570"/>
          </a:xfrm>
        </p:spPr>
        <p:txBody>
          <a:bodyPr/>
          <a:lstStyle/>
          <a:p>
            <a:pPr eaLnBrk="1" hangingPunct="1"/>
            <a:r>
              <a:rPr lang="en-US" altLang="en-US" sz="2800" b="1" dirty="0"/>
              <a:t>Existing Challenges &amp; Issues: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9075146F-02E2-83DF-1BBB-E58BD7FD1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7422" y="1738678"/>
            <a:ext cx="8280400" cy="4967287"/>
          </a:xfrm>
        </p:spPr>
        <p:txBody>
          <a:bodyPr rtlCol="0">
            <a:normAutofit fontScale="850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en-US" b="1" dirty="0"/>
              <a:t>Water supply is intermittent one to three hours in three alternate day in During </a:t>
            </a:r>
            <a:r>
              <a:rPr lang="en-US" altLang="en-US" b="1" dirty="0" err="1"/>
              <a:t>Melamchi</a:t>
            </a:r>
            <a:r>
              <a:rPr lang="en-US" altLang="en-US" b="1" dirty="0"/>
              <a:t> supply and Seven to Ten alternate day after </a:t>
            </a:r>
            <a:r>
              <a:rPr lang="en-US" altLang="en-US" b="1" dirty="0" err="1"/>
              <a:t>Melamchi</a:t>
            </a:r>
            <a:r>
              <a:rPr lang="en-US" altLang="en-US" b="1" dirty="0"/>
              <a:t> closed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b="1" dirty="0"/>
              <a:t>Gap between Water demand &amp; water production is very high 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b="1" dirty="0"/>
              <a:t>Lack of water supply in many area due to unplanned distribution net work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b="1" dirty="0"/>
              <a:t>There is no separate transmission &amp; distribution line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b="1" dirty="0"/>
              <a:t>Most of the distribution lines are under sized and very long 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b="1" dirty="0"/>
              <a:t>Leakage in pipeline is very high due to very old distribution net work 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b="1" dirty="0"/>
              <a:t>limited and scattered water sources in the valley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b="1" dirty="0"/>
              <a:t>surface sources dry up during dry season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b="1" dirty="0"/>
              <a:t>Leakage and wastage is about 40 %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altLang="en-US" dirty="0"/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>
            <a:extLst>
              <a:ext uri="{FF2B5EF4-FFF2-40B4-BE49-F238E27FC236}">
                <a16:creationId xmlns:a16="http://schemas.microsoft.com/office/drawing/2014/main" id="{54EC05FE-72A3-6DB7-31C0-1D60359A4E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6400" y="3810000"/>
            <a:ext cx="1219200" cy="1447800"/>
          </a:xfrm>
          <a:prstGeom prst="line">
            <a:avLst/>
          </a:prstGeom>
          <a:noFill/>
          <a:ln w="38100" cap="rnd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3" name="Line 3">
            <a:extLst>
              <a:ext uri="{FF2B5EF4-FFF2-40B4-BE49-F238E27FC236}">
                <a16:creationId xmlns:a16="http://schemas.microsoft.com/office/drawing/2014/main" id="{748CBD6F-FBD2-BE10-6519-5F1F645A0F3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5638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4" name="Freeform 4">
            <a:extLst>
              <a:ext uri="{FF2B5EF4-FFF2-40B4-BE49-F238E27FC236}">
                <a16:creationId xmlns:a16="http://schemas.microsoft.com/office/drawing/2014/main" id="{3F811704-1450-0963-9604-5BA6FAA6A36C}"/>
              </a:ext>
            </a:extLst>
          </p:cNvPr>
          <p:cNvSpPr>
            <a:spLocks/>
          </p:cNvSpPr>
          <p:nvPr/>
        </p:nvSpPr>
        <p:spPr bwMode="auto">
          <a:xfrm>
            <a:off x="5622926" y="5194300"/>
            <a:ext cx="263525" cy="292100"/>
          </a:xfrm>
          <a:custGeom>
            <a:avLst/>
            <a:gdLst>
              <a:gd name="T0" fmla="*/ 2147483646 w 166"/>
              <a:gd name="T1" fmla="*/ 2147483646 h 184"/>
              <a:gd name="T2" fmla="*/ 2147483646 w 166"/>
              <a:gd name="T3" fmla="*/ 2147483646 h 184"/>
              <a:gd name="T4" fmla="*/ 2147483646 w 166"/>
              <a:gd name="T5" fmla="*/ 2147483646 h 184"/>
              <a:gd name="T6" fmla="*/ 2147483646 w 166"/>
              <a:gd name="T7" fmla="*/ 2147483646 h 184"/>
              <a:gd name="T8" fmla="*/ 0 60000 65536"/>
              <a:gd name="T9" fmla="*/ 0 60000 65536"/>
              <a:gd name="T10" fmla="*/ 0 60000 65536"/>
              <a:gd name="T11" fmla="*/ 0 60000 65536"/>
              <a:gd name="T12" fmla="*/ 0 w 166"/>
              <a:gd name="T13" fmla="*/ 0 h 184"/>
              <a:gd name="T14" fmla="*/ 166 w 166"/>
              <a:gd name="T15" fmla="*/ 184 h 1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6" h="184">
                <a:moveTo>
                  <a:pt x="10" y="184"/>
                </a:moveTo>
                <a:cubicBezTo>
                  <a:pt x="18" y="66"/>
                  <a:pt x="0" y="98"/>
                  <a:pt x="88" y="76"/>
                </a:cubicBezTo>
                <a:cubicBezTo>
                  <a:pt x="98" y="0"/>
                  <a:pt x="87" y="39"/>
                  <a:pt x="154" y="28"/>
                </a:cubicBezTo>
                <a:cubicBezTo>
                  <a:pt x="161" y="7"/>
                  <a:pt x="156" y="14"/>
                  <a:pt x="166" y="4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5365" name="Picture 5" descr="MWSP_Components">
            <a:extLst>
              <a:ext uri="{FF2B5EF4-FFF2-40B4-BE49-F238E27FC236}">
                <a16:creationId xmlns:a16="http://schemas.microsoft.com/office/drawing/2014/main" id="{86438FFA-EF22-221F-4DFF-6BEFB8208C7D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685801"/>
            <a:ext cx="4876800" cy="5961063"/>
          </a:xfrm>
          <a:solidFill>
            <a:schemeClr val="bg1"/>
          </a:solidFill>
        </p:spPr>
      </p:pic>
      <p:grpSp>
        <p:nvGrpSpPr>
          <p:cNvPr id="15366" name="Group 6">
            <a:extLst>
              <a:ext uri="{FF2B5EF4-FFF2-40B4-BE49-F238E27FC236}">
                <a16:creationId xmlns:a16="http://schemas.microsoft.com/office/drawing/2014/main" id="{AFAEE570-075D-EABC-ACD2-A2DAFF4B9F5D}"/>
              </a:ext>
            </a:extLst>
          </p:cNvPr>
          <p:cNvGrpSpPr>
            <a:grpSpLocks/>
          </p:cNvGrpSpPr>
          <p:nvPr/>
        </p:nvGrpSpPr>
        <p:grpSpPr bwMode="auto">
          <a:xfrm>
            <a:off x="4800601" y="5029201"/>
            <a:ext cx="754063" cy="658813"/>
            <a:chOff x="2208" y="3360"/>
            <a:chExt cx="384" cy="336"/>
          </a:xfrm>
        </p:grpSpPr>
        <p:sp>
          <p:nvSpPr>
            <p:cNvPr id="15411" name="Oval 7" descr="Large grid">
              <a:extLst>
                <a:ext uri="{FF2B5EF4-FFF2-40B4-BE49-F238E27FC236}">
                  <a16:creationId xmlns:a16="http://schemas.microsoft.com/office/drawing/2014/main" id="{BC742AA7-B7FD-C359-804D-037AA1192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3408"/>
              <a:ext cx="240" cy="240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412" name="Line 8">
              <a:extLst>
                <a:ext uri="{FF2B5EF4-FFF2-40B4-BE49-F238E27FC236}">
                  <a16:creationId xmlns:a16="http://schemas.microsoft.com/office/drawing/2014/main" id="{53BDC939-D264-9680-B103-DF84B0B4DF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3360"/>
              <a:ext cx="0" cy="48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13" name="Line 9">
              <a:extLst>
                <a:ext uri="{FF2B5EF4-FFF2-40B4-BE49-F238E27FC236}">
                  <a16:creationId xmlns:a16="http://schemas.microsoft.com/office/drawing/2014/main" id="{886E5C70-0042-F2B5-DAC2-4B7ACC0B59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3360"/>
              <a:ext cx="0" cy="48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14" name="Line 10">
              <a:extLst>
                <a:ext uri="{FF2B5EF4-FFF2-40B4-BE49-F238E27FC236}">
                  <a16:creationId xmlns:a16="http://schemas.microsoft.com/office/drawing/2014/main" id="{3CF9E490-214F-2721-2E63-42FC3B90BE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3552"/>
              <a:ext cx="48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15" name="Line 11">
              <a:extLst>
                <a:ext uri="{FF2B5EF4-FFF2-40B4-BE49-F238E27FC236}">
                  <a16:creationId xmlns:a16="http://schemas.microsoft.com/office/drawing/2014/main" id="{E94D3DFB-0DB2-9090-7FE9-6BF1370AD1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3408"/>
              <a:ext cx="96" cy="48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16" name="Line 12">
              <a:extLst>
                <a:ext uri="{FF2B5EF4-FFF2-40B4-BE49-F238E27FC236}">
                  <a16:creationId xmlns:a16="http://schemas.microsoft.com/office/drawing/2014/main" id="{9DAE9383-33BB-9038-5A01-FD8F4E614C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2" y="3648"/>
              <a:ext cx="0" cy="48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17" name="Line 13">
              <a:extLst>
                <a:ext uri="{FF2B5EF4-FFF2-40B4-BE49-F238E27FC236}">
                  <a16:creationId xmlns:a16="http://schemas.microsoft.com/office/drawing/2014/main" id="{9EE471CF-C65F-030B-B0E6-135E85DFD0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56" y="3600"/>
              <a:ext cx="48" cy="96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18" name="Line 14">
              <a:extLst>
                <a:ext uri="{FF2B5EF4-FFF2-40B4-BE49-F238E27FC236}">
                  <a16:creationId xmlns:a16="http://schemas.microsoft.com/office/drawing/2014/main" id="{A6E31103-252E-0E61-4F3F-520010D13D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8" y="3600"/>
              <a:ext cx="0" cy="48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19" name="Line 15">
              <a:extLst>
                <a:ext uri="{FF2B5EF4-FFF2-40B4-BE49-F238E27FC236}">
                  <a16:creationId xmlns:a16="http://schemas.microsoft.com/office/drawing/2014/main" id="{15FC3BB1-76AD-2149-6968-5F9F3F840F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48" y="3456"/>
              <a:ext cx="144" cy="48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20" name="Line 16">
              <a:extLst>
                <a:ext uri="{FF2B5EF4-FFF2-40B4-BE49-F238E27FC236}">
                  <a16:creationId xmlns:a16="http://schemas.microsoft.com/office/drawing/2014/main" id="{578F35EA-081B-CB23-2E41-AFB2D9945A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48" y="3360"/>
              <a:ext cx="96" cy="96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5367" name="Freeform 17">
            <a:extLst>
              <a:ext uri="{FF2B5EF4-FFF2-40B4-BE49-F238E27FC236}">
                <a16:creationId xmlns:a16="http://schemas.microsoft.com/office/drawing/2014/main" id="{549CB78E-C8B6-8829-13CF-5675E6D3F14F}"/>
              </a:ext>
            </a:extLst>
          </p:cNvPr>
          <p:cNvSpPr>
            <a:spLocks/>
          </p:cNvSpPr>
          <p:nvPr/>
        </p:nvSpPr>
        <p:spPr bwMode="auto">
          <a:xfrm>
            <a:off x="5846763" y="4718051"/>
            <a:ext cx="100012" cy="111125"/>
          </a:xfrm>
          <a:custGeom>
            <a:avLst/>
            <a:gdLst>
              <a:gd name="T0" fmla="*/ 0 w 48"/>
              <a:gd name="T1" fmla="*/ 2147483646 h 42"/>
              <a:gd name="T2" fmla="*/ 2147483646 w 48"/>
              <a:gd name="T3" fmla="*/ 2147483646 h 42"/>
              <a:gd name="T4" fmla="*/ 2147483646 w 48"/>
              <a:gd name="T5" fmla="*/ 2147483646 h 42"/>
              <a:gd name="T6" fmla="*/ 2147483646 w 48"/>
              <a:gd name="T7" fmla="*/ 0 h 42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42"/>
              <a:gd name="T14" fmla="*/ 48 w 48"/>
              <a:gd name="T15" fmla="*/ 42 h 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42">
                <a:moveTo>
                  <a:pt x="0" y="42"/>
                </a:moveTo>
                <a:cubicBezTo>
                  <a:pt x="9" y="33"/>
                  <a:pt x="17" y="31"/>
                  <a:pt x="27" y="24"/>
                </a:cubicBezTo>
                <a:cubicBezTo>
                  <a:pt x="31" y="18"/>
                  <a:pt x="33" y="10"/>
                  <a:pt x="39" y="6"/>
                </a:cubicBezTo>
                <a:cubicBezTo>
                  <a:pt x="42" y="4"/>
                  <a:pt x="48" y="0"/>
                  <a:pt x="48" y="0"/>
                </a:cubicBezTo>
              </a:path>
            </a:pathLst>
          </a:custGeom>
          <a:noFill/>
          <a:ln w="571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8" name="Freeform 18">
            <a:extLst>
              <a:ext uri="{FF2B5EF4-FFF2-40B4-BE49-F238E27FC236}">
                <a16:creationId xmlns:a16="http://schemas.microsoft.com/office/drawing/2014/main" id="{3E41BF9D-EDFE-BEBE-DCC3-F67F27CC7151}"/>
              </a:ext>
            </a:extLst>
          </p:cNvPr>
          <p:cNvSpPr>
            <a:spLocks/>
          </p:cNvSpPr>
          <p:nvPr/>
        </p:nvSpPr>
        <p:spPr bwMode="auto">
          <a:xfrm>
            <a:off x="6858000" y="2400300"/>
            <a:ext cx="363538" cy="1714500"/>
          </a:xfrm>
          <a:custGeom>
            <a:avLst/>
            <a:gdLst>
              <a:gd name="T0" fmla="*/ 2147483646 w 229"/>
              <a:gd name="T1" fmla="*/ 0 h 1080"/>
              <a:gd name="T2" fmla="*/ 2147483646 w 229"/>
              <a:gd name="T3" fmla="*/ 2147483646 h 1080"/>
              <a:gd name="T4" fmla="*/ 2147483646 w 229"/>
              <a:gd name="T5" fmla="*/ 2147483646 h 1080"/>
              <a:gd name="T6" fmla="*/ 2147483646 w 229"/>
              <a:gd name="T7" fmla="*/ 2147483646 h 1080"/>
              <a:gd name="T8" fmla="*/ 2147483646 w 229"/>
              <a:gd name="T9" fmla="*/ 2147483646 h 1080"/>
              <a:gd name="T10" fmla="*/ 2147483646 w 229"/>
              <a:gd name="T11" fmla="*/ 2147483646 h 1080"/>
              <a:gd name="T12" fmla="*/ 2147483646 w 229"/>
              <a:gd name="T13" fmla="*/ 2147483646 h 1080"/>
              <a:gd name="T14" fmla="*/ 2147483646 w 229"/>
              <a:gd name="T15" fmla="*/ 2147483646 h 1080"/>
              <a:gd name="T16" fmla="*/ 2147483646 w 229"/>
              <a:gd name="T17" fmla="*/ 2147483646 h 1080"/>
              <a:gd name="T18" fmla="*/ 2147483646 w 229"/>
              <a:gd name="T19" fmla="*/ 2147483646 h 1080"/>
              <a:gd name="T20" fmla="*/ 2147483646 w 229"/>
              <a:gd name="T21" fmla="*/ 2147483646 h 1080"/>
              <a:gd name="T22" fmla="*/ 2147483646 w 229"/>
              <a:gd name="T23" fmla="*/ 2147483646 h 1080"/>
              <a:gd name="T24" fmla="*/ 2147483646 w 229"/>
              <a:gd name="T25" fmla="*/ 2147483646 h 1080"/>
              <a:gd name="T26" fmla="*/ 2147483646 w 229"/>
              <a:gd name="T27" fmla="*/ 2147483646 h 1080"/>
              <a:gd name="T28" fmla="*/ 2147483646 w 229"/>
              <a:gd name="T29" fmla="*/ 2147483646 h 1080"/>
              <a:gd name="T30" fmla="*/ 2147483646 w 229"/>
              <a:gd name="T31" fmla="*/ 2147483646 h 1080"/>
              <a:gd name="T32" fmla="*/ 2147483646 w 229"/>
              <a:gd name="T33" fmla="*/ 2147483646 h 1080"/>
              <a:gd name="T34" fmla="*/ 2147483646 w 229"/>
              <a:gd name="T35" fmla="*/ 2147483646 h 1080"/>
              <a:gd name="T36" fmla="*/ 2147483646 w 229"/>
              <a:gd name="T37" fmla="*/ 2147483646 h 1080"/>
              <a:gd name="T38" fmla="*/ 2147483646 w 229"/>
              <a:gd name="T39" fmla="*/ 2147483646 h 1080"/>
              <a:gd name="T40" fmla="*/ 2147483646 w 229"/>
              <a:gd name="T41" fmla="*/ 2147483646 h 1080"/>
              <a:gd name="T42" fmla="*/ 2147483646 w 229"/>
              <a:gd name="T43" fmla="*/ 2147483646 h 1080"/>
              <a:gd name="T44" fmla="*/ 2147483646 w 229"/>
              <a:gd name="T45" fmla="*/ 2147483646 h 108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29"/>
              <a:gd name="T70" fmla="*/ 0 h 1080"/>
              <a:gd name="T71" fmla="*/ 229 w 229"/>
              <a:gd name="T72" fmla="*/ 1080 h 108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29" h="1080">
                <a:moveTo>
                  <a:pt x="103" y="0"/>
                </a:moveTo>
                <a:cubicBezTo>
                  <a:pt x="101" y="36"/>
                  <a:pt x="104" y="73"/>
                  <a:pt x="97" y="108"/>
                </a:cubicBezTo>
                <a:cubicBezTo>
                  <a:pt x="96" y="114"/>
                  <a:pt x="83" y="110"/>
                  <a:pt x="79" y="114"/>
                </a:cubicBezTo>
                <a:cubicBezTo>
                  <a:pt x="68" y="125"/>
                  <a:pt x="65" y="143"/>
                  <a:pt x="55" y="156"/>
                </a:cubicBezTo>
                <a:cubicBezTo>
                  <a:pt x="53" y="162"/>
                  <a:pt x="53" y="169"/>
                  <a:pt x="49" y="174"/>
                </a:cubicBezTo>
                <a:cubicBezTo>
                  <a:pt x="44" y="180"/>
                  <a:pt x="35" y="180"/>
                  <a:pt x="31" y="186"/>
                </a:cubicBezTo>
                <a:cubicBezTo>
                  <a:pt x="24" y="197"/>
                  <a:pt x="19" y="222"/>
                  <a:pt x="19" y="222"/>
                </a:cubicBezTo>
                <a:cubicBezTo>
                  <a:pt x="38" y="235"/>
                  <a:pt x="85" y="246"/>
                  <a:pt x="85" y="246"/>
                </a:cubicBezTo>
                <a:cubicBezTo>
                  <a:pt x="101" y="270"/>
                  <a:pt x="101" y="284"/>
                  <a:pt x="109" y="312"/>
                </a:cubicBezTo>
                <a:cubicBezTo>
                  <a:pt x="112" y="324"/>
                  <a:pt x="117" y="336"/>
                  <a:pt x="121" y="348"/>
                </a:cubicBezTo>
                <a:cubicBezTo>
                  <a:pt x="123" y="354"/>
                  <a:pt x="127" y="366"/>
                  <a:pt x="127" y="366"/>
                </a:cubicBezTo>
                <a:cubicBezTo>
                  <a:pt x="125" y="406"/>
                  <a:pt x="126" y="446"/>
                  <a:pt x="121" y="486"/>
                </a:cubicBezTo>
                <a:cubicBezTo>
                  <a:pt x="118" y="507"/>
                  <a:pt x="97" y="546"/>
                  <a:pt x="97" y="546"/>
                </a:cubicBezTo>
                <a:cubicBezTo>
                  <a:pt x="93" y="572"/>
                  <a:pt x="90" y="598"/>
                  <a:pt x="85" y="624"/>
                </a:cubicBezTo>
                <a:cubicBezTo>
                  <a:pt x="82" y="636"/>
                  <a:pt x="84" y="653"/>
                  <a:pt x="73" y="660"/>
                </a:cubicBezTo>
                <a:cubicBezTo>
                  <a:pt x="61" y="668"/>
                  <a:pt x="37" y="684"/>
                  <a:pt x="37" y="684"/>
                </a:cubicBezTo>
                <a:cubicBezTo>
                  <a:pt x="33" y="692"/>
                  <a:pt x="28" y="700"/>
                  <a:pt x="25" y="708"/>
                </a:cubicBezTo>
                <a:cubicBezTo>
                  <a:pt x="20" y="720"/>
                  <a:pt x="13" y="744"/>
                  <a:pt x="13" y="744"/>
                </a:cubicBezTo>
                <a:cubicBezTo>
                  <a:pt x="17" y="814"/>
                  <a:pt x="0" y="837"/>
                  <a:pt x="49" y="870"/>
                </a:cubicBezTo>
                <a:cubicBezTo>
                  <a:pt x="70" y="901"/>
                  <a:pt x="71" y="961"/>
                  <a:pt x="91" y="984"/>
                </a:cubicBezTo>
                <a:cubicBezTo>
                  <a:pt x="97" y="991"/>
                  <a:pt x="107" y="992"/>
                  <a:pt x="115" y="996"/>
                </a:cubicBezTo>
                <a:cubicBezTo>
                  <a:pt x="126" y="1030"/>
                  <a:pt x="138" y="1010"/>
                  <a:pt x="163" y="1032"/>
                </a:cubicBezTo>
                <a:cubicBezTo>
                  <a:pt x="204" y="1068"/>
                  <a:pt x="191" y="1061"/>
                  <a:pt x="229" y="1080"/>
                </a:cubicBezTo>
              </a:path>
            </a:pathLst>
          </a:custGeom>
          <a:noFill/>
          <a:ln w="57150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15369" name="Group 19">
            <a:extLst>
              <a:ext uri="{FF2B5EF4-FFF2-40B4-BE49-F238E27FC236}">
                <a16:creationId xmlns:a16="http://schemas.microsoft.com/office/drawing/2014/main" id="{2B1DABA7-0113-C01C-B916-801BE4B4F39C}"/>
              </a:ext>
            </a:extLst>
          </p:cNvPr>
          <p:cNvGrpSpPr>
            <a:grpSpLocks/>
          </p:cNvGrpSpPr>
          <p:nvPr/>
        </p:nvGrpSpPr>
        <p:grpSpPr bwMode="auto">
          <a:xfrm>
            <a:off x="6362701" y="2122488"/>
            <a:ext cx="733425" cy="1897062"/>
            <a:chOff x="3048" y="1337"/>
            <a:chExt cx="462" cy="1195"/>
          </a:xfrm>
        </p:grpSpPr>
        <p:grpSp>
          <p:nvGrpSpPr>
            <p:cNvPr id="15407" name="Group 20">
              <a:extLst>
                <a:ext uri="{FF2B5EF4-FFF2-40B4-BE49-F238E27FC236}">
                  <a16:creationId xmlns:a16="http://schemas.microsoft.com/office/drawing/2014/main" id="{4B3E7ED5-787B-7540-C280-00BA33CD36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" y="1337"/>
              <a:ext cx="462" cy="1195"/>
              <a:chOff x="3048" y="1337"/>
              <a:chExt cx="462" cy="1195"/>
            </a:xfrm>
          </p:grpSpPr>
          <p:sp>
            <p:nvSpPr>
              <p:cNvPr id="15409" name="Freeform 21">
                <a:extLst>
                  <a:ext uri="{FF2B5EF4-FFF2-40B4-BE49-F238E27FC236}">
                    <a16:creationId xmlns:a16="http://schemas.microsoft.com/office/drawing/2014/main" id="{58EEAF6C-4086-5928-03ED-8629630CD9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1" y="1337"/>
                <a:ext cx="119" cy="334"/>
              </a:xfrm>
              <a:custGeom>
                <a:avLst/>
                <a:gdLst>
                  <a:gd name="T0" fmla="*/ 0 w 96"/>
                  <a:gd name="T1" fmla="*/ 2147483646 h 270"/>
                  <a:gd name="T2" fmla="*/ 2147483646 w 96"/>
                  <a:gd name="T3" fmla="*/ 2147483646 h 270"/>
                  <a:gd name="T4" fmla="*/ 0 w 96"/>
                  <a:gd name="T5" fmla="*/ 2147483646 h 270"/>
                  <a:gd name="T6" fmla="*/ 2147483646 w 96"/>
                  <a:gd name="T7" fmla="*/ 2147483646 h 270"/>
                  <a:gd name="T8" fmla="*/ 2147483646 w 96"/>
                  <a:gd name="T9" fmla="*/ 2147483646 h 270"/>
                  <a:gd name="T10" fmla="*/ 2147483646 w 96"/>
                  <a:gd name="T11" fmla="*/ 0 h 270"/>
                  <a:gd name="T12" fmla="*/ 2147483646 w 96"/>
                  <a:gd name="T13" fmla="*/ 2147483646 h 2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6"/>
                  <a:gd name="T22" fmla="*/ 0 h 270"/>
                  <a:gd name="T23" fmla="*/ 96 w 96"/>
                  <a:gd name="T24" fmla="*/ 270 h 2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6" h="270">
                    <a:moveTo>
                      <a:pt x="0" y="270"/>
                    </a:moveTo>
                    <a:cubicBezTo>
                      <a:pt x="6" y="268"/>
                      <a:pt x="18" y="270"/>
                      <a:pt x="18" y="264"/>
                    </a:cubicBezTo>
                    <a:cubicBezTo>
                      <a:pt x="18" y="258"/>
                      <a:pt x="0" y="264"/>
                      <a:pt x="0" y="258"/>
                    </a:cubicBezTo>
                    <a:cubicBezTo>
                      <a:pt x="0" y="251"/>
                      <a:pt x="12" y="250"/>
                      <a:pt x="18" y="246"/>
                    </a:cubicBezTo>
                    <a:cubicBezTo>
                      <a:pt x="31" y="194"/>
                      <a:pt x="28" y="165"/>
                      <a:pt x="24" y="108"/>
                    </a:cubicBezTo>
                    <a:cubicBezTo>
                      <a:pt x="29" y="65"/>
                      <a:pt x="41" y="38"/>
                      <a:pt x="60" y="0"/>
                    </a:cubicBezTo>
                    <a:cubicBezTo>
                      <a:pt x="77" y="11"/>
                      <a:pt x="82" y="22"/>
                      <a:pt x="96" y="36"/>
                    </a:cubicBezTo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410" name="Freeform 22">
                <a:extLst>
                  <a:ext uri="{FF2B5EF4-FFF2-40B4-BE49-F238E27FC236}">
                    <a16:creationId xmlns:a16="http://schemas.microsoft.com/office/drawing/2014/main" id="{95959D15-9B86-FC43-787B-D4FFB1F51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8" y="1836"/>
                <a:ext cx="300" cy="696"/>
              </a:xfrm>
              <a:custGeom>
                <a:avLst/>
                <a:gdLst>
                  <a:gd name="T0" fmla="*/ 0 w 300"/>
                  <a:gd name="T1" fmla="*/ 696 h 696"/>
                  <a:gd name="T2" fmla="*/ 66 w 300"/>
                  <a:gd name="T3" fmla="*/ 648 h 696"/>
                  <a:gd name="T4" fmla="*/ 90 w 300"/>
                  <a:gd name="T5" fmla="*/ 558 h 696"/>
                  <a:gd name="T6" fmla="*/ 114 w 300"/>
                  <a:gd name="T7" fmla="*/ 522 h 696"/>
                  <a:gd name="T8" fmla="*/ 138 w 300"/>
                  <a:gd name="T9" fmla="*/ 468 h 696"/>
                  <a:gd name="T10" fmla="*/ 168 w 300"/>
                  <a:gd name="T11" fmla="*/ 432 h 696"/>
                  <a:gd name="T12" fmla="*/ 222 w 300"/>
                  <a:gd name="T13" fmla="*/ 348 h 696"/>
                  <a:gd name="T14" fmla="*/ 228 w 300"/>
                  <a:gd name="T15" fmla="*/ 330 h 696"/>
                  <a:gd name="T16" fmla="*/ 216 w 300"/>
                  <a:gd name="T17" fmla="*/ 318 h 696"/>
                  <a:gd name="T18" fmla="*/ 240 w 300"/>
                  <a:gd name="T19" fmla="*/ 222 h 696"/>
                  <a:gd name="T20" fmla="*/ 294 w 300"/>
                  <a:gd name="T21" fmla="*/ 18 h 696"/>
                  <a:gd name="T22" fmla="*/ 300 w 300"/>
                  <a:gd name="T23" fmla="*/ 0 h 69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00"/>
                  <a:gd name="T37" fmla="*/ 0 h 696"/>
                  <a:gd name="T38" fmla="*/ 300 w 300"/>
                  <a:gd name="T39" fmla="*/ 696 h 69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00" h="696">
                    <a:moveTo>
                      <a:pt x="0" y="696"/>
                    </a:moveTo>
                    <a:cubicBezTo>
                      <a:pt x="23" y="679"/>
                      <a:pt x="39" y="657"/>
                      <a:pt x="66" y="648"/>
                    </a:cubicBezTo>
                    <a:cubicBezTo>
                      <a:pt x="71" y="627"/>
                      <a:pt x="81" y="571"/>
                      <a:pt x="90" y="558"/>
                    </a:cubicBezTo>
                    <a:cubicBezTo>
                      <a:pt x="98" y="546"/>
                      <a:pt x="109" y="536"/>
                      <a:pt x="114" y="522"/>
                    </a:cubicBezTo>
                    <a:cubicBezTo>
                      <a:pt x="120" y="505"/>
                      <a:pt x="128" y="482"/>
                      <a:pt x="138" y="468"/>
                    </a:cubicBezTo>
                    <a:cubicBezTo>
                      <a:pt x="188" y="394"/>
                      <a:pt x="129" y="501"/>
                      <a:pt x="168" y="432"/>
                    </a:cubicBezTo>
                    <a:cubicBezTo>
                      <a:pt x="184" y="403"/>
                      <a:pt x="190" y="359"/>
                      <a:pt x="222" y="348"/>
                    </a:cubicBezTo>
                    <a:cubicBezTo>
                      <a:pt x="224" y="342"/>
                      <a:pt x="232" y="334"/>
                      <a:pt x="228" y="330"/>
                    </a:cubicBezTo>
                    <a:cubicBezTo>
                      <a:pt x="214" y="316"/>
                      <a:pt x="175" y="332"/>
                      <a:pt x="216" y="318"/>
                    </a:cubicBezTo>
                    <a:cubicBezTo>
                      <a:pt x="224" y="286"/>
                      <a:pt x="233" y="255"/>
                      <a:pt x="240" y="222"/>
                    </a:cubicBezTo>
                    <a:cubicBezTo>
                      <a:pt x="243" y="176"/>
                      <a:pt x="246" y="50"/>
                      <a:pt x="294" y="18"/>
                    </a:cubicBezTo>
                    <a:cubicBezTo>
                      <a:pt x="296" y="12"/>
                      <a:pt x="300" y="0"/>
                      <a:pt x="300" y="0"/>
                    </a:cubicBezTo>
                  </a:path>
                </a:pathLst>
              </a:custGeom>
              <a:noFill/>
              <a:ln w="57150">
                <a:solidFill>
                  <a:srgbClr val="0099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5408" name="Freeform 23">
              <a:extLst>
                <a:ext uri="{FF2B5EF4-FFF2-40B4-BE49-F238E27FC236}">
                  <a16:creationId xmlns:a16="http://schemas.microsoft.com/office/drawing/2014/main" id="{8F996D98-1CC0-E014-716F-77A333913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" y="1674"/>
              <a:ext cx="36" cy="168"/>
            </a:xfrm>
            <a:custGeom>
              <a:avLst/>
              <a:gdLst>
                <a:gd name="T0" fmla="*/ 0 w 36"/>
                <a:gd name="T1" fmla="*/ 168 h 168"/>
                <a:gd name="T2" fmla="*/ 18 w 36"/>
                <a:gd name="T3" fmla="*/ 60 h 168"/>
                <a:gd name="T4" fmla="*/ 36 w 36"/>
                <a:gd name="T5" fmla="*/ 0 h 168"/>
                <a:gd name="T6" fmla="*/ 0 60000 65536"/>
                <a:gd name="T7" fmla="*/ 0 60000 65536"/>
                <a:gd name="T8" fmla="*/ 0 60000 65536"/>
                <a:gd name="T9" fmla="*/ 0 w 36"/>
                <a:gd name="T10" fmla="*/ 0 h 168"/>
                <a:gd name="T11" fmla="*/ 36 w 36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" h="168">
                  <a:moveTo>
                    <a:pt x="0" y="168"/>
                  </a:moveTo>
                  <a:cubicBezTo>
                    <a:pt x="3" y="135"/>
                    <a:pt x="4" y="92"/>
                    <a:pt x="18" y="60"/>
                  </a:cubicBezTo>
                  <a:cubicBezTo>
                    <a:pt x="29" y="34"/>
                    <a:pt x="36" y="30"/>
                    <a:pt x="36" y="0"/>
                  </a:cubicBezTo>
                </a:path>
              </a:pathLst>
            </a:custGeom>
            <a:noFill/>
            <a:ln w="57150">
              <a:solidFill>
                <a:srgbClr val="0099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15370" name="Group 24">
            <a:extLst>
              <a:ext uri="{FF2B5EF4-FFF2-40B4-BE49-F238E27FC236}">
                <a16:creationId xmlns:a16="http://schemas.microsoft.com/office/drawing/2014/main" id="{DAD6C97D-6E6E-29AD-787D-EFF9762EBE7D}"/>
              </a:ext>
            </a:extLst>
          </p:cNvPr>
          <p:cNvGrpSpPr>
            <a:grpSpLocks/>
          </p:cNvGrpSpPr>
          <p:nvPr/>
        </p:nvGrpSpPr>
        <p:grpSpPr bwMode="auto">
          <a:xfrm>
            <a:off x="4648201" y="2209800"/>
            <a:ext cx="2447925" cy="3608388"/>
            <a:chOff x="1985" y="1381"/>
            <a:chExt cx="1542" cy="2273"/>
          </a:xfrm>
        </p:grpSpPr>
        <p:grpSp>
          <p:nvGrpSpPr>
            <p:cNvPr id="15389" name="Group 25">
              <a:extLst>
                <a:ext uri="{FF2B5EF4-FFF2-40B4-BE49-F238E27FC236}">
                  <a16:creationId xmlns:a16="http://schemas.microsoft.com/office/drawing/2014/main" id="{2CEE79ED-8DCE-E85A-1E5D-1AA70F36B1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85" y="1381"/>
              <a:ext cx="1542" cy="2273"/>
              <a:chOff x="1985" y="1381"/>
              <a:chExt cx="1542" cy="2273"/>
            </a:xfrm>
          </p:grpSpPr>
          <p:grpSp>
            <p:nvGrpSpPr>
              <p:cNvPr id="15391" name="Group 26">
                <a:extLst>
                  <a:ext uri="{FF2B5EF4-FFF2-40B4-BE49-F238E27FC236}">
                    <a16:creationId xmlns:a16="http://schemas.microsoft.com/office/drawing/2014/main" id="{53C96718-528A-3119-4E49-17E2ED87AD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85" y="3120"/>
                <a:ext cx="559" cy="534"/>
                <a:chOff x="2140" y="3360"/>
                <a:chExt cx="404" cy="384"/>
              </a:xfrm>
            </p:grpSpPr>
            <p:sp>
              <p:nvSpPr>
                <p:cNvPr id="15396" name="Freeform 27">
                  <a:extLst>
                    <a:ext uri="{FF2B5EF4-FFF2-40B4-BE49-F238E27FC236}">
                      <a16:creationId xmlns:a16="http://schemas.microsoft.com/office/drawing/2014/main" id="{047B4920-9A38-7364-DDA2-E5E3B865B2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0" y="3360"/>
                  <a:ext cx="404" cy="372"/>
                </a:xfrm>
                <a:custGeom>
                  <a:avLst/>
                  <a:gdLst>
                    <a:gd name="T0" fmla="*/ 22 w 404"/>
                    <a:gd name="T1" fmla="*/ 216 h 372"/>
                    <a:gd name="T2" fmla="*/ 76 w 404"/>
                    <a:gd name="T3" fmla="*/ 66 h 372"/>
                    <a:gd name="T4" fmla="*/ 130 w 404"/>
                    <a:gd name="T5" fmla="*/ 30 h 372"/>
                    <a:gd name="T6" fmla="*/ 184 w 404"/>
                    <a:gd name="T7" fmla="*/ 12 h 372"/>
                    <a:gd name="T8" fmla="*/ 280 w 404"/>
                    <a:gd name="T9" fmla="*/ 30 h 372"/>
                    <a:gd name="T10" fmla="*/ 376 w 404"/>
                    <a:gd name="T11" fmla="*/ 54 h 372"/>
                    <a:gd name="T12" fmla="*/ 346 w 404"/>
                    <a:gd name="T13" fmla="*/ 234 h 372"/>
                    <a:gd name="T14" fmla="*/ 322 w 404"/>
                    <a:gd name="T15" fmla="*/ 312 h 372"/>
                    <a:gd name="T16" fmla="*/ 298 w 404"/>
                    <a:gd name="T17" fmla="*/ 348 h 372"/>
                    <a:gd name="T18" fmla="*/ 226 w 404"/>
                    <a:gd name="T19" fmla="*/ 372 h 372"/>
                    <a:gd name="T20" fmla="*/ 88 w 404"/>
                    <a:gd name="T21" fmla="*/ 354 h 3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04"/>
                    <a:gd name="T34" fmla="*/ 0 h 372"/>
                    <a:gd name="T35" fmla="*/ 404 w 404"/>
                    <a:gd name="T36" fmla="*/ 372 h 3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04" h="372">
                      <a:moveTo>
                        <a:pt x="22" y="216"/>
                      </a:moveTo>
                      <a:cubicBezTo>
                        <a:pt x="28" y="95"/>
                        <a:pt x="0" y="104"/>
                        <a:pt x="76" y="66"/>
                      </a:cubicBezTo>
                      <a:cubicBezTo>
                        <a:pt x="91" y="44"/>
                        <a:pt x="105" y="38"/>
                        <a:pt x="130" y="30"/>
                      </a:cubicBezTo>
                      <a:cubicBezTo>
                        <a:pt x="140" y="0"/>
                        <a:pt x="157" y="5"/>
                        <a:pt x="184" y="12"/>
                      </a:cubicBezTo>
                      <a:cubicBezTo>
                        <a:pt x="207" y="47"/>
                        <a:pt x="243" y="35"/>
                        <a:pt x="280" y="30"/>
                      </a:cubicBezTo>
                      <a:cubicBezTo>
                        <a:pt x="326" y="35"/>
                        <a:pt x="342" y="31"/>
                        <a:pt x="376" y="54"/>
                      </a:cubicBezTo>
                      <a:cubicBezTo>
                        <a:pt x="392" y="118"/>
                        <a:pt x="404" y="195"/>
                        <a:pt x="346" y="234"/>
                      </a:cubicBezTo>
                      <a:cubicBezTo>
                        <a:pt x="329" y="259"/>
                        <a:pt x="335" y="286"/>
                        <a:pt x="322" y="312"/>
                      </a:cubicBezTo>
                      <a:cubicBezTo>
                        <a:pt x="316" y="325"/>
                        <a:pt x="312" y="346"/>
                        <a:pt x="298" y="348"/>
                      </a:cubicBezTo>
                      <a:cubicBezTo>
                        <a:pt x="267" y="353"/>
                        <a:pt x="251" y="355"/>
                        <a:pt x="226" y="372"/>
                      </a:cubicBezTo>
                      <a:cubicBezTo>
                        <a:pt x="180" y="364"/>
                        <a:pt x="135" y="354"/>
                        <a:pt x="88" y="354"/>
                      </a:cubicBezTo>
                    </a:path>
                  </a:pathLst>
                </a:cu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5397" name="Oval 28">
                  <a:extLst>
                    <a:ext uri="{FF2B5EF4-FFF2-40B4-BE49-F238E27FC236}">
                      <a16:creationId xmlns:a16="http://schemas.microsoft.com/office/drawing/2014/main" id="{BAA0603B-D799-DBDA-B37C-665573F346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40" y="3528"/>
                  <a:ext cx="48" cy="48"/>
                </a:xfrm>
                <a:prstGeom prst="ellipse">
                  <a:avLst/>
                </a:prstGeom>
                <a:solidFill>
                  <a:srgbClr val="99CCFF"/>
                </a:solidFill>
                <a:ln w="9525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398" name="Oval 29">
                  <a:extLst>
                    <a:ext uri="{FF2B5EF4-FFF2-40B4-BE49-F238E27FC236}">
                      <a16:creationId xmlns:a16="http://schemas.microsoft.com/office/drawing/2014/main" id="{ED11D298-6CAE-E2C7-B6B6-7F7D2EA4CF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36" y="3360"/>
                  <a:ext cx="48" cy="48"/>
                </a:xfrm>
                <a:prstGeom prst="ellipse">
                  <a:avLst/>
                </a:prstGeom>
                <a:solidFill>
                  <a:srgbClr val="99CCFF"/>
                </a:solidFill>
                <a:ln w="9525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399" name="Oval 30">
                  <a:extLst>
                    <a:ext uri="{FF2B5EF4-FFF2-40B4-BE49-F238E27FC236}">
                      <a16:creationId xmlns:a16="http://schemas.microsoft.com/office/drawing/2014/main" id="{8A7A173E-F6B8-9CBE-206C-5B265B05F0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52" y="3360"/>
                  <a:ext cx="48" cy="48"/>
                </a:xfrm>
                <a:prstGeom prst="ellipse">
                  <a:avLst/>
                </a:prstGeom>
                <a:solidFill>
                  <a:srgbClr val="99CCFF"/>
                </a:solidFill>
                <a:ln w="9525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400" name="Oval 31">
                  <a:extLst>
                    <a:ext uri="{FF2B5EF4-FFF2-40B4-BE49-F238E27FC236}">
                      <a16:creationId xmlns:a16="http://schemas.microsoft.com/office/drawing/2014/main" id="{D1F24CF9-C227-F668-CF77-F16D382DEE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6" y="3360"/>
                  <a:ext cx="48" cy="48"/>
                </a:xfrm>
                <a:prstGeom prst="ellipse">
                  <a:avLst/>
                </a:prstGeom>
                <a:solidFill>
                  <a:srgbClr val="99CCFF"/>
                </a:solidFill>
                <a:ln w="9525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401" name="Oval 32">
                  <a:extLst>
                    <a:ext uri="{FF2B5EF4-FFF2-40B4-BE49-F238E27FC236}">
                      <a16:creationId xmlns:a16="http://schemas.microsoft.com/office/drawing/2014/main" id="{50482909-B7C2-EECF-CEA7-12CBF1A241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6" y="3456"/>
                  <a:ext cx="48" cy="48"/>
                </a:xfrm>
                <a:prstGeom prst="ellipse">
                  <a:avLst/>
                </a:prstGeom>
                <a:solidFill>
                  <a:srgbClr val="99CCFF"/>
                </a:solidFill>
                <a:ln w="9525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402" name="Oval 33">
                  <a:extLst>
                    <a:ext uri="{FF2B5EF4-FFF2-40B4-BE49-F238E27FC236}">
                      <a16:creationId xmlns:a16="http://schemas.microsoft.com/office/drawing/2014/main" id="{9E64A805-A4B0-1928-8113-EA150F3351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3552"/>
                  <a:ext cx="48" cy="48"/>
                </a:xfrm>
                <a:prstGeom prst="ellipse">
                  <a:avLst/>
                </a:prstGeom>
                <a:solidFill>
                  <a:srgbClr val="99CCFF"/>
                </a:solidFill>
                <a:ln w="9525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403" name="Oval 34">
                  <a:extLst>
                    <a:ext uri="{FF2B5EF4-FFF2-40B4-BE49-F238E27FC236}">
                      <a16:creationId xmlns:a16="http://schemas.microsoft.com/office/drawing/2014/main" id="{9EA1EF09-D71F-E255-D890-9859F6416C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0" y="3648"/>
                  <a:ext cx="48" cy="48"/>
                </a:xfrm>
                <a:prstGeom prst="ellipse">
                  <a:avLst/>
                </a:prstGeom>
                <a:solidFill>
                  <a:srgbClr val="99CCFF"/>
                </a:solidFill>
                <a:ln w="9525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404" name="Oval 35">
                  <a:extLst>
                    <a:ext uri="{FF2B5EF4-FFF2-40B4-BE49-F238E27FC236}">
                      <a16:creationId xmlns:a16="http://schemas.microsoft.com/office/drawing/2014/main" id="{CAB3A09C-A560-8497-8EE5-2906681709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0" y="3408"/>
                  <a:ext cx="48" cy="48"/>
                </a:xfrm>
                <a:prstGeom prst="ellipse">
                  <a:avLst/>
                </a:prstGeom>
                <a:solidFill>
                  <a:srgbClr val="99CCFF"/>
                </a:solidFill>
                <a:ln w="9525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405" name="Oval 36">
                  <a:extLst>
                    <a:ext uri="{FF2B5EF4-FFF2-40B4-BE49-F238E27FC236}">
                      <a16:creationId xmlns:a16="http://schemas.microsoft.com/office/drawing/2014/main" id="{105BDEF8-B81D-39F1-70A1-123336FD33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04" y="3696"/>
                  <a:ext cx="48" cy="48"/>
                </a:xfrm>
                <a:prstGeom prst="ellipse">
                  <a:avLst/>
                </a:prstGeom>
                <a:solidFill>
                  <a:srgbClr val="99CCFF"/>
                </a:solidFill>
                <a:ln w="9525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406" name="Oval 37">
                  <a:extLst>
                    <a:ext uri="{FF2B5EF4-FFF2-40B4-BE49-F238E27FC236}">
                      <a16:creationId xmlns:a16="http://schemas.microsoft.com/office/drawing/2014/main" id="{DB2EB810-2325-59DF-9574-7F9022FCC5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08" y="3696"/>
                  <a:ext cx="48" cy="48"/>
                </a:xfrm>
                <a:prstGeom prst="ellipse">
                  <a:avLst/>
                </a:prstGeom>
                <a:solidFill>
                  <a:srgbClr val="99CCFF"/>
                </a:solidFill>
                <a:ln w="9525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90000"/>
                    </a:lnSpc>
                    <a:spcBef>
                      <a:spcPts val="750"/>
                    </a:spcBef>
                    <a:buFont typeface="Arial" panose="020B0604020202020204" pitchFamily="34" charset="0"/>
                    <a:buChar char="•"/>
                    <a:defRPr sz="21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5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375"/>
                    </a:spcBef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375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5392" name="Line 38">
                <a:extLst>
                  <a:ext uri="{FF2B5EF4-FFF2-40B4-BE49-F238E27FC236}">
                    <a16:creationId xmlns:a16="http://schemas.microsoft.com/office/drawing/2014/main" id="{CD3620FE-6F5E-063C-A036-5933062435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08" y="1381"/>
                <a:ext cx="119" cy="593"/>
              </a:xfrm>
              <a:prstGeom prst="line">
                <a:avLst/>
              </a:prstGeom>
              <a:noFill/>
              <a:ln w="38100" cap="rnd">
                <a:solidFill>
                  <a:schemeClr val="bg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393" name="Line 39">
                <a:extLst>
                  <a:ext uri="{FF2B5EF4-FFF2-40B4-BE49-F238E27FC236}">
                    <a16:creationId xmlns:a16="http://schemas.microsoft.com/office/drawing/2014/main" id="{B0171C61-E4CA-8890-F2D9-641E07E2ED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82" y="2760"/>
                <a:ext cx="151" cy="238"/>
              </a:xfrm>
              <a:prstGeom prst="line">
                <a:avLst/>
              </a:prstGeom>
              <a:noFill/>
              <a:ln w="7620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394" name="Line 40">
                <a:extLst>
                  <a:ext uri="{FF2B5EF4-FFF2-40B4-BE49-F238E27FC236}">
                    <a16:creationId xmlns:a16="http://schemas.microsoft.com/office/drawing/2014/main" id="{FE587930-234D-C224-65D9-350C430066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33" y="2523"/>
                <a:ext cx="112" cy="237"/>
              </a:xfrm>
              <a:prstGeom prst="line">
                <a:avLst/>
              </a:prstGeom>
              <a:noFill/>
              <a:ln w="7620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395" name="Line 41">
                <a:extLst>
                  <a:ext uri="{FF2B5EF4-FFF2-40B4-BE49-F238E27FC236}">
                    <a16:creationId xmlns:a16="http://schemas.microsoft.com/office/drawing/2014/main" id="{73C6B3A6-D192-1273-6883-78C4FAC661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96" y="2034"/>
                <a:ext cx="864" cy="1104"/>
              </a:xfrm>
              <a:prstGeom prst="line">
                <a:avLst/>
              </a:prstGeom>
              <a:noFill/>
              <a:ln w="38100" cap="rnd">
                <a:solidFill>
                  <a:schemeClr val="bg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5390" name="Freeform 42">
              <a:extLst>
                <a:ext uri="{FF2B5EF4-FFF2-40B4-BE49-F238E27FC236}">
                  <a16:creationId xmlns:a16="http://schemas.microsoft.com/office/drawing/2014/main" id="{D0FB1E0C-470C-3BDC-DA72-44C6F869F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4" y="3108"/>
              <a:ext cx="129" cy="156"/>
            </a:xfrm>
            <a:custGeom>
              <a:avLst/>
              <a:gdLst>
                <a:gd name="T0" fmla="*/ 0 w 93"/>
                <a:gd name="T1" fmla="*/ 2147483646 h 102"/>
                <a:gd name="T2" fmla="*/ 2147483646 w 93"/>
                <a:gd name="T3" fmla="*/ 2147483646 h 102"/>
                <a:gd name="T4" fmla="*/ 2147483646 w 93"/>
                <a:gd name="T5" fmla="*/ 2147483646 h 102"/>
                <a:gd name="T6" fmla="*/ 2147483646 w 93"/>
                <a:gd name="T7" fmla="*/ 2147483646 h 102"/>
                <a:gd name="T8" fmla="*/ 2147483646 w 93"/>
                <a:gd name="T9" fmla="*/ 2147483646 h 102"/>
                <a:gd name="T10" fmla="*/ 2147483646 w 93"/>
                <a:gd name="T11" fmla="*/ 2147483646 h 102"/>
                <a:gd name="T12" fmla="*/ 2147483646 w 93"/>
                <a:gd name="T13" fmla="*/ 0 h 1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3"/>
                <a:gd name="T22" fmla="*/ 0 h 102"/>
                <a:gd name="T23" fmla="*/ 93 w 93"/>
                <a:gd name="T24" fmla="*/ 102 h 1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3" h="102">
                  <a:moveTo>
                    <a:pt x="0" y="102"/>
                  </a:moveTo>
                  <a:cubicBezTo>
                    <a:pt x="15" y="94"/>
                    <a:pt x="35" y="95"/>
                    <a:pt x="48" y="84"/>
                  </a:cubicBezTo>
                  <a:cubicBezTo>
                    <a:pt x="53" y="80"/>
                    <a:pt x="49" y="70"/>
                    <a:pt x="54" y="66"/>
                  </a:cubicBezTo>
                  <a:cubicBezTo>
                    <a:pt x="60" y="61"/>
                    <a:pt x="70" y="62"/>
                    <a:pt x="78" y="60"/>
                  </a:cubicBezTo>
                  <a:cubicBezTo>
                    <a:pt x="80" y="54"/>
                    <a:pt x="80" y="38"/>
                    <a:pt x="84" y="42"/>
                  </a:cubicBezTo>
                  <a:cubicBezTo>
                    <a:pt x="91" y="49"/>
                    <a:pt x="89" y="82"/>
                    <a:pt x="90" y="72"/>
                  </a:cubicBezTo>
                  <a:cubicBezTo>
                    <a:pt x="93" y="48"/>
                    <a:pt x="90" y="24"/>
                    <a:pt x="90" y="0"/>
                  </a:cubicBezTo>
                </a:path>
              </a:pathLst>
            </a:cu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15371" name="Group 43">
            <a:extLst>
              <a:ext uri="{FF2B5EF4-FFF2-40B4-BE49-F238E27FC236}">
                <a16:creationId xmlns:a16="http://schemas.microsoft.com/office/drawing/2014/main" id="{00054C94-2368-8AF9-260C-96D70F4452E6}"/>
              </a:ext>
            </a:extLst>
          </p:cNvPr>
          <p:cNvGrpSpPr>
            <a:grpSpLocks/>
          </p:cNvGrpSpPr>
          <p:nvPr/>
        </p:nvGrpSpPr>
        <p:grpSpPr bwMode="auto">
          <a:xfrm>
            <a:off x="5375276" y="2297114"/>
            <a:ext cx="2397125" cy="3570287"/>
            <a:chOff x="2508" y="1381"/>
            <a:chExt cx="1510" cy="2249"/>
          </a:xfrm>
        </p:grpSpPr>
        <p:sp>
          <p:nvSpPr>
            <p:cNvPr id="15384" name="Freeform 44">
              <a:extLst>
                <a:ext uri="{FF2B5EF4-FFF2-40B4-BE49-F238E27FC236}">
                  <a16:creationId xmlns:a16="http://schemas.microsoft.com/office/drawing/2014/main" id="{D634AFE7-8EC8-E005-82C7-545A230B0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" y="2496"/>
              <a:ext cx="570" cy="299"/>
            </a:xfrm>
            <a:custGeom>
              <a:avLst/>
              <a:gdLst>
                <a:gd name="T0" fmla="*/ 0 w 462"/>
                <a:gd name="T1" fmla="*/ 0 h 242"/>
                <a:gd name="T2" fmla="*/ 2147483646 w 462"/>
                <a:gd name="T3" fmla="*/ 2147483646 h 242"/>
                <a:gd name="T4" fmla="*/ 2147483646 w 462"/>
                <a:gd name="T5" fmla="*/ 2147483646 h 242"/>
                <a:gd name="T6" fmla="*/ 2147483646 w 462"/>
                <a:gd name="T7" fmla="*/ 2147483646 h 242"/>
                <a:gd name="T8" fmla="*/ 2147483646 w 462"/>
                <a:gd name="T9" fmla="*/ 2147483646 h 242"/>
                <a:gd name="T10" fmla="*/ 2147483646 w 462"/>
                <a:gd name="T11" fmla="*/ 2147483646 h 242"/>
                <a:gd name="T12" fmla="*/ 2147483646 w 462"/>
                <a:gd name="T13" fmla="*/ 2147483646 h 2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2"/>
                <a:gd name="T22" fmla="*/ 0 h 242"/>
                <a:gd name="T23" fmla="*/ 462 w 462"/>
                <a:gd name="T24" fmla="*/ 242 h 2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2" h="242">
                  <a:moveTo>
                    <a:pt x="0" y="0"/>
                  </a:moveTo>
                  <a:cubicBezTo>
                    <a:pt x="22" y="22"/>
                    <a:pt x="19" y="34"/>
                    <a:pt x="48" y="48"/>
                  </a:cubicBezTo>
                  <a:cubicBezTo>
                    <a:pt x="72" y="83"/>
                    <a:pt x="112" y="83"/>
                    <a:pt x="150" y="96"/>
                  </a:cubicBezTo>
                  <a:cubicBezTo>
                    <a:pt x="155" y="110"/>
                    <a:pt x="154" y="126"/>
                    <a:pt x="162" y="138"/>
                  </a:cubicBezTo>
                  <a:cubicBezTo>
                    <a:pt x="181" y="167"/>
                    <a:pt x="239" y="156"/>
                    <a:pt x="270" y="162"/>
                  </a:cubicBezTo>
                  <a:cubicBezTo>
                    <a:pt x="304" y="196"/>
                    <a:pt x="383" y="208"/>
                    <a:pt x="432" y="216"/>
                  </a:cubicBezTo>
                  <a:cubicBezTo>
                    <a:pt x="441" y="242"/>
                    <a:pt x="432" y="234"/>
                    <a:pt x="462" y="234"/>
                  </a:cubicBezTo>
                </a:path>
              </a:pathLst>
            </a:custGeom>
            <a:noFill/>
            <a:ln w="5715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385" name="Freeform 45">
              <a:extLst>
                <a:ext uri="{FF2B5EF4-FFF2-40B4-BE49-F238E27FC236}">
                  <a16:creationId xmlns:a16="http://schemas.microsoft.com/office/drawing/2014/main" id="{2E585FF6-D25C-5327-3421-37E497240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" y="3050"/>
              <a:ext cx="215" cy="185"/>
            </a:xfrm>
            <a:custGeom>
              <a:avLst/>
              <a:gdLst>
                <a:gd name="T0" fmla="*/ 0 w 174"/>
                <a:gd name="T1" fmla="*/ 2147483646 h 150"/>
                <a:gd name="T2" fmla="*/ 2147483646 w 174"/>
                <a:gd name="T3" fmla="*/ 2147483646 h 150"/>
                <a:gd name="T4" fmla="*/ 2147483646 w 174"/>
                <a:gd name="T5" fmla="*/ 2147483646 h 150"/>
                <a:gd name="T6" fmla="*/ 2147483646 w 174"/>
                <a:gd name="T7" fmla="*/ 2147483646 h 150"/>
                <a:gd name="T8" fmla="*/ 2147483646 w 174"/>
                <a:gd name="T9" fmla="*/ 2147483646 h 150"/>
                <a:gd name="T10" fmla="*/ 2147483646 w 174"/>
                <a:gd name="T11" fmla="*/ 2147483646 h 150"/>
                <a:gd name="T12" fmla="*/ 2147483646 w 174"/>
                <a:gd name="T13" fmla="*/ 0 h 1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4"/>
                <a:gd name="T22" fmla="*/ 0 h 150"/>
                <a:gd name="T23" fmla="*/ 174 w 174"/>
                <a:gd name="T24" fmla="*/ 150 h 1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4" h="150">
                  <a:moveTo>
                    <a:pt x="0" y="150"/>
                  </a:moveTo>
                  <a:cubicBezTo>
                    <a:pt x="19" y="144"/>
                    <a:pt x="21" y="147"/>
                    <a:pt x="30" y="126"/>
                  </a:cubicBezTo>
                  <a:cubicBezTo>
                    <a:pt x="34" y="117"/>
                    <a:pt x="35" y="90"/>
                    <a:pt x="48" y="84"/>
                  </a:cubicBezTo>
                  <a:cubicBezTo>
                    <a:pt x="61" y="78"/>
                    <a:pt x="76" y="80"/>
                    <a:pt x="90" y="78"/>
                  </a:cubicBezTo>
                  <a:cubicBezTo>
                    <a:pt x="127" y="66"/>
                    <a:pt x="108" y="44"/>
                    <a:pt x="126" y="30"/>
                  </a:cubicBezTo>
                  <a:cubicBezTo>
                    <a:pt x="132" y="25"/>
                    <a:pt x="142" y="26"/>
                    <a:pt x="150" y="24"/>
                  </a:cubicBezTo>
                  <a:cubicBezTo>
                    <a:pt x="172" y="10"/>
                    <a:pt x="165" y="18"/>
                    <a:pt x="174" y="0"/>
                  </a:cubicBezTo>
                </a:path>
              </a:pathLst>
            </a:custGeom>
            <a:noFill/>
            <a:ln w="5715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386" name="Freeform 46">
              <a:extLst>
                <a:ext uri="{FF2B5EF4-FFF2-40B4-BE49-F238E27FC236}">
                  <a16:creationId xmlns:a16="http://schemas.microsoft.com/office/drawing/2014/main" id="{143C69FA-906D-D650-DEEC-FA0A6DC7E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1" y="2130"/>
              <a:ext cx="185" cy="78"/>
            </a:xfrm>
            <a:custGeom>
              <a:avLst/>
              <a:gdLst>
                <a:gd name="T0" fmla="*/ 0 w 138"/>
                <a:gd name="T1" fmla="*/ 0 h 24"/>
                <a:gd name="T2" fmla="*/ 2147483646 w 138"/>
                <a:gd name="T3" fmla="*/ 2147483646 h 24"/>
                <a:gd name="T4" fmla="*/ 0 60000 65536"/>
                <a:gd name="T5" fmla="*/ 0 60000 65536"/>
                <a:gd name="T6" fmla="*/ 0 w 138"/>
                <a:gd name="T7" fmla="*/ 0 h 24"/>
                <a:gd name="T8" fmla="*/ 138 w 138"/>
                <a:gd name="T9" fmla="*/ 24 h 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8" h="24">
                  <a:moveTo>
                    <a:pt x="0" y="0"/>
                  </a:moveTo>
                  <a:cubicBezTo>
                    <a:pt x="26" y="2"/>
                    <a:pt x="114" y="0"/>
                    <a:pt x="138" y="24"/>
                  </a:cubicBezTo>
                </a:path>
              </a:pathLst>
            </a:custGeom>
            <a:noFill/>
            <a:ln w="5715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387" name="Freeform 47">
              <a:extLst>
                <a:ext uri="{FF2B5EF4-FFF2-40B4-BE49-F238E27FC236}">
                  <a16:creationId xmlns:a16="http://schemas.microsoft.com/office/drawing/2014/main" id="{B41A606B-E31E-754C-5733-ABB751573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8" y="1381"/>
              <a:ext cx="37" cy="92"/>
            </a:xfrm>
            <a:custGeom>
              <a:avLst/>
              <a:gdLst>
                <a:gd name="T0" fmla="*/ 0 w 30"/>
                <a:gd name="T1" fmla="*/ 0 h 74"/>
                <a:gd name="T2" fmla="*/ 2147483646 w 30"/>
                <a:gd name="T3" fmla="*/ 2147483646 h 74"/>
                <a:gd name="T4" fmla="*/ 2147483646 w 30"/>
                <a:gd name="T5" fmla="*/ 2147483646 h 74"/>
                <a:gd name="T6" fmla="*/ 2147483646 w 30"/>
                <a:gd name="T7" fmla="*/ 2147483646 h 74"/>
                <a:gd name="T8" fmla="*/ 2147483646 w 30"/>
                <a:gd name="T9" fmla="*/ 2147483646 h 74"/>
                <a:gd name="T10" fmla="*/ 2147483646 w 30"/>
                <a:gd name="T11" fmla="*/ 2147483646 h 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74"/>
                <a:gd name="T20" fmla="*/ 30 w 30"/>
                <a:gd name="T21" fmla="*/ 74 h 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74">
                  <a:moveTo>
                    <a:pt x="0" y="0"/>
                  </a:moveTo>
                  <a:cubicBezTo>
                    <a:pt x="3" y="7"/>
                    <a:pt x="7" y="6"/>
                    <a:pt x="11" y="12"/>
                  </a:cubicBezTo>
                  <a:cubicBezTo>
                    <a:pt x="11" y="22"/>
                    <a:pt x="10" y="32"/>
                    <a:pt x="12" y="42"/>
                  </a:cubicBezTo>
                  <a:cubicBezTo>
                    <a:pt x="12" y="44"/>
                    <a:pt x="16" y="40"/>
                    <a:pt x="17" y="41"/>
                  </a:cubicBezTo>
                  <a:cubicBezTo>
                    <a:pt x="21" y="46"/>
                    <a:pt x="17" y="54"/>
                    <a:pt x="20" y="59"/>
                  </a:cubicBezTo>
                  <a:cubicBezTo>
                    <a:pt x="23" y="64"/>
                    <a:pt x="28" y="67"/>
                    <a:pt x="30" y="74"/>
                  </a:cubicBezTo>
                </a:path>
              </a:pathLst>
            </a:custGeom>
            <a:noFill/>
            <a:ln w="5715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388" name="Freeform 48">
              <a:extLst>
                <a:ext uri="{FF2B5EF4-FFF2-40B4-BE49-F238E27FC236}">
                  <a16:creationId xmlns:a16="http://schemas.microsoft.com/office/drawing/2014/main" id="{D3AB181A-2271-AD2A-350A-BCB5D59E0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" y="2546"/>
              <a:ext cx="370" cy="1084"/>
            </a:xfrm>
            <a:custGeom>
              <a:avLst/>
              <a:gdLst>
                <a:gd name="T0" fmla="*/ 18 w 370"/>
                <a:gd name="T1" fmla="*/ 10 h 1084"/>
                <a:gd name="T2" fmla="*/ 18 w 370"/>
                <a:gd name="T3" fmla="*/ 58 h 1084"/>
                <a:gd name="T4" fmla="*/ 0 w 370"/>
                <a:gd name="T5" fmla="*/ 298 h 1084"/>
                <a:gd name="T6" fmla="*/ 36 w 370"/>
                <a:gd name="T7" fmla="*/ 394 h 1084"/>
                <a:gd name="T8" fmla="*/ 48 w 370"/>
                <a:gd name="T9" fmla="*/ 442 h 1084"/>
                <a:gd name="T10" fmla="*/ 72 w 370"/>
                <a:gd name="T11" fmla="*/ 460 h 1084"/>
                <a:gd name="T12" fmla="*/ 138 w 370"/>
                <a:gd name="T13" fmla="*/ 526 h 1084"/>
                <a:gd name="T14" fmla="*/ 186 w 370"/>
                <a:gd name="T15" fmla="*/ 598 h 1084"/>
                <a:gd name="T16" fmla="*/ 222 w 370"/>
                <a:gd name="T17" fmla="*/ 622 h 1084"/>
                <a:gd name="T18" fmla="*/ 282 w 370"/>
                <a:gd name="T19" fmla="*/ 736 h 1084"/>
                <a:gd name="T20" fmla="*/ 288 w 370"/>
                <a:gd name="T21" fmla="*/ 760 h 1084"/>
                <a:gd name="T22" fmla="*/ 306 w 370"/>
                <a:gd name="T23" fmla="*/ 766 h 1084"/>
                <a:gd name="T24" fmla="*/ 336 w 370"/>
                <a:gd name="T25" fmla="*/ 820 h 1084"/>
                <a:gd name="T26" fmla="*/ 360 w 370"/>
                <a:gd name="T27" fmla="*/ 976 h 1084"/>
                <a:gd name="T28" fmla="*/ 336 w 370"/>
                <a:gd name="T29" fmla="*/ 1084 h 108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70"/>
                <a:gd name="T46" fmla="*/ 0 h 1084"/>
                <a:gd name="T47" fmla="*/ 370 w 370"/>
                <a:gd name="T48" fmla="*/ 1084 h 108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70" h="1084">
                  <a:moveTo>
                    <a:pt x="18" y="10"/>
                  </a:moveTo>
                  <a:cubicBezTo>
                    <a:pt x="4" y="51"/>
                    <a:pt x="18" y="0"/>
                    <a:pt x="18" y="58"/>
                  </a:cubicBezTo>
                  <a:cubicBezTo>
                    <a:pt x="18" y="233"/>
                    <a:pt x="23" y="192"/>
                    <a:pt x="0" y="298"/>
                  </a:cubicBezTo>
                  <a:cubicBezTo>
                    <a:pt x="10" y="334"/>
                    <a:pt x="24" y="359"/>
                    <a:pt x="36" y="394"/>
                  </a:cubicBezTo>
                  <a:cubicBezTo>
                    <a:pt x="41" y="410"/>
                    <a:pt x="39" y="428"/>
                    <a:pt x="48" y="442"/>
                  </a:cubicBezTo>
                  <a:cubicBezTo>
                    <a:pt x="53" y="450"/>
                    <a:pt x="65" y="453"/>
                    <a:pt x="72" y="460"/>
                  </a:cubicBezTo>
                  <a:cubicBezTo>
                    <a:pt x="94" y="482"/>
                    <a:pt x="111" y="508"/>
                    <a:pt x="138" y="526"/>
                  </a:cubicBezTo>
                  <a:cubicBezTo>
                    <a:pt x="147" y="553"/>
                    <a:pt x="163" y="580"/>
                    <a:pt x="186" y="598"/>
                  </a:cubicBezTo>
                  <a:cubicBezTo>
                    <a:pt x="197" y="607"/>
                    <a:pt x="222" y="622"/>
                    <a:pt x="222" y="622"/>
                  </a:cubicBezTo>
                  <a:cubicBezTo>
                    <a:pt x="229" y="675"/>
                    <a:pt x="237" y="706"/>
                    <a:pt x="282" y="736"/>
                  </a:cubicBezTo>
                  <a:cubicBezTo>
                    <a:pt x="284" y="744"/>
                    <a:pt x="283" y="754"/>
                    <a:pt x="288" y="760"/>
                  </a:cubicBezTo>
                  <a:cubicBezTo>
                    <a:pt x="292" y="765"/>
                    <a:pt x="302" y="761"/>
                    <a:pt x="306" y="766"/>
                  </a:cubicBezTo>
                  <a:cubicBezTo>
                    <a:pt x="326" y="791"/>
                    <a:pt x="300" y="796"/>
                    <a:pt x="336" y="820"/>
                  </a:cubicBezTo>
                  <a:cubicBezTo>
                    <a:pt x="346" y="872"/>
                    <a:pt x="347" y="925"/>
                    <a:pt x="360" y="976"/>
                  </a:cubicBezTo>
                  <a:cubicBezTo>
                    <a:pt x="358" y="1001"/>
                    <a:pt x="370" y="1067"/>
                    <a:pt x="336" y="1084"/>
                  </a:cubicBezTo>
                </a:path>
              </a:pathLst>
            </a:custGeom>
            <a:noFill/>
            <a:ln w="5715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5372" name="Oval 49">
            <a:extLst>
              <a:ext uri="{FF2B5EF4-FFF2-40B4-BE49-F238E27FC236}">
                <a16:creationId xmlns:a16="http://schemas.microsoft.com/office/drawing/2014/main" id="{89E725F9-A714-0988-B267-6305F2AB6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1" y="4724401"/>
            <a:ext cx="282575" cy="282575"/>
          </a:xfrm>
          <a:prstGeom prst="ellipse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5373" name="Text Box 54">
            <a:extLst>
              <a:ext uri="{FF2B5EF4-FFF2-40B4-BE49-F238E27FC236}">
                <a16:creationId xmlns:a16="http://schemas.microsoft.com/office/drawing/2014/main" id="{90D5A10E-3FBE-96D4-EB16-893EB97BE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236" y="4918076"/>
            <a:ext cx="1847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33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5374" name="Oval 74">
            <a:extLst>
              <a:ext uri="{FF2B5EF4-FFF2-40B4-BE49-F238E27FC236}">
                <a16:creationId xmlns:a16="http://schemas.microsoft.com/office/drawing/2014/main" id="{50C10E43-9D59-F48A-87F4-CA4D9639C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1981200"/>
            <a:ext cx="533400" cy="533400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5375" name="Oval 75">
            <a:extLst>
              <a:ext uri="{FF2B5EF4-FFF2-40B4-BE49-F238E27FC236}">
                <a16:creationId xmlns:a16="http://schemas.microsoft.com/office/drawing/2014/main" id="{92C076B6-4DDA-4AC9-73BF-536AB8777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105400"/>
            <a:ext cx="1143000" cy="12192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5376" name="Line 76">
            <a:extLst>
              <a:ext uri="{FF2B5EF4-FFF2-40B4-BE49-F238E27FC236}">
                <a16:creationId xmlns:a16="http://schemas.microsoft.com/office/drawing/2014/main" id="{35431038-6814-FFD9-9255-20EEB5119D7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5400" y="2209800"/>
            <a:ext cx="1981200" cy="30480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77" name="Text Box 77">
            <a:extLst>
              <a:ext uri="{FF2B5EF4-FFF2-40B4-BE49-F238E27FC236}">
                <a16:creationId xmlns:a16="http://schemas.microsoft.com/office/drawing/2014/main" id="{5658D926-EF85-6860-76FE-7A9F5022F3EF}"/>
              </a:ext>
            </a:extLst>
          </p:cNvPr>
          <p:cNvSpPr txBox="1">
            <a:spLocks noChangeArrowheads="1"/>
          </p:cNvSpPr>
          <p:nvPr/>
        </p:nvSpPr>
        <p:spPr bwMode="auto">
          <a:xfrm rot="18163117">
            <a:off x="5219700" y="361950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  <a:latin typeface="Arial" panose="020B0604020202020204" pitchFamily="34" charset="0"/>
              </a:rPr>
              <a:t>26.5 Km</a:t>
            </a: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0D88F200-C97D-6A2D-8523-65D5D85021E3}"/>
              </a:ext>
            </a:extLst>
          </p:cNvPr>
          <p:cNvSpPr/>
          <p:nvPr/>
        </p:nvSpPr>
        <p:spPr>
          <a:xfrm>
            <a:off x="4368800" y="4800600"/>
            <a:ext cx="1651000" cy="1473200"/>
          </a:xfrm>
          <a:custGeom>
            <a:avLst/>
            <a:gdLst>
              <a:gd name="connsiteX0" fmla="*/ 850900 w 1822450"/>
              <a:gd name="connsiteY0" fmla="*/ 1654175 h 1717675"/>
              <a:gd name="connsiteX1" fmla="*/ 231775 w 1822450"/>
              <a:gd name="connsiteY1" fmla="*/ 1616075 h 1717675"/>
              <a:gd name="connsiteX2" fmla="*/ 146050 w 1822450"/>
              <a:gd name="connsiteY2" fmla="*/ 1196975 h 1717675"/>
              <a:gd name="connsiteX3" fmla="*/ 3175 w 1822450"/>
              <a:gd name="connsiteY3" fmla="*/ 844550 h 1717675"/>
              <a:gd name="connsiteX4" fmla="*/ 127000 w 1822450"/>
              <a:gd name="connsiteY4" fmla="*/ 225425 h 1717675"/>
              <a:gd name="connsiteX5" fmla="*/ 536575 w 1822450"/>
              <a:gd name="connsiteY5" fmla="*/ 15875 h 1717675"/>
              <a:gd name="connsiteX6" fmla="*/ 1231900 w 1822450"/>
              <a:gd name="connsiteY6" fmla="*/ 130175 h 1717675"/>
              <a:gd name="connsiteX7" fmla="*/ 1746250 w 1822450"/>
              <a:gd name="connsiteY7" fmla="*/ 530225 h 1717675"/>
              <a:gd name="connsiteX8" fmla="*/ 1689100 w 1822450"/>
              <a:gd name="connsiteY8" fmla="*/ 968375 h 1717675"/>
              <a:gd name="connsiteX9" fmla="*/ 1641475 w 1822450"/>
              <a:gd name="connsiteY9" fmla="*/ 1587500 h 1717675"/>
              <a:gd name="connsiteX10" fmla="*/ 1260475 w 1822450"/>
              <a:gd name="connsiteY10" fmla="*/ 1663700 h 1717675"/>
              <a:gd name="connsiteX11" fmla="*/ 717550 w 1822450"/>
              <a:gd name="connsiteY11" fmla="*/ 1701800 h 1717675"/>
              <a:gd name="connsiteX12" fmla="*/ 450850 w 1822450"/>
              <a:gd name="connsiteY12" fmla="*/ 1673225 h 1717675"/>
              <a:gd name="connsiteX13" fmla="*/ 346075 w 1822450"/>
              <a:gd name="connsiteY13" fmla="*/ 1644650 h 1717675"/>
              <a:gd name="connsiteX14" fmla="*/ 403225 w 1822450"/>
              <a:gd name="connsiteY14" fmla="*/ 1711325 h 1717675"/>
              <a:gd name="connsiteX15" fmla="*/ 393700 w 1822450"/>
              <a:gd name="connsiteY15" fmla="*/ 1682750 h 171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22450" h="1717675">
                <a:moveTo>
                  <a:pt x="850900" y="1654175"/>
                </a:moveTo>
                <a:cubicBezTo>
                  <a:pt x="600075" y="1673225"/>
                  <a:pt x="349250" y="1692275"/>
                  <a:pt x="231775" y="1616075"/>
                </a:cubicBezTo>
                <a:cubicBezTo>
                  <a:pt x="114300" y="1539875"/>
                  <a:pt x="184150" y="1325563"/>
                  <a:pt x="146050" y="1196975"/>
                </a:cubicBezTo>
                <a:cubicBezTo>
                  <a:pt x="107950" y="1068388"/>
                  <a:pt x="6350" y="1006475"/>
                  <a:pt x="3175" y="844550"/>
                </a:cubicBezTo>
                <a:cubicBezTo>
                  <a:pt x="0" y="682625"/>
                  <a:pt x="38100" y="363537"/>
                  <a:pt x="127000" y="225425"/>
                </a:cubicBezTo>
                <a:cubicBezTo>
                  <a:pt x="215900" y="87313"/>
                  <a:pt x="352425" y="31750"/>
                  <a:pt x="536575" y="15875"/>
                </a:cubicBezTo>
                <a:cubicBezTo>
                  <a:pt x="720725" y="0"/>
                  <a:pt x="1030288" y="44450"/>
                  <a:pt x="1231900" y="130175"/>
                </a:cubicBezTo>
                <a:cubicBezTo>
                  <a:pt x="1433512" y="215900"/>
                  <a:pt x="1670050" y="390525"/>
                  <a:pt x="1746250" y="530225"/>
                </a:cubicBezTo>
                <a:cubicBezTo>
                  <a:pt x="1822450" y="669925"/>
                  <a:pt x="1706562" y="792163"/>
                  <a:pt x="1689100" y="968375"/>
                </a:cubicBezTo>
                <a:cubicBezTo>
                  <a:pt x="1671638" y="1144587"/>
                  <a:pt x="1712913" y="1471613"/>
                  <a:pt x="1641475" y="1587500"/>
                </a:cubicBezTo>
                <a:cubicBezTo>
                  <a:pt x="1570038" y="1703388"/>
                  <a:pt x="1414463" y="1644650"/>
                  <a:pt x="1260475" y="1663700"/>
                </a:cubicBezTo>
                <a:cubicBezTo>
                  <a:pt x="1106488" y="1682750"/>
                  <a:pt x="852487" y="1700213"/>
                  <a:pt x="717550" y="1701800"/>
                </a:cubicBezTo>
                <a:cubicBezTo>
                  <a:pt x="582613" y="1703387"/>
                  <a:pt x="512763" y="1682750"/>
                  <a:pt x="450850" y="1673225"/>
                </a:cubicBezTo>
                <a:cubicBezTo>
                  <a:pt x="388938" y="1663700"/>
                  <a:pt x="354012" y="1638300"/>
                  <a:pt x="346075" y="1644650"/>
                </a:cubicBezTo>
                <a:cubicBezTo>
                  <a:pt x="338138" y="1651000"/>
                  <a:pt x="395288" y="1704975"/>
                  <a:pt x="403225" y="1711325"/>
                </a:cubicBezTo>
                <a:cubicBezTo>
                  <a:pt x="411162" y="1717675"/>
                  <a:pt x="402431" y="1700212"/>
                  <a:pt x="393700" y="168275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Freeform 58">
            <a:extLst>
              <a:ext uri="{FF2B5EF4-FFF2-40B4-BE49-F238E27FC236}">
                <a16:creationId xmlns:a16="http://schemas.microsoft.com/office/drawing/2014/main" id="{1F8E50A7-552B-E177-94C8-929949FFEB77}"/>
              </a:ext>
            </a:extLst>
          </p:cNvPr>
          <p:cNvSpPr/>
          <p:nvPr/>
        </p:nvSpPr>
        <p:spPr>
          <a:xfrm>
            <a:off x="5410200" y="1914525"/>
            <a:ext cx="2217738" cy="3371850"/>
          </a:xfrm>
          <a:custGeom>
            <a:avLst/>
            <a:gdLst>
              <a:gd name="connsiteX0" fmla="*/ 88900 w 1639887"/>
              <a:gd name="connsiteY0" fmla="*/ 885825 h 2667000"/>
              <a:gd name="connsiteX1" fmla="*/ 136525 w 1639887"/>
              <a:gd name="connsiteY1" fmla="*/ 819150 h 2667000"/>
              <a:gd name="connsiteX2" fmla="*/ 365125 w 1639887"/>
              <a:gd name="connsiteY2" fmla="*/ 361950 h 2667000"/>
              <a:gd name="connsiteX3" fmla="*/ 603250 w 1639887"/>
              <a:gd name="connsiteY3" fmla="*/ 85725 h 2667000"/>
              <a:gd name="connsiteX4" fmla="*/ 1079500 w 1639887"/>
              <a:gd name="connsiteY4" fmla="*/ 19050 h 2667000"/>
              <a:gd name="connsiteX5" fmla="*/ 1479550 w 1639887"/>
              <a:gd name="connsiteY5" fmla="*/ 171450 h 2667000"/>
              <a:gd name="connsiteX6" fmla="*/ 1631950 w 1639887"/>
              <a:gd name="connsiteY6" fmla="*/ 1047750 h 2667000"/>
              <a:gd name="connsiteX7" fmla="*/ 1527175 w 1639887"/>
              <a:gd name="connsiteY7" fmla="*/ 1562100 h 2667000"/>
              <a:gd name="connsiteX8" fmla="*/ 1460500 w 1639887"/>
              <a:gd name="connsiteY8" fmla="*/ 2276475 h 2667000"/>
              <a:gd name="connsiteX9" fmla="*/ 1184275 w 1639887"/>
              <a:gd name="connsiteY9" fmla="*/ 2590800 h 2667000"/>
              <a:gd name="connsiteX10" fmla="*/ 622300 w 1639887"/>
              <a:gd name="connsiteY10" fmla="*/ 2638425 h 2667000"/>
              <a:gd name="connsiteX11" fmla="*/ 241300 w 1639887"/>
              <a:gd name="connsiteY11" fmla="*/ 2419350 h 2667000"/>
              <a:gd name="connsiteX12" fmla="*/ 60325 w 1639887"/>
              <a:gd name="connsiteY12" fmla="*/ 1876425 h 2667000"/>
              <a:gd name="connsiteX13" fmla="*/ 3175 w 1639887"/>
              <a:gd name="connsiteY13" fmla="*/ 1419225 h 2667000"/>
              <a:gd name="connsiteX14" fmla="*/ 79375 w 1639887"/>
              <a:gd name="connsiteY14" fmla="*/ 962025 h 2667000"/>
              <a:gd name="connsiteX15" fmla="*/ 79375 w 1639887"/>
              <a:gd name="connsiteY15" fmla="*/ 962025 h 2667000"/>
              <a:gd name="connsiteX16" fmla="*/ 79375 w 1639887"/>
              <a:gd name="connsiteY16" fmla="*/ 962025 h 266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39887" h="2667000">
                <a:moveTo>
                  <a:pt x="88900" y="885825"/>
                </a:moveTo>
                <a:cubicBezTo>
                  <a:pt x="89694" y="896143"/>
                  <a:pt x="90488" y="906462"/>
                  <a:pt x="136525" y="819150"/>
                </a:cubicBezTo>
                <a:cubicBezTo>
                  <a:pt x="182562" y="731838"/>
                  <a:pt x="287338" y="484188"/>
                  <a:pt x="365125" y="361950"/>
                </a:cubicBezTo>
                <a:cubicBezTo>
                  <a:pt x="442913" y="239713"/>
                  <a:pt x="484188" y="142875"/>
                  <a:pt x="603250" y="85725"/>
                </a:cubicBezTo>
                <a:cubicBezTo>
                  <a:pt x="722313" y="28575"/>
                  <a:pt x="933450" y="4763"/>
                  <a:pt x="1079500" y="19050"/>
                </a:cubicBezTo>
                <a:cubicBezTo>
                  <a:pt x="1225550" y="33337"/>
                  <a:pt x="1387475" y="0"/>
                  <a:pt x="1479550" y="171450"/>
                </a:cubicBezTo>
                <a:cubicBezTo>
                  <a:pt x="1571625" y="342900"/>
                  <a:pt x="1624013" y="815975"/>
                  <a:pt x="1631950" y="1047750"/>
                </a:cubicBezTo>
                <a:cubicBezTo>
                  <a:pt x="1639887" y="1279525"/>
                  <a:pt x="1555750" y="1357313"/>
                  <a:pt x="1527175" y="1562100"/>
                </a:cubicBezTo>
                <a:cubicBezTo>
                  <a:pt x="1498600" y="1766887"/>
                  <a:pt x="1517650" y="2105025"/>
                  <a:pt x="1460500" y="2276475"/>
                </a:cubicBezTo>
                <a:cubicBezTo>
                  <a:pt x="1403350" y="2447925"/>
                  <a:pt x="1323975" y="2530475"/>
                  <a:pt x="1184275" y="2590800"/>
                </a:cubicBezTo>
                <a:cubicBezTo>
                  <a:pt x="1044575" y="2651125"/>
                  <a:pt x="779462" y="2667000"/>
                  <a:pt x="622300" y="2638425"/>
                </a:cubicBezTo>
                <a:cubicBezTo>
                  <a:pt x="465138" y="2609850"/>
                  <a:pt x="334962" y="2546350"/>
                  <a:pt x="241300" y="2419350"/>
                </a:cubicBezTo>
                <a:cubicBezTo>
                  <a:pt x="147638" y="2292350"/>
                  <a:pt x="100013" y="2043113"/>
                  <a:pt x="60325" y="1876425"/>
                </a:cubicBezTo>
                <a:cubicBezTo>
                  <a:pt x="20638" y="1709738"/>
                  <a:pt x="0" y="1571625"/>
                  <a:pt x="3175" y="1419225"/>
                </a:cubicBezTo>
                <a:cubicBezTo>
                  <a:pt x="6350" y="1266825"/>
                  <a:pt x="79375" y="962025"/>
                  <a:pt x="79375" y="962025"/>
                </a:cubicBezTo>
                <a:lnTo>
                  <a:pt x="79375" y="962025"/>
                </a:lnTo>
                <a:lnTo>
                  <a:pt x="79375" y="962025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1BDDC26-1391-3525-7633-4B507C8768DD}"/>
              </a:ext>
            </a:extLst>
          </p:cNvPr>
          <p:cNvSpPr txBox="1"/>
          <p:nvPr/>
        </p:nvSpPr>
        <p:spPr>
          <a:xfrm>
            <a:off x="4495801" y="4343401"/>
            <a:ext cx="101502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tx2">
                    <a:lumMod val="50000"/>
                  </a:schemeClr>
                </a:solidFill>
              </a:rPr>
              <a:t>Sub Project 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3DFFFEF-5C20-846A-9E6E-B961DE936DC9}"/>
              </a:ext>
            </a:extLst>
          </p:cNvPr>
          <p:cNvSpPr txBox="1"/>
          <p:nvPr/>
        </p:nvSpPr>
        <p:spPr>
          <a:xfrm>
            <a:off x="5295901" y="2619376"/>
            <a:ext cx="101502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tx2">
                    <a:lumMod val="50000"/>
                  </a:schemeClr>
                </a:solidFill>
              </a:rPr>
              <a:t>Sub Project 1</a:t>
            </a:r>
          </a:p>
        </p:txBody>
      </p:sp>
      <p:sp>
        <p:nvSpPr>
          <p:cNvPr id="15382" name="Text Box 14">
            <a:extLst>
              <a:ext uri="{FF2B5EF4-FFF2-40B4-BE49-F238E27FC236}">
                <a16:creationId xmlns:a16="http://schemas.microsoft.com/office/drawing/2014/main" id="{7FD0CAD9-6073-FC9F-DF68-8AB725AC7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52400"/>
            <a:ext cx="723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206500" indent="-12065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en-US" altLang="en-US" sz="3200" i="1">
                <a:solidFill>
                  <a:schemeClr val="bg1"/>
                </a:solidFill>
                <a:latin typeface="Preeti" pitchFamily="2" charset="0"/>
              </a:rPr>
              <a:t>MELAMCHI SUB PROJECT 1 &amp; 2</a:t>
            </a:r>
            <a:endParaRPr lang="en-US" altLang="en-US" sz="2400" i="1">
              <a:latin typeface="Preeti" pitchFamily="2" charset="0"/>
            </a:endParaRPr>
          </a:p>
        </p:txBody>
      </p:sp>
      <p:sp>
        <p:nvSpPr>
          <p:cNvPr id="15383" name="TextBox 61">
            <a:extLst>
              <a:ext uri="{FF2B5EF4-FFF2-40B4-BE49-F238E27FC236}">
                <a16:creationId xmlns:a16="http://schemas.microsoft.com/office/drawing/2014/main" id="{E1F4338C-A42C-2C60-224B-E17FC986D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28600"/>
            <a:ext cx="449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u="sng">
                <a:solidFill>
                  <a:srgbClr val="FF0000"/>
                </a:solidFill>
                <a:latin typeface="Arial" panose="020B0604020202020204" pitchFamily="34" charset="0"/>
              </a:rPr>
              <a:t>MELAMCHI SUB PROJECTS 1 &amp; 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3" descr="PROJECT AREA_N.JPG">
            <a:extLst>
              <a:ext uri="{FF2B5EF4-FFF2-40B4-BE49-F238E27FC236}">
                <a16:creationId xmlns:a16="http://schemas.microsoft.com/office/drawing/2014/main" id="{840E97D2-E0E6-EB91-9273-A4A9DB6D0C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78766"/>
            <a:ext cx="7820146" cy="5081798"/>
          </a:xfrm>
        </p:spPr>
      </p:pic>
      <p:sp>
        <p:nvSpPr>
          <p:cNvPr id="16387" name="TextBox 4">
            <a:extLst>
              <a:ext uri="{FF2B5EF4-FFF2-40B4-BE49-F238E27FC236}">
                <a16:creationId xmlns:a16="http://schemas.microsoft.com/office/drawing/2014/main" id="{2539D689-3720-ED68-37FF-6A6A26765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81001"/>
            <a:ext cx="86680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Distribution Network Improvement (DNI) &amp; Bulk Distribution System (BDS) with Service Reservoirs (SR) </a:t>
            </a:r>
          </a:p>
        </p:txBody>
      </p:sp>
      <p:sp>
        <p:nvSpPr>
          <p:cNvPr id="16388" name="TextBox 3">
            <a:extLst>
              <a:ext uri="{FF2B5EF4-FFF2-40B4-BE49-F238E27FC236}">
                <a16:creationId xmlns:a16="http://schemas.microsoft.com/office/drawing/2014/main" id="{1BAD8467-18B9-2724-4312-47FC9EC52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7881" y="2220626"/>
            <a:ext cx="29162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Total length of DNI about 1100 Km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Size: 75 mm – 400 mm Ø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DDF08DF8-ECC2-CF62-E604-9EEFC4695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"/>
            <a:ext cx="4267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>
            <a:extLst>
              <a:ext uri="{FF2B5EF4-FFF2-40B4-BE49-F238E27FC236}">
                <a16:creationId xmlns:a16="http://schemas.microsoft.com/office/drawing/2014/main" id="{AC459CEB-9182-18BB-1319-14BE83E00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19475"/>
            <a:ext cx="4114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3">
            <a:extLst>
              <a:ext uri="{FF2B5EF4-FFF2-40B4-BE49-F238E27FC236}">
                <a16:creationId xmlns:a16="http://schemas.microsoft.com/office/drawing/2014/main" id="{F8F51132-B1FB-304C-D9FA-DB4287649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1676401"/>
            <a:ext cx="3581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latin typeface="Arial" panose="020B0604020202020204" pitchFamily="34" charset="0"/>
              </a:rPr>
              <a:t>WWTP Model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24BD958F-C485-E8B2-4EAE-9031FAE77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1535114"/>
            <a:ext cx="8353425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CEA926AC-7F19-940C-F0F9-BB2520945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232568"/>
            <a:ext cx="9144001" cy="639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B3DC766D-85B6-EA33-8256-CAB23F19C7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1" r="10180"/>
          <a:stretch/>
        </p:blipFill>
        <p:spPr bwMode="auto">
          <a:xfrm>
            <a:off x="1506511" y="260350"/>
            <a:ext cx="8079699" cy="655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>
            <a:extLst>
              <a:ext uri="{FF2B5EF4-FFF2-40B4-BE49-F238E27FC236}">
                <a16:creationId xmlns:a16="http://schemas.microsoft.com/office/drawing/2014/main" id="{DE2CD292-F519-15B3-30B5-957AD40FB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188913"/>
            <a:ext cx="8540750" cy="633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A8B8E566-1701-6046-169E-2FFA7479E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0650"/>
            <a:ext cx="9144000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A6663-72DD-497E-9AC0-A721C026F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358" y="4572815"/>
            <a:ext cx="3694044" cy="1325563"/>
          </a:xfrm>
        </p:spPr>
        <p:txBody>
          <a:bodyPr>
            <a:normAutofit/>
          </a:bodyPr>
          <a:lstStyle/>
          <a:p>
            <a:r>
              <a:rPr lang="en-US"/>
              <a:t>1. Introduction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F59DF2-D5D9-46F3-8883-7DB1DA6932FD}"/>
              </a:ext>
            </a:extLst>
          </p:cNvPr>
          <p:cNvSpPr txBox="1"/>
          <p:nvPr/>
        </p:nvSpPr>
        <p:spPr>
          <a:xfrm>
            <a:off x="1789043" y="1696279"/>
            <a:ext cx="25576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sz="4400"/>
              <a:t>१.परिचय</a:t>
            </a:r>
            <a:r>
              <a:rPr lang="ne-NP" sz="2800"/>
              <a:t> 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678124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CIMG3615">
            <a:extLst>
              <a:ext uri="{FF2B5EF4-FFF2-40B4-BE49-F238E27FC236}">
                <a16:creationId xmlns:a16="http://schemas.microsoft.com/office/drawing/2014/main" id="{0D00CF63-7B39-70F4-57A6-2943770DF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19350"/>
            <a:ext cx="44196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5" descr="CIMG3698">
            <a:extLst>
              <a:ext uri="{FF2B5EF4-FFF2-40B4-BE49-F238E27FC236}">
                <a16:creationId xmlns:a16="http://schemas.microsoft.com/office/drawing/2014/main" id="{D2CC0418-305A-526F-E6E4-09F58486D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1600200"/>
            <a:ext cx="34861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6">
            <a:extLst>
              <a:ext uri="{FF2B5EF4-FFF2-40B4-BE49-F238E27FC236}">
                <a16:creationId xmlns:a16="http://schemas.microsoft.com/office/drawing/2014/main" id="{D6254D91-C5DE-B00C-68A4-734EC401F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09588"/>
            <a:ext cx="6258060" cy="15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30000"/>
              </a:spcBef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</a:rPr>
              <a:t>Everyday fight for the right of water</a:t>
            </a:r>
          </a:p>
          <a:p>
            <a:pPr eaLnBrk="1" hangingPunct="1">
              <a:lnSpc>
                <a:spcPct val="100000"/>
              </a:lnSpc>
              <a:spcBef>
                <a:spcPct val="30000"/>
              </a:spcBef>
              <a:buFontTx/>
              <a:buNone/>
            </a:pPr>
            <a:r>
              <a:rPr lang="en-US" altLang="en-US" sz="2400" b="1"/>
              <a:t>Intermediate supply of water</a:t>
            </a:r>
          </a:p>
          <a:p>
            <a:pPr eaLnBrk="1" hangingPunct="1">
              <a:lnSpc>
                <a:spcPct val="100000"/>
              </a:lnSpc>
              <a:spcBef>
                <a:spcPct val="30000"/>
              </a:spcBef>
              <a:buFontTx/>
              <a:buNone/>
            </a:pPr>
            <a:r>
              <a:rPr lang="en-US" altLang="en-US" sz="2400" b="1"/>
              <a:t>Inequitable distribution</a:t>
            </a:r>
          </a:p>
        </p:txBody>
      </p:sp>
      <p:pic>
        <p:nvPicPr>
          <p:cNvPr id="23557" name="Picture 2">
            <a:extLst>
              <a:ext uri="{FF2B5EF4-FFF2-40B4-BE49-F238E27FC236}">
                <a16:creationId xmlns:a16="http://schemas.microsoft.com/office/drawing/2014/main" id="{ED581841-2F1B-FBDB-70A9-B53217B72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638" y="304800"/>
            <a:ext cx="10715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DSC02172">
            <a:extLst>
              <a:ext uri="{FF2B5EF4-FFF2-40B4-BE49-F238E27FC236}">
                <a16:creationId xmlns:a16="http://schemas.microsoft.com/office/drawing/2014/main" id="{B74FF7C1-4EFC-3225-AE60-9D451A1E6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38200"/>
            <a:ext cx="8382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5">
            <a:extLst>
              <a:ext uri="{FF2B5EF4-FFF2-40B4-BE49-F238E27FC236}">
                <a16:creationId xmlns:a16="http://schemas.microsoft.com/office/drawing/2014/main" id="{0246F4EE-96EE-95B5-A396-FA76E0618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28601"/>
            <a:ext cx="5181600" cy="366713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/>
              <a:t>Delegation  visiting one of the branches of KUKL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DSC02182">
            <a:extLst>
              <a:ext uri="{FF2B5EF4-FFF2-40B4-BE49-F238E27FC236}">
                <a16:creationId xmlns:a16="http://schemas.microsoft.com/office/drawing/2014/main" id="{49ACD17D-DF36-E270-AFFE-74F49C231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14400"/>
            <a:ext cx="8229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5">
            <a:extLst>
              <a:ext uri="{FF2B5EF4-FFF2-40B4-BE49-F238E27FC236}">
                <a16:creationId xmlns:a16="http://schemas.microsoft.com/office/drawing/2014/main" id="{E4FADB3C-E3BE-7679-2E73-E8E1CC980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28601"/>
            <a:ext cx="4191000" cy="366713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/>
              <a:t>Misbehavior – a broken glass at Branch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94818-B562-40F0-A3AB-BC7737085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3686" y="4002157"/>
            <a:ext cx="6122505" cy="290102"/>
          </a:xfrm>
        </p:spPr>
        <p:txBody>
          <a:bodyPr>
            <a:normAutofit fontScale="90000"/>
          </a:bodyPr>
          <a:lstStyle/>
          <a:p>
            <a:pPr algn="ctr"/>
            <a:r>
              <a:rPr lang="ne-NP"/>
              <a:t>२. </a:t>
            </a:r>
            <a:r>
              <a:rPr lang="ne-NP" b="1"/>
              <a:t>ग्राहक सेवाका आधारभुत पक्ष</a:t>
            </a:r>
            <a:br>
              <a:rPr lang="en-US" b="1"/>
            </a:br>
            <a:r>
              <a:rPr lang="ne-NP" b="1"/>
              <a:t> 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2</a:t>
            </a:r>
            <a:r>
              <a:rPr lang="en-US" b="1"/>
              <a:t>. Basic for customer care</a:t>
            </a:r>
            <a:br>
              <a:rPr lang="en-US"/>
            </a:br>
            <a:r>
              <a:rPr lang="en-US"/>
              <a:t>                                                                  </a:t>
            </a:r>
            <a:br>
              <a:rPr lang="en-US"/>
            </a:b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858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3B3BC-511D-41BE-A727-2771D8BAF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81245"/>
            <a:ext cx="9905998" cy="1478570"/>
          </a:xfrm>
        </p:spPr>
        <p:txBody>
          <a:bodyPr/>
          <a:lstStyle/>
          <a:p>
            <a:r>
              <a:rPr lang="ne-NP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२.१ ग्राहकको </a:t>
            </a:r>
            <a:r>
              <a:rPr lang="ne-NP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वास्तविक समस्या </a:t>
            </a:r>
            <a:r>
              <a:rPr lang="ne-NP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पहिचान गर्नुहोस् ।</a:t>
            </a:r>
            <a:b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0E9FCE-56F6-4AE4-87F3-09DCC0F22857}"/>
              </a:ext>
            </a:extLst>
          </p:cNvPr>
          <p:cNvSpPr/>
          <p:nvPr/>
        </p:nvSpPr>
        <p:spPr>
          <a:xfrm>
            <a:off x="1688119" y="2216204"/>
            <a:ext cx="1519311" cy="9847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e-NP"/>
              <a:t>ग्राहकलाई अभिवादन गर्नुहोस् 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840E1B-119D-468A-B485-54044B19B896}"/>
              </a:ext>
            </a:extLst>
          </p:cNvPr>
          <p:cNvSpPr/>
          <p:nvPr/>
        </p:nvSpPr>
        <p:spPr>
          <a:xfrm>
            <a:off x="5147624" y="2199600"/>
            <a:ext cx="1519311" cy="9847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e-NP" dirty="0"/>
              <a:t>ग्राहकका कुरा सुन्नुहोस्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4E2D70-0563-4404-A495-C963653857EE}"/>
              </a:ext>
            </a:extLst>
          </p:cNvPr>
          <p:cNvSpPr/>
          <p:nvPr/>
        </p:nvSpPr>
        <p:spPr>
          <a:xfrm>
            <a:off x="8319177" y="2199600"/>
            <a:ext cx="1519311" cy="9847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e-NP"/>
              <a:t>सही प्रश्नहरु सोध्नुहोस् 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6CF6E6-DC49-493B-A76F-B37FBF639E46}"/>
              </a:ext>
            </a:extLst>
          </p:cNvPr>
          <p:cNvSpPr/>
          <p:nvPr/>
        </p:nvSpPr>
        <p:spPr>
          <a:xfrm>
            <a:off x="1392701" y="4508862"/>
            <a:ext cx="2110153" cy="14251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ne-NP" sz="1800" dirty="0">
              <a:solidFill>
                <a:srgbClr val="202124"/>
              </a:solidFill>
              <a:effectLst/>
              <a:latin typeface="inherit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0" marR="0" 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ne-NP" sz="180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Mangal" panose="02040503050203030202" pitchFamily="18" charset="0"/>
              </a:rPr>
              <a:t>ग्राहकको समस्यालाई आफ्नै शब्दमा दोहोर्याउनुहोस् ।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36BF84-558E-400A-A80D-61203D17C8E2}"/>
              </a:ext>
            </a:extLst>
          </p:cNvPr>
          <p:cNvSpPr/>
          <p:nvPr/>
        </p:nvSpPr>
        <p:spPr>
          <a:xfrm>
            <a:off x="7529624" y="4508862"/>
            <a:ext cx="2110153" cy="14251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e-NP" sz="180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Mangal" panose="02040503050203030202" pitchFamily="18" charset="0"/>
              </a:rPr>
              <a:t>जिम्मेवारी स्वीकार गर्नुहोस् ।</a:t>
            </a:r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43BC36C-B09E-49D6-8A05-F7F2B550DEE3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3207430" y="2691969"/>
            <a:ext cx="1940194" cy="3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E6E29AA-C065-445B-92FC-600DC91CA3BB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6666935" y="2691969"/>
            <a:ext cx="16522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C8D34A7-3DC5-4500-AA67-86CF2A8C858D}"/>
              </a:ext>
            </a:extLst>
          </p:cNvPr>
          <p:cNvCxnSpPr>
            <a:stCxn id="6" idx="2"/>
          </p:cNvCxnSpPr>
          <p:nvPr/>
        </p:nvCxnSpPr>
        <p:spPr>
          <a:xfrm flipH="1">
            <a:off x="9078832" y="3184338"/>
            <a:ext cx="1" cy="5660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5365E94-3016-483C-B608-3A121C018933}"/>
              </a:ext>
            </a:extLst>
          </p:cNvPr>
          <p:cNvCxnSpPr>
            <a:cxnSpLocks/>
          </p:cNvCxnSpPr>
          <p:nvPr/>
        </p:nvCxnSpPr>
        <p:spPr>
          <a:xfrm flipH="1">
            <a:off x="2447774" y="3750365"/>
            <a:ext cx="663105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ADF9443-391F-4503-AAA0-6BB4003CD572}"/>
              </a:ext>
            </a:extLst>
          </p:cNvPr>
          <p:cNvCxnSpPr>
            <a:endCxn id="7" idx="0"/>
          </p:cNvCxnSpPr>
          <p:nvPr/>
        </p:nvCxnSpPr>
        <p:spPr>
          <a:xfrm>
            <a:off x="2447774" y="3750365"/>
            <a:ext cx="4" cy="7584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95C50B7-003D-43FA-858D-311A87F62AC6}"/>
              </a:ext>
            </a:extLst>
          </p:cNvPr>
          <p:cNvCxnSpPr>
            <a:stCxn id="7" idx="3"/>
            <a:endCxn id="8" idx="1"/>
          </p:cNvCxnSpPr>
          <p:nvPr/>
        </p:nvCxnSpPr>
        <p:spPr>
          <a:xfrm>
            <a:off x="3502854" y="5221453"/>
            <a:ext cx="40267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5669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A78B2-E2FE-4FBF-A248-637861696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658142"/>
            <a:ext cx="9905999" cy="4553971"/>
          </a:xfrm>
        </p:spPr>
        <p:txBody>
          <a:bodyPr>
            <a:normAutofit fontScale="62500" lnSpcReduction="20000"/>
          </a:bodyPr>
          <a:lstStyle/>
          <a:p>
            <a:pPr marL="26035" marR="0" indent="0">
              <a:lnSpc>
                <a:spcPct val="131000"/>
              </a:lnSpc>
              <a:spcBef>
                <a:spcPts val="0"/>
              </a:spcBef>
              <a:spcAft>
                <a:spcPts val="475"/>
              </a:spcAft>
              <a:buNone/>
            </a:pPr>
            <a:r>
              <a:rPr lang="ne-NP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ग्राहकको </a:t>
            </a:r>
            <a:r>
              <a:rPr lang="ne-NP" sz="4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वास्तविक समस्या</a:t>
            </a:r>
            <a:r>
              <a:rPr lang="ne-NP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पहिचान गर्नुहोस् (१) </a:t>
            </a:r>
          </a:p>
          <a:p>
            <a:pPr marL="26035" marR="0" indent="0">
              <a:lnSpc>
                <a:spcPct val="131000"/>
              </a:lnSpc>
              <a:spcBef>
                <a:spcPts val="0"/>
              </a:spcBef>
              <a:spcAft>
                <a:spcPts val="475"/>
              </a:spcAft>
              <a:buNone/>
            </a:pPr>
            <a:r>
              <a:rPr lang="ne-NP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ग्राहकलाई अभिवादन गर्नुहोस्(नमस्कार,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Good morning ,Good afternoon)</a:t>
            </a:r>
            <a:r>
              <a:rPr lang="ne-NP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भन्नु</a:t>
            </a:r>
            <a:r>
              <a:rPr lang="ne-NP" sz="3600" dirty="0">
                <a:solidFill>
                  <a:schemeClr val="bg1"/>
                </a:solidFill>
                <a:cs typeface="Kalimati" panose="00000400000000000000" pitchFamily="2"/>
              </a:rPr>
              <a:t>होस्</a:t>
            </a:r>
            <a:endParaRPr lang="en-US" sz="4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Kalimati" panose="00000400000000000000" pitchFamily="2"/>
            </a:endParaRP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205"/>
              </a:spcAft>
              <a:buClr>
                <a:srgbClr val="000000"/>
              </a:buClr>
              <a:buSzPts val="300"/>
              <a:buFont typeface="Arial" panose="020B0604020202020204" pitchFamily="34" charset="0"/>
              <a:buChar char="•"/>
            </a:pPr>
            <a:endParaRPr lang="ne-NP" sz="32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Kalimati" panose="00000400000000000000" pitchFamily="2"/>
            </a:endParaRP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205"/>
              </a:spcAft>
              <a:buClr>
                <a:srgbClr val="000000"/>
              </a:buClr>
              <a:buSzPts val="300"/>
              <a:buFont typeface="Arial" panose="020B0604020202020204" pitchFamily="34" charset="0"/>
              <a:buChar char="•"/>
            </a:pPr>
            <a:r>
              <a:rPr lang="ne-NP" sz="3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*ग्राहकको समस्या </a:t>
            </a:r>
            <a:r>
              <a:rPr lang="ne-NP" sz="3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सकारात्मक रूपमा सुन्नुहोस ।</a:t>
            </a:r>
            <a:r>
              <a:rPr lang="en-US" sz="3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</a:t>
            </a: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290"/>
              </a:spcAft>
              <a:buClr>
                <a:srgbClr val="000000"/>
              </a:buClr>
              <a:buSzPts val="300"/>
              <a:buFont typeface="Arial" panose="020B0604020202020204" pitchFamily="34" charset="0"/>
              <a:buChar char="•"/>
            </a:pPr>
            <a:r>
              <a:rPr lang="ne-NP" sz="3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*ग्राहकलाई नाम सोध्नुहोस् र नामबाटै सम्वोधन </a:t>
            </a:r>
            <a:r>
              <a:rPr lang="ne-NP" sz="3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गर्नुहोस् ।जसले गर्दा ग्राहक र कर्मचारी बीचको आत्मियता दर्शाउँछ ।</a:t>
            </a:r>
            <a:endParaRPr lang="ne-NP" sz="36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Kalimati" panose="00000400000000000000" pitchFamily="2"/>
            </a:endParaRPr>
          </a:p>
          <a:p>
            <a:pPr marL="342900" marR="0" lvl="0" indent="-342900" fontAlgn="base">
              <a:lnSpc>
                <a:spcPct val="106000"/>
              </a:lnSpc>
              <a:spcBef>
                <a:spcPts val="0"/>
              </a:spcBef>
              <a:spcAft>
                <a:spcPts val="315"/>
              </a:spcAft>
              <a:buClr>
                <a:srgbClr val="000000"/>
              </a:buClr>
              <a:buSzPts val="300"/>
              <a:buFont typeface="Arial" panose="020B0604020202020204" pitchFamily="34" charset="0"/>
              <a:buChar char="•"/>
            </a:pPr>
            <a:r>
              <a:rPr lang="ne-NP" sz="36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*</a:t>
            </a:r>
            <a:r>
              <a:rPr lang="ne-NP" sz="3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"म तपाईलाई कसरी मद्दत गर्नसक्छु?“ वा “तपाईलाई कुनै समस्या छ कि भनी सोध्नुहोस?"</a:t>
            </a:r>
            <a:endParaRPr lang="en-US" sz="36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Kalimati" panose="00000400000000000000" pitchFamily="2"/>
            </a:endParaRPr>
          </a:p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5150"/>
              </a:spcAft>
              <a:buClr>
                <a:srgbClr val="000000"/>
              </a:buClr>
              <a:buSzPts val="300"/>
              <a:buFont typeface="Arial" panose="020B0604020202020204" pitchFamily="34" charset="0"/>
              <a:buChar char="•"/>
            </a:pPr>
            <a:r>
              <a:rPr lang="ne-NP" sz="36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*धैर्यताको लागि धन्यवाद भन्नुहोस् ।</a:t>
            </a:r>
            <a:endParaRPr lang="en-US" sz="36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Kalimati" panose="00000400000000000000" pitchFamily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1505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66D79-05CC-45A6-B96A-1005DFD0A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261" y="1095935"/>
            <a:ext cx="9905999" cy="4784359"/>
          </a:xfrm>
        </p:spPr>
        <p:txBody>
          <a:bodyPr>
            <a:normAutofit/>
          </a:bodyPr>
          <a:lstStyle/>
          <a:p>
            <a:pPr marL="48260" marR="54610" algn="just">
              <a:lnSpc>
                <a:spcPct val="132000"/>
              </a:lnSpc>
              <a:spcBef>
                <a:spcPts val="0"/>
              </a:spcBef>
              <a:spcAft>
                <a:spcPts val="545"/>
              </a:spcAft>
            </a:pPr>
            <a:r>
              <a:rPr lang="ne-NP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ग्राहकको </a:t>
            </a:r>
            <a:r>
              <a:rPr lang="ne-NP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वास्तविक समस्या</a:t>
            </a:r>
            <a:r>
              <a:rPr lang="ne-NP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पहिचान गर्नुहोस् (२) </a:t>
            </a:r>
          </a:p>
          <a:p>
            <a:pPr marL="48260" marR="54610" algn="just">
              <a:lnSpc>
                <a:spcPct val="132000"/>
              </a:lnSpc>
              <a:spcBef>
                <a:spcPts val="0"/>
              </a:spcBef>
              <a:spcAft>
                <a:spcPts val="545"/>
              </a:spcAft>
            </a:pPr>
            <a:r>
              <a:rPr lang="ne-NP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ग्राहकको कुरा सुन्नुहोस् ।</a:t>
            </a:r>
            <a:endParaRPr lang="en-US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59055" lvl="0" indent="-342900" fontAlgn="base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 panose="020B0604020202020204" pitchFamily="34" charset="0"/>
              <a:buChar char="•"/>
            </a:pPr>
            <a:r>
              <a:rPr lang="ne-NP" sz="1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ग्राहकको सबै कुराहरू सुनेपछि मात्र सम्भावित समस्याको पहिचान गर्ने,</a:t>
            </a:r>
            <a:endParaRPr lang="en-US" sz="18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59055" lvl="0" indent="-342900" fontAlgn="base">
              <a:lnSpc>
                <a:spcPct val="107000"/>
              </a:lnSpc>
              <a:spcBef>
                <a:spcPts val="0"/>
              </a:spcBef>
              <a:spcAft>
                <a:spcPts val="220"/>
              </a:spcAft>
              <a:buClr>
                <a:srgbClr val="000000"/>
              </a:buClr>
              <a:buSzPts val="600"/>
              <a:buFont typeface="Arial" panose="020B0604020202020204" pitchFamily="34" charset="0"/>
              <a:buChar char="•"/>
            </a:pPr>
            <a:r>
              <a:rPr lang="ne-NP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ग्राहकले आफ्नो रिस, आक्रोस ,फस्टेसन देखाउन सक्छ त्यसलाई थप जटिल नबनाउने ,कसरी सहयोग गर्न सकिन्छ सजय हुने,  समस्या समाधान गर्ने सहयोग गर्ने ।</a:t>
            </a:r>
            <a:endParaRPr lang="ne-NP" sz="1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59055" lvl="0" indent="-342900" fontAlgn="base">
              <a:lnSpc>
                <a:spcPct val="106000"/>
              </a:lnSpc>
              <a:spcBef>
                <a:spcPts val="0"/>
              </a:spcBef>
              <a:spcAft>
                <a:spcPts val="980"/>
              </a:spcAft>
              <a:buClr>
                <a:srgbClr val="000000"/>
              </a:buClr>
              <a:buSzPts val="600"/>
              <a:buFont typeface="Arial" panose="020B0604020202020204" pitchFamily="34" charset="0"/>
              <a:buChar char="•"/>
            </a:pPr>
            <a:endParaRPr lang="en-US" sz="16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44195" marR="59055" indent="0" algn="ctr">
              <a:lnSpc>
                <a:spcPct val="138000"/>
              </a:lnSpc>
              <a:spcBef>
                <a:spcPts val="0"/>
              </a:spcBef>
              <a:spcAft>
                <a:spcPts val="15"/>
              </a:spcAft>
              <a:buNone/>
            </a:pPr>
            <a:r>
              <a:rPr lang="ne-NP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तीन ठूला कारणहरू जसले ग्राहकहरूलाई समस्या पार्छ</a:t>
            </a:r>
            <a:endParaRPr lang="en-US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10795" lvl="1" indent="0" algn="ctr" fontAlgn="base">
              <a:lnSpc>
                <a:spcPct val="107000"/>
              </a:lnSpc>
              <a:spcBef>
                <a:spcPts val="0"/>
              </a:spcBef>
              <a:spcAft>
                <a:spcPts val="140"/>
              </a:spcAft>
              <a:buClr>
                <a:srgbClr val="000000"/>
              </a:buClr>
              <a:buSzPts val="400"/>
              <a:buNone/>
            </a:pPr>
            <a:r>
              <a:rPr lang="ne-NP" b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कर्मचारीले कहिल्यै माफी माग्दैनन्</a:t>
            </a:r>
            <a:endParaRPr lang="en-US" b="1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10795" lvl="1" indent="0" algn="ctr" fontAlgn="base">
              <a:lnSpc>
                <a:spcPct val="107000"/>
              </a:lnSpc>
              <a:spcBef>
                <a:spcPts val="0"/>
              </a:spcBef>
              <a:spcAft>
                <a:spcPts val="180"/>
              </a:spcAft>
              <a:buClr>
                <a:srgbClr val="000000"/>
              </a:buClr>
              <a:buSzPts val="400"/>
              <a:buNone/>
            </a:pPr>
            <a:r>
              <a:rPr lang="ne-NP" b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कर्मचारी आफै बोल्न जोड दिन्छन्</a:t>
            </a:r>
            <a:endParaRPr lang="en-US" b="1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10795" lvl="1" indent="0" algn="ctr" fontAlgn="base">
              <a:lnSpc>
                <a:spcPct val="107000"/>
              </a:lnSpc>
              <a:spcBef>
                <a:spcPts val="0"/>
              </a:spcBef>
              <a:spcAft>
                <a:spcPts val="1595"/>
              </a:spcAft>
              <a:buClr>
                <a:srgbClr val="000000"/>
              </a:buClr>
              <a:buSzPts val="400"/>
              <a:buNone/>
            </a:pPr>
            <a:r>
              <a:rPr lang="ne-NP" b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कर्मचारीहरूले सही </a:t>
            </a:r>
            <a:r>
              <a:rPr lang="ne-NP" b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समस्या</a:t>
            </a:r>
            <a:r>
              <a:rPr lang="ne-NP" b="1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बुझेका छैनन्</a:t>
            </a:r>
            <a:endParaRPr lang="en-US" b="1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4688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BA1B4-997B-49CB-B9F2-C451F35DD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349473"/>
            <a:ext cx="10042857" cy="6279928"/>
          </a:xfrm>
        </p:spPr>
        <p:txBody>
          <a:bodyPr/>
          <a:lstStyle/>
          <a:p>
            <a:pPr>
              <a:lnSpc>
                <a:spcPts val="2400"/>
              </a:lnSpc>
              <a:spcBef>
                <a:spcPts val="0"/>
              </a:spcBef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kumimoji="0" lang="ne-NP" altLang="en-US" sz="3200" b="0" i="0" u="none" strike="noStrike" cap="none" normalizeH="0" baseline="0" dirty="0">
                <a:ln>
                  <a:noFill/>
                </a:ln>
                <a:effectLst/>
                <a:latin typeface="inherit"/>
                <a:cs typeface="Mangal" panose="02040503050203030202" pitchFamily="18" charset="0"/>
              </a:rPr>
              <a:t>ग्राहकको </a:t>
            </a:r>
            <a:r>
              <a:rPr lang="ne-NP" altLang="en-US" sz="3200" cap="none" dirty="0">
                <a:latin typeface="inherit"/>
                <a:cs typeface="Mangal" panose="02040503050203030202" pitchFamily="18" charset="0"/>
              </a:rPr>
              <a:t>वास्तविक समस्या</a:t>
            </a:r>
            <a:r>
              <a:rPr kumimoji="0" lang="ne-NP" altLang="en-US" sz="3200" b="0" i="0" u="none" strike="noStrike" cap="none" normalizeH="0" baseline="0" dirty="0">
                <a:ln>
                  <a:noFill/>
                </a:ln>
                <a:effectLst/>
                <a:latin typeface="inherit"/>
                <a:cs typeface="Mangal" panose="02040503050203030202" pitchFamily="18" charset="0"/>
              </a:rPr>
              <a:t> पहिचान गर्नुहोस् (३)</a:t>
            </a:r>
            <a:r>
              <a:rPr kumimoji="0" lang="ne-NP" altLang="en-US" sz="1400" b="0" i="0" u="none" strike="noStrike" cap="none" normalizeH="0" baseline="0" dirty="0">
                <a:ln>
                  <a:noFill/>
                </a:ln>
                <a:effectLst/>
                <a:cs typeface="Mangal" panose="02040503050203030202" pitchFamily="18" charset="0"/>
              </a:rPr>
              <a:t> 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</a:br>
            <a:br>
              <a:rPr lang="ne-NP" altLang="en-US" sz="1400" cap="none" dirty="0">
                <a:latin typeface="Arial" panose="020B0604020202020204" pitchFamily="34" charset="0"/>
                <a:cs typeface="Mangal" panose="02040503050203030202" pitchFamily="18" charset="0"/>
              </a:rPr>
            </a:br>
            <a:r>
              <a:rPr kumimoji="0" lang="ne-NP" altLang="en-US" sz="2400" b="0" i="0" u="none" strike="noStrike" cap="none" normalizeH="0" baseline="0" dirty="0">
                <a:ln>
                  <a:noFill/>
                </a:ln>
                <a:effectLst/>
                <a:latin typeface="inherit"/>
                <a:cs typeface="Mangal" panose="02040503050203030202" pitchFamily="18" charset="0"/>
              </a:rPr>
              <a:t>सही प्रश्नहरू सोध्नुहोस </a:t>
            </a:r>
            <a:r>
              <a:rPr kumimoji="0" lang="ne-NP" altLang="en-US" sz="1100" b="0" i="0" u="none" strike="noStrike" cap="none" normalizeH="0" baseline="0" dirty="0">
                <a:ln>
                  <a:noFill/>
                </a:ln>
                <a:effectLst/>
                <a:cs typeface="Mangal" panose="02040503050203030202" pitchFamily="18" charset="0"/>
              </a:rPr>
              <a:t> 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</a:b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</a:br>
            <a:r>
              <a:rPr lang="ne-NP" sz="2400" u="none" strike="noStrike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*विनम्रताका साथ अनुरोध गरी ग्राहकबाट जानकारी प्राप्त गर्ने ,</a:t>
            </a:r>
            <a:br>
              <a:rPr lang="ne-NP" sz="2400" u="none" strike="noStrike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u="none" strike="noStrike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e-NP" sz="2400" u="none" strike="noStrike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*ग्राहकहरूलाई प्रश्न सोध्नु भन्दा अगाडी व्यवसायीक ज्ञान हासिल गर्नु आवश्यक हुन्छ </a:t>
            </a:r>
            <a:br>
              <a:rPr lang="en-US" sz="2400" u="none" strike="noStrike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e-NP" sz="2400" u="none" strike="noStrike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sz="24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Mangal" panose="02040503050203030202" pitchFamily="18" charset="0"/>
                <a:ea typeface="Calibri" panose="020F0502020204030204" pitchFamily="34" charset="0"/>
                <a:cs typeface="Calibri" panose="020F0502020204030204" pitchFamily="34" charset="0"/>
              </a:rPr>
              <a:t>उदाहरण</a:t>
            </a:r>
            <a:r>
              <a:rPr lang="en-US" sz="2400" u="none" strike="noStrike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:</a:t>
            </a:r>
            <a:r>
              <a:rPr lang="ne-NP" sz="2400" u="none" strike="noStrike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पानी नआएको ।</a:t>
            </a:r>
            <a:br>
              <a:rPr lang="en-US" sz="2400" u="none" strike="noStrike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e-NP" sz="2400" u="none" strike="noStrike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4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Mangal" panose="02040503050203030202" pitchFamily="18" charset="0"/>
                <a:ea typeface="Calibri" panose="020F0502020204030204" pitchFamily="34" charset="0"/>
                <a:cs typeface="Calibri" panose="020F0502020204030204" pitchFamily="34" charset="0"/>
              </a:rPr>
              <a:t>अवधि</a:t>
            </a:r>
            <a:r>
              <a:rPr lang="en-US" sz="2400" u="none" strike="noStrike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: </a:t>
            </a:r>
            <a:r>
              <a:rPr lang="en-US" sz="24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Mangal" panose="02040503050203030202" pitchFamily="18" charset="0"/>
                <a:ea typeface="Calibri" panose="020F0502020204030204" pitchFamily="34" charset="0"/>
                <a:cs typeface="Calibri" panose="020F0502020204030204" pitchFamily="34" charset="0"/>
              </a:rPr>
              <a:t>समस्या</a:t>
            </a:r>
            <a:r>
              <a:rPr lang="en-US" sz="2400" u="none" strike="noStrike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</a:t>
            </a:r>
            <a:r>
              <a:rPr lang="en-US" sz="24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Mangal" panose="02040503050203030202" pitchFamily="18" charset="0"/>
                <a:ea typeface="Calibri" panose="020F0502020204030204" pitchFamily="34" charset="0"/>
                <a:cs typeface="Calibri" panose="020F0502020204030204" pitchFamily="34" charset="0"/>
              </a:rPr>
              <a:t>कति</a:t>
            </a:r>
            <a:r>
              <a:rPr lang="en-US" sz="2400" u="none" strike="noStrike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</a:t>
            </a:r>
            <a:r>
              <a:rPr lang="en-US" sz="24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Mangal" panose="02040503050203030202" pitchFamily="18" charset="0"/>
                <a:ea typeface="Calibri" panose="020F0502020204030204" pitchFamily="34" charset="0"/>
                <a:cs typeface="Calibri" panose="020F0502020204030204" pitchFamily="34" charset="0"/>
              </a:rPr>
              <a:t>लामो</a:t>
            </a:r>
            <a:r>
              <a:rPr lang="en-US" sz="2400" u="none" strike="noStrike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</a:t>
            </a:r>
            <a:r>
              <a:rPr lang="en-US" sz="24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Mangal" panose="02040503050203030202" pitchFamily="18" charset="0"/>
                <a:ea typeface="Calibri" panose="020F0502020204030204" pitchFamily="34" charset="0"/>
                <a:cs typeface="Calibri" panose="020F0502020204030204" pitchFamily="34" charset="0"/>
              </a:rPr>
              <a:t>भयो</a:t>
            </a:r>
            <a:r>
              <a:rPr lang="en-US" sz="2400" u="none" strike="noStrike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?</a:t>
            </a:r>
            <a:br>
              <a:rPr lang="ne-NP" sz="2400" u="none" strike="noStrike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</a:br>
            <a:r>
              <a:rPr lang="ne-NP" sz="2400" u="none" strike="noStrike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-पानीको स्रोतको बारे,खानेपानी वितरण तालिकाको बारेमा,चाबी चालकको बारे,</a:t>
            </a:r>
            <a:br>
              <a:rPr lang="en-US" sz="2400" u="none" strike="noStrike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e-NP" sz="2400" u="none" strike="noStrike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ne-NP" sz="2400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स्थान :आफ्नो मा मात्र समस्या हो की </a:t>
            </a:r>
            <a:r>
              <a:rPr lang="en-US" sz="2400" u="none" strike="noStrike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?  </a:t>
            </a:r>
            <a:r>
              <a:rPr lang="en-US" sz="24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Mangal" panose="02040503050203030202" pitchFamily="18" charset="0"/>
                <a:ea typeface="Calibri" panose="020F0502020204030204" pitchFamily="34" charset="0"/>
                <a:cs typeface="Calibri" panose="020F0502020204030204" pitchFamily="34" charset="0"/>
              </a:rPr>
              <a:t>छिमेकीहरूले</a:t>
            </a:r>
            <a:r>
              <a:rPr lang="en-US" sz="2400" u="none" strike="noStrike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</a:t>
            </a:r>
            <a:r>
              <a:rPr lang="en-US" sz="24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Mangal" panose="02040503050203030202" pitchFamily="18" charset="0"/>
                <a:ea typeface="Calibri" panose="020F0502020204030204" pitchFamily="34" charset="0"/>
                <a:cs typeface="Calibri" panose="020F0502020204030204" pitchFamily="34" charset="0"/>
              </a:rPr>
              <a:t>पनि</a:t>
            </a:r>
            <a:r>
              <a:rPr lang="en-US" sz="2400" u="none" strike="noStrike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</a:t>
            </a:r>
            <a:r>
              <a:rPr lang="en-US" sz="24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Mangal" panose="02040503050203030202" pitchFamily="18" charset="0"/>
                <a:ea typeface="Calibri" panose="020F0502020204030204" pitchFamily="34" charset="0"/>
                <a:cs typeface="Calibri" panose="020F0502020204030204" pitchFamily="34" charset="0"/>
              </a:rPr>
              <a:t>समस्या</a:t>
            </a:r>
            <a:r>
              <a:rPr lang="en-US" sz="2400" u="none" strike="noStrike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</a:t>
            </a:r>
            <a:r>
              <a:rPr lang="en-US" sz="24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Mangal" panose="02040503050203030202" pitchFamily="18" charset="0"/>
                <a:ea typeface="Calibri" panose="020F0502020204030204" pitchFamily="34" charset="0"/>
                <a:cs typeface="Calibri" panose="020F0502020204030204" pitchFamily="34" charset="0"/>
              </a:rPr>
              <a:t>अनुभव</a:t>
            </a:r>
            <a:r>
              <a:rPr lang="en-US" sz="2400" u="none" strike="noStrike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</a:t>
            </a:r>
            <a:r>
              <a:rPr lang="en-US" sz="2400" u="none" strike="noStrike" dirty="0" err="1">
                <a:effectLst/>
                <a:uFill>
                  <a:solidFill>
                    <a:srgbClr val="000000"/>
                  </a:solidFill>
                </a:uFill>
                <a:latin typeface="Mangal" panose="02040503050203030202" pitchFamily="18" charset="0"/>
                <a:ea typeface="Calibri" panose="020F0502020204030204" pitchFamily="34" charset="0"/>
                <a:cs typeface="Calibri" panose="020F0502020204030204" pitchFamily="34" charset="0"/>
              </a:rPr>
              <a:t>गर्छन्</a:t>
            </a:r>
            <a:r>
              <a:rPr lang="ne-NP" sz="2400" u="none" strike="noStrike" dirty="0">
                <a:effectLst/>
                <a:uFill>
                  <a:solidFill>
                    <a:srgbClr val="000000"/>
                  </a:solidFill>
                </a:uFill>
                <a:latin typeface="Mangal" panose="02040503050203030202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u="none" strike="noStrike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?</a:t>
            </a:r>
            <a:br>
              <a:rPr lang="en-US" sz="2400" u="none" strike="noStrike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911CB99-7856-4CAD-9CF0-949EA3B8C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E3C07AD-36E8-453C-B4FB-BDFB835E5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5184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B9E3C-A1A2-4250-8865-C7036DCF7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7"/>
            <a:ext cx="9905998" cy="5726011"/>
          </a:xfrm>
        </p:spPr>
        <p:txBody>
          <a:bodyPr>
            <a:normAutofit fontScale="90000"/>
          </a:bodyPr>
          <a:lstStyle/>
          <a:p>
            <a:pPr marL="1905" marR="70485" indent="8890">
              <a:lnSpc>
                <a:spcPct val="135000"/>
              </a:lnSpc>
              <a:spcBef>
                <a:spcPts val="0"/>
              </a:spcBef>
              <a:spcAft>
                <a:spcPts val="680"/>
              </a:spcAft>
            </a:pPr>
            <a:r>
              <a:rPr lang="en-US" sz="24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ग्राहकको</a:t>
            </a:r>
            <a:r>
              <a:rPr lang="en-US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</a:t>
            </a:r>
            <a:r>
              <a:rPr lang="ne-NP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वास्तविक समस्या</a:t>
            </a:r>
            <a:r>
              <a:rPr lang="en-US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पहिचान</a:t>
            </a:r>
            <a:r>
              <a:rPr lang="en-US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गर्नुहोस्</a:t>
            </a:r>
            <a:r>
              <a:rPr lang="en-US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(४) </a:t>
            </a:r>
            <a:br>
              <a:rPr lang="ne-NP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</a:br>
            <a:r>
              <a:rPr lang="ne-NP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ग्राहकका समस्या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लाई</a:t>
            </a:r>
            <a:r>
              <a:rPr lang="en-US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आफ्नै</a:t>
            </a:r>
            <a:r>
              <a:rPr lang="en-US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शब्दमा</a:t>
            </a:r>
            <a:r>
              <a:rPr lang="en-US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</a:t>
            </a:r>
            <a:r>
              <a:rPr lang="ne-NP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उतार्ने र थप स्पष्ट </a:t>
            </a:r>
            <a:r>
              <a:rPr lang="en-US" sz="24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गर्नुहोस्</a:t>
            </a:r>
            <a:r>
              <a:rPr lang="ne-NP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।</a:t>
            </a:r>
            <a:br>
              <a:rPr lang="en-US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</a:br>
            <a:br>
              <a:rPr lang="ne-NP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</a:br>
            <a:br>
              <a:rPr lang="en-US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</a:br>
            <a:r>
              <a:rPr lang="en-US" sz="2000" u="none" strike="noStrike" dirty="0" err="1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तपा</a:t>
            </a:r>
            <a:r>
              <a:rPr lang="ne-NP" sz="2000" u="none" strike="noStrike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ई</a:t>
            </a:r>
            <a:r>
              <a:rPr lang="en-US" sz="2000" u="none" strike="noStrike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</a:t>
            </a:r>
            <a:r>
              <a:rPr lang="en-US" sz="2000" u="none" strike="noStrike" dirty="0" err="1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ग्राहकको</a:t>
            </a:r>
            <a:r>
              <a:rPr lang="en-US" sz="2000" u="none" strike="noStrike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</a:t>
            </a:r>
            <a:r>
              <a:rPr lang="en-US" sz="2000" u="none" strike="noStrike" dirty="0" err="1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कुरा</a:t>
            </a:r>
            <a:r>
              <a:rPr lang="en-US" sz="2000" u="none" strike="noStrike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</a:t>
            </a:r>
            <a:r>
              <a:rPr lang="en-US" sz="2000" u="none" strike="noStrike" dirty="0" err="1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सुन्नुहुन्छ</a:t>
            </a:r>
            <a:r>
              <a:rPr lang="en-US" sz="2000" u="none" strike="noStrike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</a:t>
            </a:r>
            <a:r>
              <a:rPr lang="ne-NP" sz="2000" u="none" strike="noStrike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भन्नेमा ग्राहकलाई </a:t>
            </a:r>
            <a:r>
              <a:rPr lang="en-US" sz="2000" u="none" strike="noStrike" dirty="0" err="1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आश्वस्त</a:t>
            </a:r>
            <a:r>
              <a:rPr lang="en-US" sz="2000" u="none" strike="noStrike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</a:t>
            </a:r>
            <a:r>
              <a:rPr lang="ne-NP" sz="2000" u="none" strike="noStrike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पार्नु</a:t>
            </a:r>
            <a:r>
              <a:rPr lang="en-US" sz="2000" u="none" strike="noStrike" dirty="0" err="1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होस्</a:t>
            </a:r>
            <a:r>
              <a:rPr lang="en-US" sz="2000" u="none" strike="noStrike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</a:t>
            </a:r>
            <a:r>
              <a:rPr lang="en-US" sz="2000" u="none" strike="noStrike" dirty="0" err="1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जसले</a:t>
            </a:r>
            <a:r>
              <a:rPr lang="en-US" sz="2000" u="none" strike="noStrike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</a:t>
            </a:r>
            <a:r>
              <a:rPr lang="en-US" sz="2000" u="none" strike="noStrike" dirty="0" err="1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ग्राहकलाई</a:t>
            </a:r>
            <a:r>
              <a:rPr lang="en-US" sz="2000" u="none" strike="noStrike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</a:t>
            </a:r>
            <a:r>
              <a:rPr lang="en-US" sz="2000" u="none" strike="noStrike" dirty="0" err="1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राहत</a:t>
            </a:r>
            <a:r>
              <a:rPr lang="en-US" sz="2000" u="none" strike="noStrike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र </a:t>
            </a:r>
            <a:r>
              <a:rPr lang="en-US" sz="2000" u="none" strike="noStrike" dirty="0" err="1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थोरै</a:t>
            </a:r>
            <a:r>
              <a:rPr lang="ne-NP" sz="2000" u="none" strike="noStrike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मात्रामा भए पनि </a:t>
            </a:r>
            <a:r>
              <a:rPr lang="en-US" sz="2000" u="none" strike="noStrike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</a:t>
            </a:r>
            <a:r>
              <a:rPr lang="en-US" sz="2000" u="none" strike="noStrike" dirty="0" err="1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सन्तुष्ट</a:t>
            </a:r>
            <a:r>
              <a:rPr lang="en-US" sz="2000" u="none" strike="noStrike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</a:t>
            </a:r>
            <a:r>
              <a:rPr lang="en-US" sz="2000" u="none" strike="noStrike" dirty="0" err="1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मह</a:t>
            </a:r>
            <a:r>
              <a:rPr lang="ne-NP" sz="2000" u="none" strike="noStrike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शु</a:t>
            </a:r>
            <a:r>
              <a:rPr lang="en-US" sz="2000" u="none" strike="noStrike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स </a:t>
            </a:r>
            <a:r>
              <a:rPr lang="en-US" sz="2000" u="none" strike="noStrike" dirty="0" err="1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गराउँछ</a:t>
            </a:r>
            <a:r>
              <a:rPr lang="ne-NP" sz="2000" u="none" strike="noStrike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।</a:t>
            </a:r>
            <a:br>
              <a:rPr lang="ne-NP" sz="2000" u="none" strike="noStrike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</a:br>
            <a:br>
              <a:rPr lang="en-US" sz="2000" u="none" strike="noStrike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</a:br>
            <a:r>
              <a:rPr lang="en-US" sz="2000" u="none" strike="noStrike" dirty="0" err="1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तपाईंले</a:t>
            </a:r>
            <a:r>
              <a:rPr lang="en-US" sz="2000" u="none" strike="noStrike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</a:t>
            </a:r>
            <a:r>
              <a:rPr lang="en-US" sz="2000" u="none" strike="noStrike" dirty="0" err="1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ग्राहक</a:t>
            </a:r>
            <a:r>
              <a:rPr lang="ne-NP" sz="2000" u="none" strike="noStrike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वा ग्राहकको समस्या/गुनासो</a:t>
            </a:r>
            <a:r>
              <a:rPr lang="en-US" sz="2000" u="none" strike="noStrike" dirty="0" err="1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लाई</a:t>
            </a:r>
            <a:r>
              <a:rPr lang="en-US" sz="2000" u="none" strike="noStrike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</a:t>
            </a:r>
            <a:r>
              <a:rPr lang="en-US" sz="2000" u="none" strike="noStrike" dirty="0" err="1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सही</a:t>
            </a:r>
            <a:r>
              <a:rPr lang="en-US" sz="2000" u="none" strike="noStrike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</a:t>
            </a:r>
            <a:r>
              <a:rPr lang="en-US" sz="2000" u="none" strike="noStrike" dirty="0" err="1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रूपमा</a:t>
            </a:r>
            <a:r>
              <a:rPr lang="en-US" sz="2000" u="none" strike="noStrike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</a:t>
            </a:r>
            <a:r>
              <a:rPr lang="en-US" sz="2000" u="none" strike="noStrike" dirty="0" err="1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बुझ्नुभएको</a:t>
            </a:r>
            <a:r>
              <a:rPr lang="en-US" sz="2000" u="none" strike="noStrike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</a:t>
            </a:r>
            <a:r>
              <a:rPr lang="ne-NP" sz="2000" u="none" strike="noStrike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भए उक्त कुराको </a:t>
            </a:r>
            <a:r>
              <a:rPr lang="en-US" sz="2000" u="none" strike="noStrike" dirty="0" err="1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पुष्टि</a:t>
            </a:r>
            <a:r>
              <a:rPr lang="en-US" sz="2000" u="none" strike="noStrike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</a:t>
            </a:r>
            <a:r>
              <a:rPr lang="en-US" sz="2000" u="none" strike="noStrike" dirty="0" err="1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गर्नुहोस्</a:t>
            </a:r>
            <a:r>
              <a:rPr lang="en-US" sz="2000" u="none" strike="noStrike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</a:t>
            </a:r>
            <a:r>
              <a:rPr lang="en-US" sz="2000" u="none" strike="noStrike" dirty="0" err="1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वा</a:t>
            </a:r>
            <a:r>
              <a:rPr lang="en-US" sz="2000" u="none" strike="noStrike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</a:t>
            </a:r>
            <a:r>
              <a:rPr lang="en-US" sz="2000" u="none" strike="noStrike" dirty="0" err="1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थप</a:t>
            </a:r>
            <a:r>
              <a:rPr lang="en-US" sz="2000" u="none" strike="noStrike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</a:t>
            </a:r>
            <a:r>
              <a:rPr lang="en-US" sz="2000" u="none" strike="noStrike" dirty="0" err="1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स्पष्टीकरण</a:t>
            </a:r>
            <a:r>
              <a:rPr lang="en-US" sz="2000" u="none" strike="noStrike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</a:t>
            </a:r>
            <a:r>
              <a:rPr lang="en-US" sz="2000" u="none" strike="noStrike" dirty="0" err="1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वा</a:t>
            </a:r>
            <a:r>
              <a:rPr lang="en-US" sz="2000" u="none" strike="noStrike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</a:t>
            </a:r>
            <a:r>
              <a:rPr lang="en-US" sz="2000" u="none" strike="noStrike" dirty="0" err="1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जानकारी</a:t>
            </a:r>
            <a:r>
              <a:rPr lang="en-US" sz="2000" u="none" strike="noStrike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</a:t>
            </a:r>
            <a:r>
              <a:rPr lang="ne-NP" sz="2000" u="none" strike="noStrike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आवश्यक भए अनुरोध </a:t>
            </a:r>
            <a:r>
              <a:rPr lang="en-US" sz="20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गर्नुहोस्</a:t>
            </a:r>
            <a:r>
              <a:rPr lang="ne-NP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।</a:t>
            </a:r>
            <a:br>
              <a:rPr lang="ne-NP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</a:br>
            <a:br>
              <a:rPr lang="ne-NP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</a:br>
            <a:br>
              <a:rPr lang="ne-NP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</a:br>
            <a:br>
              <a:rPr lang="en-US" sz="2000" u="none" strike="noStrike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</a:br>
            <a:endParaRPr lang="en-US" dirty="0">
              <a:solidFill>
                <a:srgbClr val="002060"/>
              </a:solidFill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0408386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3779E-9422-41EB-8C89-735BC1014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768214"/>
          </a:xfrm>
        </p:spPr>
        <p:txBody>
          <a:bodyPr/>
          <a:lstStyle/>
          <a:p>
            <a:pPr marL="1905" marR="527050" indent="8890">
              <a:lnSpc>
                <a:spcPct val="133000"/>
              </a:lnSpc>
              <a:spcBef>
                <a:spcPts val="0"/>
              </a:spcBef>
              <a:spcAft>
                <a:spcPts val="605"/>
              </a:spcAft>
            </a:pPr>
            <a:r>
              <a:rPr lang="ne-NP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ग्राहकको वास्तविक समस्या पहिचान गर्नुहोस् । (५) </a:t>
            </a:r>
            <a:br>
              <a:rPr lang="ne-NP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ne-NP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जहाँ उपयुक्त हुन्छ जिम्मेवारी स्वीकार गर्नुहोस् ।</a:t>
            </a:r>
            <a:br>
              <a:rPr lang="ne-NP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ne-NP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*गल्ती आफ्नो भएको भएमा त्यसलाई स्वीकार गरी, हामिले गल्ती गर्यौ। मलाई माफ गर्नुहोस भनी माफी माग्नुहोस । </a:t>
            </a:r>
            <a:br>
              <a:rPr lang="ne-NP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ne-NP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कुनै पनी अवस्थालाई हल्का रूपमा नलिनुहोस् । </a:t>
            </a:r>
            <a:br>
              <a:rPr lang="en-US" sz="18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e-NP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व्याख्या वा स्पष्टिकरण मा नअल्झीनुहोस् </a:t>
            </a:r>
            <a: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ne-NP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सम्बन्धित </a:t>
            </a:r>
            <a:r>
              <a:rPr lang="ne-NP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कर्मचारी छैन ,आवश्यक मेसिन छैन</a:t>
            </a:r>
            <a:r>
              <a:rPr lang="ne-NP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बजेट छैन</a:t>
            </a:r>
            <a:r>
              <a:rPr lang="ne-NP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या </a:t>
            </a:r>
            <a:r>
              <a:rPr lang="ne-NP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अभाव छ जस्ता समस्या ग्राहकको सामू नदेखाउनुहोस् र कार्यालयका अन्य कर्मचारी वा शाखालाई पनि दोषारोपण नगर्नुहोस ।</a:t>
            </a:r>
            <a:br>
              <a:rPr lang="en-US" sz="24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834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DC49B-7330-4C04-ADA7-CBDC1D746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22" y="653902"/>
            <a:ext cx="10515600" cy="5550195"/>
          </a:xfrm>
        </p:spPr>
        <p:txBody>
          <a:bodyPr>
            <a:normAutofit fontScale="90000"/>
          </a:bodyPr>
          <a:lstStyle/>
          <a:p>
            <a:pPr marL="8890" marR="175895">
              <a:lnSpc>
                <a:spcPct val="127000"/>
              </a:lnSpc>
              <a:spcBef>
                <a:spcPts val="0"/>
              </a:spcBef>
              <a:spcAft>
                <a:spcPts val="160"/>
              </a:spcAft>
            </a:pPr>
            <a:r>
              <a:rPr lang="ne-NP" sz="2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१.१ पानी उपयोगितामा ग्राहक सेवाको महत्त्व</a:t>
            </a:r>
            <a:br>
              <a:rPr lang="en-US" sz="2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ne-NP" sz="2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*</a:t>
            </a:r>
            <a:r>
              <a:rPr lang="ne-NP" sz="27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सेवा स्टेशन वा शाखा कार्यालयमा </a:t>
            </a:r>
            <a:r>
              <a:rPr lang="ne-NP" sz="2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पानी आपूर्ति उपयोगिताको लागि</a:t>
            </a:r>
            <a:r>
              <a:rPr lang="ne-NP" sz="27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ग्राहक सेवाको महत्व</a:t>
            </a:r>
            <a:br>
              <a:rPr lang="en-US" sz="27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ne-NP" sz="2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*</a:t>
            </a:r>
            <a:r>
              <a:rPr lang="ne-NP" sz="27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ग्राहकहरु संग कुरा गर्दा कर्मचारीले  </a:t>
            </a:r>
            <a:r>
              <a:rPr lang="en-US" sz="27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KUKL</a:t>
            </a:r>
            <a:r>
              <a:rPr lang="ne-NP" sz="27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को प्रतिनिधित्व गर्दछन्</a:t>
            </a:r>
            <a:br>
              <a:rPr lang="en-US" sz="27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e-NP" sz="27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-व्यावसायिक शैली</a:t>
            </a:r>
            <a:r>
              <a:rPr lang="en-US" sz="27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Professional style</a:t>
            </a:r>
            <a:br>
              <a:rPr lang="en-US" sz="27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e-NP" sz="27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-मनोवृत्ति</a:t>
            </a:r>
            <a:r>
              <a:rPr lang="en-US" sz="27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Attitude</a:t>
            </a:r>
            <a:br>
              <a:rPr lang="en-US" sz="27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e-NP" sz="27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-ज्ञान र जानकारी</a:t>
            </a:r>
            <a:r>
              <a:rPr lang="en-US" sz="27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u="none" strike="noStrike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knolwdge</a:t>
            </a:r>
            <a:r>
              <a:rPr lang="en-US" sz="27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/information</a:t>
            </a:r>
            <a:br>
              <a:rPr lang="en-US" sz="27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e-NP" sz="27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7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KUKL</a:t>
            </a:r>
            <a:r>
              <a:rPr lang="ne-NP" sz="27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प्रति ग्राहकको विश्वास र </a:t>
            </a:r>
            <a:r>
              <a:rPr lang="en-US" sz="27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KUKL </a:t>
            </a:r>
            <a:r>
              <a:rPr lang="ne-NP" sz="27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को लागि विश्वसनीयता प्राप्त गर्नुहोस्</a:t>
            </a:r>
            <a:br>
              <a:rPr lang="en-US" sz="27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2FE7FF-7749-40C2-B36C-27CFCDF5932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65031" y="3083442"/>
            <a:ext cx="2745968" cy="124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275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E7261-9B9B-4210-85C6-737804DBA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08" y="759656"/>
            <a:ext cx="10484703" cy="5992836"/>
          </a:xfrm>
        </p:spPr>
        <p:txBody>
          <a:bodyPr/>
          <a:lstStyle/>
          <a:p>
            <a:r>
              <a:rPr lang="ne-NP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२.२ 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ग्राहकको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</a:t>
            </a:r>
            <a:r>
              <a:rPr lang="ne-NP" sz="2800" dirty="0"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समस्या</a:t>
            </a:r>
            <a:r>
              <a:rPr lang="ne-NP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समाधान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गर्नुहोस्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Kalimati" panose="00000400000000000000" pitchFamily="2"/>
            </a:endParaRP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836197-9C35-4997-A729-598590EF285C}"/>
              </a:ext>
            </a:extLst>
          </p:cNvPr>
          <p:cNvSpPr/>
          <p:nvPr/>
        </p:nvSpPr>
        <p:spPr>
          <a:xfrm>
            <a:off x="1533378" y="1681089"/>
            <a:ext cx="2277476" cy="1682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6690" marR="173355" algn="ctr">
              <a:lnSpc>
                <a:spcPct val="117000"/>
              </a:lnSpc>
              <a:spcBef>
                <a:spcPts val="0"/>
              </a:spcBef>
              <a:spcAft>
                <a:spcPts val="1470"/>
              </a:spcAft>
            </a:pP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सम्भावित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समाधान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वा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विकल्पहरू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पहिचान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गर्नुहोस्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3516FA-EACD-4B71-8ADD-220FBFCA3C31}"/>
              </a:ext>
            </a:extLst>
          </p:cNvPr>
          <p:cNvSpPr/>
          <p:nvPr/>
        </p:nvSpPr>
        <p:spPr>
          <a:xfrm>
            <a:off x="4475014" y="1681088"/>
            <a:ext cx="2660089" cy="1682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dirty="0">
                <a:solidFill>
                  <a:schemeClr val="tx1"/>
                </a:solidFill>
                <a:cs typeface="Kalimati" panose="00000400000000000000" pitchFamily="2"/>
              </a:rPr>
              <a:t>समस्या समाधान गर्न ग्राहकबाट प्राप्त गर्न सकिने सहयोगको सूचि बनाउने ।</a:t>
            </a:r>
            <a:endParaRPr lang="en-US" dirty="0">
              <a:solidFill>
                <a:schemeClr val="tx1"/>
              </a:solidFill>
              <a:cs typeface="Kalimati" panose="00000400000000000000" pitchFamily="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6EA913-AF34-4BCA-95A9-795034C8F1C1}"/>
              </a:ext>
            </a:extLst>
          </p:cNvPr>
          <p:cNvSpPr/>
          <p:nvPr/>
        </p:nvSpPr>
        <p:spPr>
          <a:xfrm>
            <a:off x="8105775" y="1681088"/>
            <a:ext cx="2124220" cy="1682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e-NP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Mangal" panose="02040503050203030202" pitchFamily="18" charset="0"/>
              </a:rPr>
              <a:t>ग्राहकको समस्यालाई कार्यालयको भाषामा बुझाउने र समाधानको लागि गरिने कार्य बारे बुझाउने ।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DFF54B-A985-4D1F-86DE-E2C4A29A9A8E}"/>
              </a:ext>
            </a:extLst>
          </p:cNvPr>
          <p:cNvSpPr/>
          <p:nvPr/>
        </p:nvSpPr>
        <p:spPr>
          <a:xfrm>
            <a:off x="3692320" y="4364126"/>
            <a:ext cx="2236764" cy="1477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e-NP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समस्या समाधान हुने नहुने सुनिश्चित गरी सम्बन्धित फाँटमा पठाउने ।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1B2607-C974-4679-B656-209B053D725D}"/>
              </a:ext>
            </a:extLst>
          </p:cNvPr>
          <p:cNvSpPr/>
          <p:nvPr/>
        </p:nvSpPr>
        <p:spPr>
          <a:xfrm>
            <a:off x="8105775" y="4307854"/>
            <a:ext cx="2124220" cy="1533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e-NP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Mangal" panose="02040503050203030202" pitchFamily="18" charset="0"/>
              </a:rPr>
              <a:t>आवश्यक भएमा </a:t>
            </a:r>
            <a:r>
              <a:rPr lang="en-US" altLang="en-US" sz="1800" dirty="0">
                <a:solidFill>
                  <a:schemeClr val="tx1"/>
                </a:solidFill>
                <a:latin typeface="inherit"/>
                <a:cs typeface="Mangal" panose="02040503050203030202" pitchFamily="18" charset="0"/>
              </a:rPr>
              <a:t>follow up </a:t>
            </a:r>
            <a:r>
              <a:rPr kumimoji="0" lang="ne-NP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Mangal" panose="02040503050203030202" pitchFamily="18" charset="0"/>
              </a:rPr>
              <a:t>गर्नुहोस्</a:t>
            </a:r>
            <a:r>
              <a:rPr kumimoji="0" lang="ne-N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Mangal" panose="02040503050203030202" pitchFamily="18" charset="0"/>
              </a:rPr>
              <a:t>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Picture 60623">
            <a:extLst>
              <a:ext uri="{FF2B5EF4-FFF2-40B4-BE49-F238E27FC236}">
                <a16:creationId xmlns:a16="http://schemas.microsoft.com/office/drawing/2014/main" id="{DB089CCD-1F95-49E7-BDDE-7D85EF112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CDF6340-1812-483B-B30D-9CA08F271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6A60054-2E0D-494E-B6A3-59CDB9F63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5661D398-950F-446E-8519-0C508A797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B5D094C-63ED-450F-AAB3-3D3D2CA3527C}"/>
              </a:ext>
            </a:extLst>
          </p:cNvPr>
          <p:cNvCxnSpPr>
            <a:stCxn id="5" idx="3"/>
            <a:endCxn id="6" idx="1"/>
          </p:cNvCxnSpPr>
          <p:nvPr/>
        </p:nvCxnSpPr>
        <p:spPr>
          <a:xfrm flipV="1">
            <a:off x="3810854" y="2522256"/>
            <a:ext cx="66416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1D87E73-515D-4F50-9BEE-7775AC023928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7135103" y="2522256"/>
            <a:ext cx="9706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D986466-C4F5-43A6-BA28-582ADF63D700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9167885" y="3363423"/>
            <a:ext cx="0" cy="3530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983BC47-8F49-429E-ADB3-F8381A4F644F}"/>
              </a:ext>
            </a:extLst>
          </p:cNvPr>
          <p:cNvCxnSpPr/>
          <p:nvPr/>
        </p:nvCxnSpPr>
        <p:spPr>
          <a:xfrm flipH="1">
            <a:off x="2595489" y="3716439"/>
            <a:ext cx="65723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0B11A12-C830-430E-B269-476D05FC563A}"/>
              </a:ext>
            </a:extLst>
          </p:cNvPr>
          <p:cNvCxnSpPr>
            <a:cxnSpLocks/>
          </p:cNvCxnSpPr>
          <p:nvPr/>
        </p:nvCxnSpPr>
        <p:spPr>
          <a:xfrm>
            <a:off x="2595489" y="3756074"/>
            <a:ext cx="0" cy="528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10AEA68-E1C8-4433-89EE-6ADA98391753}"/>
              </a:ext>
            </a:extLst>
          </p:cNvPr>
          <p:cNvCxnSpPr>
            <a:cxnSpLocks/>
          </p:cNvCxnSpPr>
          <p:nvPr/>
        </p:nvCxnSpPr>
        <p:spPr>
          <a:xfrm flipV="1">
            <a:off x="2586615" y="4324491"/>
            <a:ext cx="110570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AC8885B-A46C-4244-AB6B-CCBDB645BF80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 flipV="1">
            <a:off x="5929084" y="5074544"/>
            <a:ext cx="2176691" cy="28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0095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D4B3F-65EE-4691-BFDD-6D23D14D0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81354"/>
            <a:ext cx="9905999" cy="5781821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190"/>
              </a:spcAft>
              <a:buNone/>
            </a:pPr>
            <a:endParaRPr lang="ne-NP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190"/>
              </a:spcAft>
              <a:buNone/>
            </a:pP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ग्राहकको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</a:t>
            </a:r>
            <a:r>
              <a:rPr lang="ne-NP" sz="2800" dirty="0"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वास्तविक समस्या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समाधान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गर्नुहोस्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(१)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710"/>
              </a:spcAft>
              <a:buNone/>
            </a:pP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सम्भावित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समाधानहरू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पहिचान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गर्नुहोस्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</a:t>
            </a:r>
            <a:r>
              <a:rPr lang="ne-NP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।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710"/>
              </a:spcAft>
              <a:buNone/>
            </a:pPr>
            <a:endParaRPr lang="ne-NP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Kalimati" panose="00000400000000000000" pitchFamily="2"/>
            </a:endParaRPr>
          </a:p>
          <a:p>
            <a:pPr marL="197485">
              <a:lnSpc>
                <a:spcPct val="107000"/>
              </a:lnSpc>
              <a:spcBef>
                <a:spcPts val="0"/>
              </a:spcBef>
              <a:spcAft>
                <a:spcPts val="710"/>
              </a:spcAft>
            </a:pPr>
            <a:r>
              <a:rPr kumimoji="0" lang="ne-NP" altLang="en-US" b="0" i="0" u="none" strike="noStrike" cap="none" normalizeH="0" baseline="0" dirty="0">
                <a:ln>
                  <a:noFill/>
                </a:ln>
                <a:effectLst/>
                <a:latin typeface="inherit"/>
                <a:cs typeface="Kalimati" panose="00000400000000000000" pitchFamily="2"/>
              </a:rPr>
              <a:t>संगठनको ज्ञान प्रयोग गर्नुहोस् र सम्भावित विकल्प वा समाधानहरू प्रदान गर्नुहोस्</a:t>
            </a:r>
            <a:r>
              <a:rPr kumimoji="0" lang="ne-NP" altLang="en-US" sz="1100" b="0" i="0" u="none" strike="noStrike" cap="none" normalizeH="0" baseline="0" dirty="0">
                <a:ln>
                  <a:noFill/>
                </a:ln>
                <a:effectLst/>
                <a:cs typeface="Kalimati" panose="00000400000000000000" pitchFamily="2"/>
              </a:rPr>
              <a:t> </a:t>
            </a:r>
            <a:r>
              <a:rPr lang="ne-NP" sz="2000" u="none" strike="noStrike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।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effectLst/>
              <a:cs typeface="Kalimati" panose="00000400000000000000" pitchFamily="2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ne-NP" altLang="en-US" dirty="0">
                <a:latin typeface="Arial" panose="020B0604020202020204" pitchFamily="34" charset="0"/>
                <a:cs typeface="Kalimati" panose="00000400000000000000" pitchFamily="2"/>
              </a:rPr>
              <a:t>उपलव्ध नभएका र</a:t>
            </a:r>
            <a:r>
              <a:rPr lang="en-US" altLang="en-US" dirty="0">
                <a:latin typeface="Arial" panose="020B0604020202020204" pitchFamily="34" charset="0"/>
                <a:cs typeface="Kalimati" panose="00000400000000000000" pitchFamily="2"/>
              </a:rPr>
              <a:t> </a:t>
            </a:r>
            <a:r>
              <a:rPr lang="ne-NP" altLang="en-US" dirty="0">
                <a:latin typeface="Arial" panose="020B0604020202020204" pitchFamily="34" charset="0"/>
                <a:cs typeface="Kalimati" panose="00000400000000000000" pitchFamily="2"/>
              </a:rPr>
              <a:t>अ</a:t>
            </a:r>
            <a:r>
              <a:rPr kumimoji="0" lang="ne-NP" altLang="en-US" b="0" i="0" u="none" strike="noStrike" cap="none" normalizeH="0" baseline="0" dirty="0">
                <a:ln>
                  <a:noFill/>
                </a:ln>
                <a:effectLst/>
                <a:latin typeface="inherit"/>
                <a:cs typeface="Kalimati" panose="00000400000000000000" pitchFamily="2"/>
              </a:rPr>
              <a:t>व्यावहारिक</a:t>
            </a:r>
            <a:r>
              <a:rPr lang="ne-NP" altLang="en-US" dirty="0">
                <a:latin typeface="Arial" panose="020B0604020202020204" pitchFamily="34" charset="0"/>
                <a:cs typeface="Kalimati" panose="00000400000000000000" pitchFamily="2"/>
              </a:rPr>
              <a:t> समाधान सुझावको रुपमा प्रस्तुत नगर्नुहोस</a:t>
            </a:r>
            <a:r>
              <a:rPr lang="ne-NP" altLang="en-US" sz="1800" dirty="0">
                <a:latin typeface="Arial" panose="020B0604020202020204" pitchFamily="34" charset="0"/>
                <a:cs typeface="Kalimati" panose="00000400000000000000" pitchFamily="2"/>
              </a:rPr>
              <a:t> </a:t>
            </a:r>
            <a:r>
              <a:rPr lang="ne-NP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।</a:t>
            </a:r>
            <a:endParaRPr lang="en-US" sz="1800" u="none" strike="noStrike" dirty="0"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Kalimati" panose="00000400000000000000" pitchFamily="2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Kalimati" panose="00000400000000000000" pitchFamily="2"/>
            </a:endParaRPr>
          </a:p>
          <a:p>
            <a:pPr marL="263525">
              <a:lnSpc>
                <a:spcPct val="107000"/>
              </a:lnSpc>
              <a:spcBef>
                <a:spcPts val="0"/>
              </a:spcBef>
              <a:spcAft>
                <a:spcPts val="1065"/>
              </a:spcAft>
            </a:pPr>
            <a:r>
              <a:rPr lang="ne-NP" u="none" strike="noStrike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फिल्ड कर्मचारीले </a:t>
            </a:r>
            <a:r>
              <a:rPr lang="en-US" u="none" strike="noStrike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site</a:t>
            </a:r>
            <a:r>
              <a:rPr lang="ne-NP" u="none" strike="noStrike" dirty="0"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 मै गएर समाधान गर्न सकिन्छ कि सकिदैन बुझ्नुहोस ।</a:t>
            </a:r>
            <a:endParaRPr lang="en-US" u="none" strike="noStrike" dirty="0"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Kalimati" panose="00000400000000000000" pitchFamily="2"/>
            </a:endParaRPr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5C3A5B-B8B5-4389-840A-8C6B1DFC9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1F2CCC0-0718-424C-9C0C-F1AE9C469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e-N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E3F32FC-135B-4D32-95D6-BF6D661DB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6699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2B67E-6522-4C61-874C-E2B79EE10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br>
              <a:rPr kumimoji="0" lang="ne-NP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</a:br>
            <a:br>
              <a:rPr kumimoji="0" lang="ne-NP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</a:br>
            <a:br>
              <a:rPr kumimoji="0" lang="ne-NP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</a:br>
            <a:br>
              <a:rPr kumimoji="0" lang="ne-NP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</a:br>
            <a:br>
              <a:rPr kumimoji="0" lang="ne-NP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</a:br>
            <a:br>
              <a:rPr kumimoji="0" lang="ne-NP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</a:br>
            <a:br>
              <a:rPr kumimoji="0" lang="ne-NP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</a:br>
            <a:br>
              <a:rPr kumimoji="0" lang="ne-NP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</a:br>
            <a:br>
              <a:rPr kumimoji="0" lang="ne-NP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</a:br>
            <a:r>
              <a:rPr kumimoji="0" lang="ne-NP" altLang="en-US" sz="3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ग्राहकको </a:t>
            </a:r>
            <a:r>
              <a:rPr lang="ne-NP" altLang="en-US" sz="3100" cap="none" dirty="0">
                <a:solidFill>
                  <a:srgbClr val="202124"/>
                </a:solidFill>
                <a:latin typeface="inherit"/>
                <a:cs typeface="Kalimati" panose="00000400000000000000" pitchFamily="2"/>
              </a:rPr>
              <a:t>समस्या</a:t>
            </a:r>
            <a:r>
              <a:rPr lang="ne-NP" altLang="en-US" sz="3100" dirty="0">
                <a:solidFill>
                  <a:srgbClr val="202124"/>
                </a:solidFill>
                <a:latin typeface="inherit"/>
                <a:cs typeface="Kalimati" panose="00000400000000000000" pitchFamily="2"/>
              </a:rPr>
              <a:t>/गुनासो </a:t>
            </a:r>
            <a:r>
              <a:rPr kumimoji="0" lang="ne-NP" altLang="en-US" sz="3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समाधान गर्नुहोस् (२) </a:t>
            </a:r>
            <a:br>
              <a:rPr kumimoji="0" lang="ne-NP" altLang="en-US" sz="3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</a:br>
            <a:r>
              <a:rPr kumimoji="0" lang="ne-NP" altLang="en-US" sz="3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• समस्या प्रभावकारी ढंगवाट समाधान गर्न ग्राहकलाई पनि सहभागी गराउनुहोस् ।</a:t>
            </a:r>
            <a:br>
              <a:rPr kumimoji="0" lang="ne-NP" altLang="en-US" sz="3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</a:br>
            <a:br>
              <a:rPr kumimoji="0" lang="en-US" altLang="en-US" sz="2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Kalimati" panose="00000400000000000000" pitchFamily="2"/>
              </a:rPr>
            </a:br>
            <a:endParaRPr lang="en-US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939350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3681D-848A-429D-817A-900630F6D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e-NP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ग्राहकको समस्या समाधान गर्नुहोस् (३)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e-NP" altLang="en-US" sz="24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  <a:cs typeface="Kalimati" panose="00000400000000000000" pitchFamily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e-NP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प्रस्तावित </a:t>
            </a:r>
            <a:r>
              <a:rPr lang="ne-NP" altLang="en-US" dirty="0">
                <a:solidFill>
                  <a:srgbClr val="202124"/>
                </a:solidFill>
                <a:latin typeface="inherit"/>
                <a:cs typeface="Kalimati" panose="00000400000000000000" pitchFamily="2"/>
              </a:rPr>
              <a:t>संकल्प </a:t>
            </a:r>
            <a:r>
              <a:rPr lang="en-US" altLang="en-US" dirty="0">
                <a:solidFill>
                  <a:srgbClr val="202124"/>
                </a:solidFill>
                <a:latin typeface="inherit"/>
                <a:cs typeface="Kalimati" panose="00000400000000000000" pitchFamily="2"/>
              </a:rPr>
              <a:t>resolution </a:t>
            </a:r>
            <a:r>
              <a:rPr kumimoji="0" lang="ne-NP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 पुनः दोहोराउनुहोस्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e-NP" altLang="en-US" sz="24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  <a:cs typeface="Kalimati" panose="00000400000000000000" pitchFamily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e-NP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• ग्राहकले आफूले के गर्ने र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KUKL</a:t>
            </a:r>
            <a:r>
              <a:rPr kumimoji="0" lang="ne-NP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 ले के गर्छ भन्ने कुरा बुझ्नेछ।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  <a:cs typeface="Kalimati" panose="00000400000000000000" pitchFamily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e-NP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• "के तपाईलाई सहमत हुनुहुन्छ ?“ भनेर सोध्नुहोस  वा “यो तपाइलाई कस्तो लाग्छ ?" </a:t>
            </a:r>
            <a:r>
              <a:rPr lang="ne-NP" altLang="en-US" dirty="0">
                <a:solidFill>
                  <a:srgbClr val="202124"/>
                </a:solidFill>
                <a:latin typeface="inherit"/>
                <a:cs typeface="Kalimati" panose="00000400000000000000" pitchFamily="2"/>
              </a:rPr>
              <a:t>एवं यो </a:t>
            </a:r>
            <a:r>
              <a:rPr kumimoji="0" lang="ne-NP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सुनिश्चित गर्नुहोस् कि ग्राहक समाधानमा सहमत छन्।</a:t>
            </a:r>
            <a:r>
              <a:rPr kumimoji="0" lang="ne-NP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Kalimati" panose="00000400000000000000" pitchFamily="2"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Kalimati" panose="00000400000000000000" pitchFamily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6603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70118-C5BC-4336-8028-ADA06C9B7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e-NP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ग्राहकको </a:t>
            </a:r>
            <a:r>
              <a:rPr lang="ne-NP" altLang="en-US" dirty="0">
                <a:solidFill>
                  <a:srgbClr val="202124"/>
                </a:solidFill>
                <a:latin typeface="inherit"/>
                <a:cs typeface="Kalimati" panose="00000400000000000000" pitchFamily="2"/>
              </a:rPr>
              <a:t>गुनासो</a:t>
            </a:r>
            <a:r>
              <a:rPr kumimoji="0" lang="ne-NP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/समस्या समाधान गर्नुहोस् (४)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e-NP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सकारात्मक नोटमा सम्पर्क टुंगाउनुहोस् ।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  <a:cs typeface="Kalimati" panose="00000400000000000000" pitchFamily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e-NP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•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KUKL</a:t>
            </a:r>
            <a:r>
              <a:rPr kumimoji="0" lang="ne-NP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 ग्राहकहरूको बारेमा चिन्तित छ भनेर </a:t>
            </a:r>
            <a:r>
              <a:rPr lang="ne-NP" altLang="en-US" dirty="0">
                <a:solidFill>
                  <a:srgbClr val="202124"/>
                </a:solidFill>
                <a:latin typeface="inherit"/>
                <a:cs typeface="Kalimati" panose="00000400000000000000" pitchFamily="2"/>
              </a:rPr>
              <a:t>पुनः</a:t>
            </a:r>
            <a:r>
              <a:rPr kumimoji="0" lang="ne-NP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पुष्टि गर्नुहोस् ।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inherit"/>
              <a:cs typeface="Kalimati" panose="00000400000000000000" pitchFamily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e-NP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• ग्राहकको समस्या समाधान गर्न के.यु.के.एल तत्पर छ भन्ने कुरामा ग्राहकलाई विस्वस्त पार्नुहोस ।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e-NP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• </a:t>
            </a:r>
            <a:r>
              <a:rPr lang="ne-NP" dirty="0">
                <a:solidFill>
                  <a:srgbClr val="202124"/>
                </a:solidFill>
                <a:latin typeface="inherit"/>
                <a:cs typeface="Kalimati" panose="00000400000000000000" pitchFamily="2"/>
              </a:rPr>
              <a:t>समस्या बताईदिनु भएकोमा ग्राहकलाई धन्यवाद भन्नुहोस ।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3039CD2-48A6-4C55-9E17-4D1DBCC35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7049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CF6AF-063F-4C17-8E74-2E49A1937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b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</a:br>
            <a:b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</a:br>
            <a:b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</a:br>
            <a:b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</a:br>
            <a:b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</a:br>
            <a:b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</a:br>
            <a:b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</a:br>
            <a:b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</a:br>
            <a:b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</a:br>
            <a:b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</a:br>
            <a:r>
              <a:rPr kumimoji="0" lang="ne-NP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ग्राहकको </a:t>
            </a:r>
            <a:r>
              <a:rPr lang="ne-NP" altLang="en-US" cap="none" dirty="0">
                <a:solidFill>
                  <a:srgbClr val="202124"/>
                </a:solidFill>
                <a:latin typeface="inherit"/>
                <a:cs typeface="Kalimati" panose="00000400000000000000" pitchFamily="2"/>
              </a:rPr>
              <a:t>समस्या</a:t>
            </a:r>
            <a:r>
              <a:rPr kumimoji="0" lang="ne-NP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/गुनासो समाधान गर्नुहोस् (५)</a:t>
            </a:r>
            <a:br>
              <a:rPr kumimoji="0" lang="ne-NP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</a:br>
            <a:br>
              <a:rPr kumimoji="0" lang="ne-NP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</a:br>
            <a:r>
              <a:rPr lang="ne-NP" altLang="en-US" cap="none" dirty="0">
                <a:solidFill>
                  <a:srgbClr val="202124"/>
                </a:solidFill>
                <a:latin typeface="inherit"/>
                <a:cs typeface="Kalimati" panose="00000400000000000000" pitchFamily="2"/>
              </a:rPr>
              <a:t>संकल्प </a:t>
            </a:r>
            <a:r>
              <a:rPr lang="en-US" altLang="en-US" cap="none" dirty="0">
                <a:solidFill>
                  <a:srgbClr val="202124"/>
                </a:solidFill>
                <a:latin typeface="inherit"/>
                <a:cs typeface="Kalimati" panose="00000400000000000000" pitchFamily="2"/>
              </a:rPr>
              <a:t>(resolution) </a:t>
            </a:r>
            <a:r>
              <a:rPr kumimoji="0" lang="ne-NP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 हासिल भएको छ भनेर सुनिश्चित गर्न Follow up अनुगमन गर्नुहोस् ।</a:t>
            </a:r>
            <a:b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</a:br>
            <a:r>
              <a:rPr kumimoji="0" lang="ne-NP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 • व्यस्त कार्यालयमा, साधारण कुराहरू हराउँछ या ओझेलमा पर्न सक्छ । आवश्यक कागजी कार्यहरू ह्यान्डल गर्न समय निकाल्नुहोस  (फारामहरू भर्न) । </a:t>
            </a:r>
            <a:b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</a:br>
            <a:r>
              <a:rPr kumimoji="0" lang="ne-NP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• अन्य व्यक्तिलाई सन्देश पठाउने, अन्य शाखा /विभागमा जानकारी पठाउने।</a:t>
            </a:r>
            <a:r>
              <a:rPr kumimoji="0" lang="ne-NP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Kalimati" panose="00000400000000000000" pitchFamily="2"/>
              </a:rPr>
              <a:t> 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Kalimati" panose="00000400000000000000" pitchFamily="2"/>
              </a:rPr>
            </a:br>
            <a:endParaRPr lang="en-US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162116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F5942-7794-4C09-AC23-1E8358365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60374"/>
            <a:ext cx="9905999" cy="3541714"/>
          </a:xfrm>
        </p:spPr>
        <p:txBody>
          <a:bodyPr>
            <a:normAutofit fontScale="92500" lnSpcReduction="20000"/>
          </a:bodyPr>
          <a:lstStyle/>
          <a:p>
            <a:r>
              <a:rPr kumimoji="0" lang="ne-NP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ग्राहकको </a:t>
            </a:r>
            <a:r>
              <a:rPr lang="ne-NP" altLang="en-US" sz="3200" dirty="0">
                <a:solidFill>
                  <a:srgbClr val="202124"/>
                </a:solidFill>
                <a:latin typeface="inherit"/>
                <a:cs typeface="Kalimati" panose="00000400000000000000" pitchFamily="2"/>
              </a:rPr>
              <a:t>समस्या</a:t>
            </a:r>
            <a:r>
              <a:rPr kumimoji="0" lang="ne-NP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 समाधान गर्नुहोस् ।(६) </a:t>
            </a:r>
          </a:p>
          <a:p>
            <a:r>
              <a:rPr kumimoji="0" lang="ne-NP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आवश्यक परेको बेला अनुगमन गर्नुहोस् ।</a:t>
            </a:r>
          </a:p>
          <a:p>
            <a:pPr marL="0" indent="0">
              <a:buNone/>
            </a:pPr>
            <a:b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</a:br>
            <a:r>
              <a:rPr kumimoji="0" lang="ne-NP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 • जब तपाईं तुरुन्तै समाधान गर्न सक्नुहुन्न, थप जानकारीको लागि खाता वा रेकर्ड श्रेस्तामा अनुसन्धान गर्न आवश्यक छ ।</a:t>
            </a:r>
            <a:b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</a:br>
            <a:r>
              <a:rPr kumimoji="0" lang="ne-NP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•ग्राहकलाई थाहा दिनुहोस् कि ग्राहकहरू महत्त्वपूर्ण छन्, र उनीहरूको </a:t>
            </a:r>
            <a:r>
              <a:rPr lang="ne-NP" altLang="en-US" sz="3200" dirty="0">
                <a:solidFill>
                  <a:srgbClr val="202124"/>
                </a:solidFill>
                <a:latin typeface="inherit"/>
                <a:cs typeface="Kalimati" panose="00000400000000000000" pitchFamily="2"/>
              </a:rPr>
              <a:t>गुनासो/</a:t>
            </a:r>
            <a:r>
              <a:rPr kumimoji="0" lang="ne-NP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समस्या समाधान भएको हेर्नको लागि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KUKL </a:t>
            </a:r>
            <a:r>
              <a:rPr kumimoji="0" lang="ne-NP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को रुचि छ।</a:t>
            </a:r>
            <a:r>
              <a:rPr kumimoji="0" lang="ne-NP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Kalimati" panose="00000400000000000000" pitchFamily="2"/>
              </a:rPr>
              <a:t> </a:t>
            </a:r>
          </a:p>
          <a:p>
            <a:pPr marL="0" indent="0">
              <a:buNone/>
            </a:pPr>
            <a:r>
              <a:rPr kumimoji="0" lang="ne-NP" altLang="en-US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• </a:t>
            </a:r>
            <a:r>
              <a:rPr lang="ne-NP" sz="3100" dirty="0">
                <a:solidFill>
                  <a:schemeClr val="bg1"/>
                </a:solidFill>
                <a:cs typeface="Kalimati" panose="00000400000000000000" pitchFamily="2"/>
              </a:rPr>
              <a:t>ग्राहकहरू हाम्रो लागि महत्वपूर्ण छन् भनेर विश्वत पारेर अगाडी बढ्ने ।</a:t>
            </a:r>
            <a:endParaRPr lang="en-US" sz="5700" dirty="0">
              <a:solidFill>
                <a:schemeClr val="bg1"/>
              </a:solidFill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8353686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4583E-3C72-49A2-803C-702ECB311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96" y="1140831"/>
            <a:ext cx="11410121" cy="5114194"/>
          </a:xfrm>
        </p:spPr>
        <p:txBody>
          <a:bodyPr>
            <a:normAutofit/>
          </a:bodyPr>
          <a:lstStyle/>
          <a:p>
            <a:r>
              <a:rPr kumimoji="0" lang="ne-NP" altLang="en-US" sz="3600" b="0" i="0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inherit"/>
                <a:cs typeface="Kalimati" panose="00000400000000000000" pitchFamily="2"/>
              </a:rPr>
              <a:t>३. ग्राहक </a:t>
            </a:r>
            <a:r>
              <a:rPr lang="ne-NP" sz="3600" dirty="0">
                <a:solidFill>
                  <a:schemeClr val="accent3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सेवाका </a:t>
            </a:r>
            <a:r>
              <a:rPr kumimoji="0" lang="ne-NP" altLang="en-US" sz="4000" b="0" i="0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inherit"/>
                <a:cs typeface="Kalimati" panose="00000400000000000000" pitchFamily="2"/>
              </a:rPr>
              <a:t>लागि</a:t>
            </a:r>
            <a:r>
              <a:rPr kumimoji="0" lang="ne-NP" altLang="en-US" sz="3600" b="0" i="0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inherit"/>
                <a:cs typeface="Kalimati" panose="00000400000000000000" pitchFamily="2"/>
              </a:rPr>
              <a:t> व्यवसायिक उपस्थिति र मनोवृत्ति</a:t>
            </a:r>
            <a:br>
              <a:rPr lang="en-US" altLang="en-US" sz="1600" b="1" cap="none" dirty="0">
                <a:solidFill>
                  <a:schemeClr val="bg2"/>
                </a:solidFill>
                <a:cs typeface="Kalimati" panose="00000400000000000000" pitchFamily="2"/>
              </a:rPr>
            </a:br>
            <a:br>
              <a:rPr lang="en-US" altLang="en-US" sz="1600" b="1" cap="none" dirty="0">
                <a:solidFill>
                  <a:schemeClr val="bg2"/>
                </a:solidFill>
                <a:cs typeface="Kalimati" panose="00000400000000000000" pitchFamily="2"/>
              </a:rPr>
            </a:br>
            <a:br>
              <a:rPr lang="en-US" altLang="en-US" sz="1600" b="1" cap="none" dirty="0">
                <a:solidFill>
                  <a:schemeClr val="bg2"/>
                </a:solidFill>
                <a:cs typeface="Kalimati" panose="00000400000000000000" pitchFamily="2"/>
              </a:rPr>
            </a:br>
            <a:br>
              <a:rPr lang="ne-NP" altLang="en-US" sz="1600" b="1" cap="none" dirty="0">
                <a:solidFill>
                  <a:schemeClr val="bg2"/>
                </a:solidFill>
                <a:cs typeface="Kalimati" panose="00000400000000000000" pitchFamily="2"/>
              </a:rPr>
            </a:br>
            <a:br>
              <a:rPr lang="ne-NP" altLang="en-US" sz="1600" b="1" cap="none" dirty="0">
                <a:solidFill>
                  <a:schemeClr val="bg2"/>
                </a:solidFill>
                <a:cs typeface="Kalimati" panose="00000400000000000000" pitchFamily="2"/>
              </a:rPr>
            </a:br>
            <a:br>
              <a:rPr lang="ne-NP" altLang="en-US" sz="1600" b="1" cap="none" dirty="0">
                <a:solidFill>
                  <a:schemeClr val="bg2"/>
                </a:solidFill>
                <a:cs typeface="Kalimati" panose="00000400000000000000" pitchFamily="2"/>
              </a:rPr>
            </a:br>
            <a:br>
              <a:rPr lang="ne-NP" altLang="en-US" sz="1600" b="1" cap="none" dirty="0">
                <a:solidFill>
                  <a:schemeClr val="bg2"/>
                </a:solidFill>
                <a:cs typeface="Kalimati" panose="00000400000000000000" pitchFamily="2"/>
              </a:rPr>
            </a:br>
            <a:br>
              <a:rPr lang="ne-NP" altLang="en-US" sz="1600" b="1" cap="none" dirty="0">
                <a:solidFill>
                  <a:schemeClr val="bg2"/>
                </a:solidFill>
                <a:cs typeface="Kalimati" panose="00000400000000000000" pitchFamily="2"/>
              </a:rPr>
            </a:br>
            <a:br>
              <a:rPr lang="ne-NP" altLang="en-US" sz="1600" b="1" cap="none" dirty="0">
                <a:solidFill>
                  <a:schemeClr val="bg2"/>
                </a:solidFill>
                <a:cs typeface="Kalimati" panose="00000400000000000000" pitchFamily="2"/>
              </a:rPr>
            </a:br>
            <a:br>
              <a:rPr lang="en-US" altLang="en-US" sz="1600" b="1" cap="none" dirty="0">
                <a:solidFill>
                  <a:schemeClr val="bg2"/>
                </a:solidFill>
                <a:cs typeface="Kalimati" panose="00000400000000000000" pitchFamily="2"/>
              </a:rPr>
            </a:br>
            <a:br>
              <a:rPr lang="en-US" altLang="en-US" sz="1600" b="1" cap="none" dirty="0">
                <a:cs typeface="Kalimati" panose="00000400000000000000" pitchFamily="2"/>
              </a:rPr>
            </a:br>
            <a:r>
              <a:rPr lang="en-US" altLang="en-US" cap="none" dirty="0">
                <a:cs typeface="Kalimati" panose="00000400000000000000" pitchFamily="2"/>
              </a:rPr>
              <a:t>3. Professional appearance and attitude for Customer Care </a:t>
            </a:r>
            <a:br>
              <a:rPr kumimoji="0" lang="en-US" altLang="en-US" sz="28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Kalimati" panose="00000400000000000000" pitchFamily="2"/>
              </a:rPr>
            </a:br>
            <a:endParaRPr lang="en-US" b="1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6367700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7B499-E260-4B33-8C8A-439BB3C98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E60A07-9225-411E-AAF4-DAA6C8DA3B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750370"/>
            <a:ext cx="9447073" cy="5738191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446DCAE-4490-494F-A2F9-7757D5458BDB}"/>
              </a:ext>
            </a:extLst>
          </p:cNvPr>
          <p:cNvSpPr/>
          <p:nvPr/>
        </p:nvSpPr>
        <p:spPr>
          <a:xfrm>
            <a:off x="1908313" y="5141843"/>
            <a:ext cx="1987826" cy="94753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e-NP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३</a:t>
            </a:r>
            <a:r>
              <a:rPr kumimoji="0" lang="ne-NP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ne-NP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शिष्टाचार</a:t>
            </a:r>
            <a:r>
              <a:rPr kumimoji="0" lang="ne-NP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701C6130-AA32-4C14-A38C-EB2446066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6602BC7-DD13-4CC6-B158-BE067DF82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601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F72DB19-E0C3-4975-A481-E3C4C95646B0}"/>
              </a:ext>
            </a:extLst>
          </p:cNvPr>
          <p:cNvSpPr/>
          <p:nvPr/>
        </p:nvSpPr>
        <p:spPr>
          <a:xfrm>
            <a:off x="1789043" y="3644348"/>
            <a:ext cx="2226366" cy="110655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/>
              <a:t>२. कर्मचारीको व्यक्तित्व  (appearance)</a:t>
            </a:r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E4A8B30-3B80-4D51-AF52-5DB6D09CD48C}"/>
              </a:ext>
            </a:extLst>
          </p:cNvPr>
          <p:cNvSpPr/>
          <p:nvPr/>
        </p:nvSpPr>
        <p:spPr>
          <a:xfrm>
            <a:off x="1789043" y="2247197"/>
            <a:ext cx="2226366" cy="99296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/>
              <a:t>१. कार्यालयको वातावरण </a:t>
            </a:r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23D190C-17BF-432D-BA94-8D9B840EB89D}"/>
              </a:ext>
            </a:extLst>
          </p:cNvPr>
          <p:cNvSpPr/>
          <p:nvPr/>
        </p:nvSpPr>
        <p:spPr>
          <a:xfrm>
            <a:off x="4996070" y="2269911"/>
            <a:ext cx="1868556" cy="94753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/>
              <a:t>४. सम्मान </a:t>
            </a:r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837D293-5A4D-4E02-9FA9-E34123FB1305}"/>
              </a:ext>
            </a:extLst>
          </p:cNvPr>
          <p:cNvSpPr/>
          <p:nvPr/>
        </p:nvSpPr>
        <p:spPr>
          <a:xfrm>
            <a:off x="4996070" y="3723861"/>
            <a:ext cx="1868556" cy="94753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/>
              <a:t>५.  समभाव (Empathy)</a:t>
            </a:r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4C927DB-752C-4A1F-A80E-29243FBA4670}"/>
              </a:ext>
            </a:extLst>
          </p:cNvPr>
          <p:cNvSpPr/>
          <p:nvPr/>
        </p:nvSpPr>
        <p:spPr>
          <a:xfrm>
            <a:off x="4929809" y="5130770"/>
            <a:ext cx="2120347" cy="94753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/>
              <a:t>६. उत्तरदायी/ जवाफदेहिता </a:t>
            </a:r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4DD90AB-917B-427F-BFD2-574F67340776}"/>
              </a:ext>
            </a:extLst>
          </p:cNvPr>
          <p:cNvSpPr/>
          <p:nvPr/>
        </p:nvSpPr>
        <p:spPr>
          <a:xfrm>
            <a:off x="8083826" y="2309735"/>
            <a:ext cx="1868556" cy="91331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/>
              <a:t>७. इमान्दारी</a:t>
            </a:r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9B2B375-8D0C-456B-95D4-AE44E9B11091}"/>
              </a:ext>
            </a:extLst>
          </p:cNvPr>
          <p:cNvSpPr/>
          <p:nvPr/>
        </p:nvSpPr>
        <p:spPr>
          <a:xfrm>
            <a:off x="8015115" y="3723861"/>
            <a:ext cx="1868556" cy="91331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/>
              <a:t>८. निष्पक्षता </a:t>
            </a:r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D359CED-0534-43FD-9A0F-DBD2B2F87154}"/>
              </a:ext>
            </a:extLst>
          </p:cNvPr>
          <p:cNvSpPr/>
          <p:nvPr/>
        </p:nvSpPr>
        <p:spPr>
          <a:xfrm>
            <a:off x="8083826" y="5176063"/>
            <a:ext cx="1868556" cy="91331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/>
              <a:t>९. समानता </a:t>
            </a:r>
            <a:endParaRPr lang="en-US"/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8C20964A-10A6-4E2B-BDAB-2E498A601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2794" y="1860529"/>
            <a:ext cx="6003235" cy="27252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e-NP" altLang="en-US" sz="2000" b="1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Kalimati" panose="00000400000000000000" pitchFamily="2"/>
              </a:rPr>
              <a:t>व्यावसायिक मुल्य/</a:t>
            </a:r>
            <a:r>
              <a:rPr lang="ne-NP" altLang="en-US" sz="2000" b="1">
                <a:solidFill>
                  <a:srgbClr val="1F1F1F"/>
                </a:solidFill>
                <a:latin typeface="inherit"/>
                <a:cs typeface="Kalimati" panose="00000400000000000000" pitchFamily="2"/>
              </a:rPr>
              <a:t>बुदा</a:t>
            </a:r>
            <a:r>
              <a:rPr kumimoji="0" lang="ne-NP" altLang="en-US" sz="2000" b="1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Kalimati" panose="00000400000000000000" pitchFamily="2"/>
              </a:rPr>
              <a:t>, उपस्थिति (आवरण) र मनोवृत्ति</a:t>
            </a:r>
            <a:r>
              <a:rPr kumimoji="0" lang="ne-NP" altLang="en-US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Kalimati" panose="00000400000000000000" pitchFamily="2"/>
              </a:rPr>
              <a:t> </a:t>
            </a:r>
            <a:endParaRPr kumimoji="0" lang="en-US" alt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2428292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965EC-BA1D-42B8-997D-6B31F4C72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605" y="2689715"/>
            <a:ext cx="9905998" cy="1478570"/>
          </a:xfrm>
        </p:spPr>
        <p:txBody>
          <a:bodyPr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ne-NP" altLang="en-US" sz="24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व्यावसायिक मूल्य  (१) कार्यालयको वातावरण 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(Work Environment)</a:t>
            </a:r>
            <a:b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</a:br>
            <a:r>
              <a:rPr kumimoji="0" lang="ne-NP" altLang="en-US" sz="24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• तपाईंले के गर्नुहुन्छ, तपाईंले के भन्नुहुन्छ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 </a:t>
            </a:r>
            <a:r>
              <a:rPr kumimoji="0" lang="ne-NP" altLang="en-US" sz="24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मात्र होइन कि तपाईं कस्तो देखिनुहुन्छ र आफुलाई कसरी प्रस्तुत गर्नुहुन्छ भन्ने कुरामा आधारित धारणाहरू</a:t>
            </a:r>
            <a:b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</a:br>
            <a:r>
              <a:rPr kumimoji="0" lang="ne-NP" altLang="en-US" sz="24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• ग्राहकहरू ढोकावाट प्रवेश गर्ने क्षण</a:t>
            </a:r>
            <a:r>
              <a:rPr lang="ne-NP" altLang="en-US" sz="2400" cap="none">
                <a:solidFill>
                  <a:srgbClr val="202124"/>
                </a:solidFill>
                <a:latin typeface="inherit"/>
                <a:cs typeface="Kalimati" panose="00000400000000000000" pitchFamily="2"/>
              </a:rPr>
              <a:t>देखि नै</a:t>
            </a:r>
            <a:r>
              <a:rPr kumimoji="0" lang="ne-NP" altLang="en-US" sz="24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 तपाइको कम्पनी / संगठनको मूल्याङ्कन गर्दछन् । </a:t>
            </a:r>
            <a:br>
              <a:rPr kumimoji="0" lang="ne-NP" altLang="en-US" sz="24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</a:br>
            <a:r>
              <a:rPr kumimoji="0" lang="ne-NP" altLang="en-US" sz="24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• कार्यालयको वातावरण (जस्तै सरसफाई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 </a:t>
            </a:r>
            <a:r>
              <a:rPr kumimoji="0" lang="ne-NP" altLang="en-US" sz="24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एवं व्यवस्थितता) र </a:t>
            </a:r>
            <a:r>
              <a:rPr lang="ne-NP" altLang="en-US" sz="2400" cap="none">
                <a:solidFill>
                  <a:srgbClr val="202124"/>
                </a:solidFill>
                <a:latin typeface="inherit"/>
                <a:cs typeface="Kalimati" panose="00000400000000000000" pitchFamily="2"/>
              </a:rPr>
              <a:t>स्वागत मैत्री व्यवस्था  </a:t>
            </a:r>
            <a:b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</a:br>
            <a:r>
              <a:rPr kumimoji="0" lang="ne-NP" altLang="en-US" sz="24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• ग्राहकहरूलाई उचित स्थानमा मार्गदर्शन गर्न उचित दृश्यात्मक चिन्हहरुको व्यवस्था  </a:t>
            </a:r>
            <a:b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</a:br>
            <a:r>
              <a:rPr kumimoji="0" lang="ne-NP" altLang="en-US" sz="24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• फोन प्रणाली, ग्राहक काउन्टर सेटअप </a:t>
            </a:r>
            <a:b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</a:br>
            <a:r>
              <a:rPr kumimoji="0" lang="ne-NP" altLang="en-US" sz="24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• ग्राहकहरूलाई व्यवस्थापन (समायोजन) गर्न पर्याप्त ठाउँ।</a:t>
            </a:r>
            <a:b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</a:br>
            <a:r>
              <a:rPr kumimoji="0" lang="ne-NP" altLang="en-US" sz="24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• काम गर्नको लागि उपयुक्त संयन्त्र  (आवश्यक उपकरणको व्यवस्था)  </a:t>
            </a:r>
            <a:br>
              <a:rPr kumimoji="0" lang="ne-NP" altLang="en-US" sz="24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</a:br>
            <a:r>
              <a:rPr kumimoji="0" lang="ne-NP" altLang="en-US" sz="24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“सचेतनामूलक संकेतहरू“ को तपाइको कार्यालय परिसरभित्र उचित मात्रामा छन्?   छलफल गर्नुहोस्</a:t>
            </a:r>
            <a:r>
              <a:rPr kumimoji="0" lang="ne-N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Kalimati" panose="00000400000000000000" pitchFamily="2"/>
              </a:rPr>
              <a:t> </a:t>
            </a:r>
            <a:b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Kalimati" panose="00000400000000000000" pitchFamily="2"/>
              </a:rPr>
            </a:br>
            <a:endParaRPr lang="en-US" sz="2400">
              <a:cs typeface="Kalimati" panose="00000400000000000000" pitchFamily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FE3CCF-0BE3-4409-BFB0-4F1EA4F198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058400" y="2451652"/>
            <a:ext cx="2027583" cy="262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74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9C871-5644-4CF5-B16B-5B143EF08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154011"/>
          </a:xfrm>
        </p:spPr>
        <p:txBody>
          <a:bodyPr/>
          <a:lstStyle/>
          <a:p>
            <a:pPr algn="ctr"/>
            <a:r>
              <a:rPr lang="ne-NP" sz="3200">
                <a:solidFill>
                  <a:srgbClr val="002060"/>
                </a:solidFill>
              </a:rPr>
              <a:t>दिगो व्यवस्थापन</a:t>
            </a:r>
            <a:r>
              <a:rPr lang="en-US" sz="3200">
                <a:solidFill>
                  <a:srgbClr val="002060"/>
                </a:solidFill>
              </a:rPr>
              <a:t>  </a:t>
            </a:r>
            <a:r>
              <a:rPr lang="en-US">
                <a:solidFill>
                  <a:srgbClr val="002060"/>
                </a:solidFill>
              </a:rPr>
              <a:t>(</a:t>
            </a:r>
            <a:r>
              <a:rPr lang="en-US" sz="2800">
                <a:solidFill>
                  <a:srgbClr val="002060"/>
                </a:solidFill>
              </a:rPr>
              <a:t>SUSTAINABLE MANAGEMENT)</a:t>
            </a:r>
            <a:endParaRPr lang="en-US">
              <a:solidFill>
                <a:srgbClr val="002060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3227F94-181A-4EF8-A4E2-5016D472E9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6934" y="1470991"/>
            <a:ext cx="7354956" cy="4969566"/>
          </a:xfrm>
        </p:spPr>
      </p:pic>
    </p:spTree>
    <p:extLst>
      <p:ext uri="{BB962C8B-B14F-4D97-AF65-F5344CB8AC3E}">
        <p14:creationId xmlns:p14="http://schemas.microsoft.com/office/powerpoint/2010/main" val="6169804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E6EFE-8B1C-4F63-AF5D-865DC33AE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br>
              <a:rPr kumimoji="0" lang="ne-NP" altLang="en-US" sz="36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</a:br>
            <a:br>
              <a:rPr kumimoji="0" lang="ne-NP" altLang="en-US" sz="36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</a:br>
            <a:br>
              <a:rPr kumimoji="0" lang="ne-NP" altLang="en-US" sz="36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</a:br>
            <a:br>
              <a:rPr kumimoji="0" lang="ne-NP" altLang="en-US" sz="36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</a:br>
            <a:br>
              <a:rPr kumimoji="0" lang="ne-NP" altLang="en-US" sz="36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</a:br>
            <a:br>
              <a:rPr kumimoji="0" lang="ne-NP" altLang="en-US" sz="36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</a:br>
            <a:r>
              <a:rPr kumimoji="0" lang="ne-NP" altLang="en-US" sz="36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व्यावसायिक </a:t>
            </a:r>
            <a:r>
              <a:rPr lang="ne-NP" altLang="en-US" cap="none">
                <a:solidFill>
                  <a:srgbClr val="202124"/>
                </a:solidFill>
                <a:latin typeface="inherit"/>
                <a:cs typeface="Kalimati" panose="00000400000000000000" pitchFamily="2"/>
              </a:rPr>
              <a:t>मूल्य</a:t>
            </a:r>
            <a:r>
              <a:rPr kumimoji="0" lang="ne-NP" altLang="en-US" sz="36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 (२) </a:t>
            </a:r>
            <a:r>
              <a:rPr lang="ne-NP" altLang="en-US" cap="none">
                <a:solidFill>
                  <a:srgbClr val="202124"/>
                </a:solidFill>
                <a:latin typeface="inherit"/>
                <a:cs typeface="Kalimati" panose="00000400000000000000" pitchFamily="2"/>
              </a:rPr>
              <a:t>व्यक्तित्व</a:t>
            </a:r>
            <a:r>
              <a:rPr kumimoji="0" lang="ne-NP" altLang="en-US" sz="36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/आवरण </a:t>
            </a:r>
            <a:r>
              <a:rPr lang="en-US" altLang="en-US" cap="none">
                <a:solidFill>
                  <a:srgbClr val="202124"/>
                </a:solidFill>
                <a:latin typeface="inherit"/>
                <a:cs typeface="Kalimati" panose="00000400000000000000" pitchFamily="2"/>
              </a:rPr>
              <a:t>(Appearance)</a:t>
            </a:r>
            <a:br>
              <a:rPr kumimoji="0" lang="en-US" altLang="en-US" sz="36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</a:br>
            <a:r>
              <a:rPr kumimoji="0" lang="ne-NP" altLang="en-US" sz="36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• उपयुक्त, सफा र राम्रोसँग लुगा लगाउनुहोस्। फितलो उपस्थितिमा आफुलाई प्रस्तुत नगर्नुहोस |</a:t>
            </a:r>
            <a:br>
              <a:rPr kumimoji="0" lang="en-US" altLang="en-US" sz="36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</a:br>
            <a:r>
              <a:rPr kumimoji="0" lang="ne-NP" altLang="en-US" sz="36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 • ग्राहकहरूको अगाडि सहकर्मीहरूसँग अनावश्यक  कुराकानी नगर्नुहोस्। </a:t>
            </a:r>
            <a:br>
              <a:rPr kumimoji="0" lang="en-US" altLang="en-US" sz="36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</a:br>
            <a:r>
              <a:rPr kumimoji="0" lang="ne-NP" altLang="en-US" sz="36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• ग्राहकहरूले तपाईंलाई प्राय गरी नदेख्ने ठाउँमा विश्राम लिनुहोस्। </a:t>
            </a:r>
            <a:br>
              <a:rPr kumimoji="0" lang="en-US" altLang="en-US" sz="36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</a:br>
            <a:r>
              <a:rPr kumimoji="0" lang="ne-NP" altLang="en-US" sz="36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• पोशाक लगाउनुका फाइदा र बेफाइदाहरू छलफल गर्नुहोस्</a:t>
            </a:r>
            <a:r>
              <a:rPr kumimoji="0" lang="ne-NP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Kalimati" panose="00000400000000000000" pitchFamily="2"/>
              </a:rPr>
              <a:t> </a:t>
            </a:r>
            <a:b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Kalimati" panose="00000400000000000000" pitchFamily="2"/>
              </a:rPr>
            </a:br>
            <a:endParaRPr lang="en-US">
              <a:cs typeface="Kalimati" panose="00000400000000000000" pitchFamily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323917-E934-4651-9525-C018F5DD04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049256" y="4760913"/>
            <a:ext cx="3544240" cy="18447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C98854-0396-4FC3-BB4E-675AE7576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6696" y="571396"/>
            <a:ext cx="1669774" cy="327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136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209B2-40E3-4D1B-87BB-5A3E4F368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69" y="164700"/>
            <a:ext cx="9905998" cy="1478570"/>
          </a:xfrm>
        </p:spPr>
        <p:txBody>
          <a:bodyPr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br>
              <a:rPr kumimoji="0" lang="ne-NP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</a:br>
            <a:br>
              <a:rPr kumimoji="0" lang="ne-NP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</a:br>
            <a:br>
              <a:rPr kumimoji="0" lang="ne-NP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</a:br>
            <a:br>
              <a:rPr kumimoji="0" lang="ne-NP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</a:br>
            <a:br>
              <a:rPr kumimoji="0" lang="ne-NP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</a:br>
            <a:br>
              <a:rPr kumimoji="0" lang="ne-NP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</a:br>
            <a:br>
              <a:rPr kumimoji="0" lang="ne-NP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</a:br>
            <a:br>
              <a:rPr kumimoji="0" lang="ne-NP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</a:br>
            <a:br>
              <a:rPr kumimoji="0" lang="ne-NP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</a:br>
            <a:br>
              <a:rPr kumimoji="0" lang="ne-NP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</a:br>
            <a:br>
              <a:rPr kumimoji="0" lang="ne-NP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</a:br>
            <a:br>
              <a:rPr kumimoji="0" lang="ne-NP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</a:br>
            <a:r>
              <a:rPr kumimoji="0" lang="hi-IN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व्यावसायिक </a:t>
            </a:r>
            <a:r>
              <a:rPr kumimoji="0" lang="ne-NP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मूल्य (</a:t>
            </a:r>
            <a:r>
              <a:rPr lang="ne-NP" altLang="en-US" sz="2800" cap="none">
                <a:solidFill>
                  <a:srgbClr val="202124"/>
                </a:solidFill>
                <a:latin typeface="inherit"/>
                <a:cs typeface="Kalimati" panose="00000400000000000000" pitchFamily="2"/>
              </a:rPr>
              <a:t>३</a:t>
            </a:r>
            <a:r>
              <a:rPr kumimoji="0" lang="ne-NP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) </a:t>
            </a:r>
            <a:r>
              <a:rPr lang="ne-NP" altLang="en-US" sz="2800" cap="none">
                <a:solidFill>
                  <a:srgbClr val="202124"/>
                </a:solidFill>
                <a:latin typeface="inherit"/>
                <a:cs typeface="Kalimati" panose="00000400000000000000" pitchFamily="2"/>
              </a:rPr>
              <a:t>शिष्टाचार</a:t>
            </a:r>
            <a:r>
              <a:rPr lang="en-US" altLang="en-US" sz="2800" cap="none">
                <a:solidFill>
                  <a:srgbClr val="202124"/>
                </a:solidFill>
                <a:latin typeface="inherit"/>
                <a:cs typeface="Kalimati" panose="00000400000000000000" pitchFamily="2"/>
              </a:rPr>
              <a:t> (Courtesy)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</a:br>
            <a:r>
              <a:rPr kumimoji="0" lang="ne-NP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• "</a:t>
            </a:r>
            <a:r>
              <a:rPr kumimoji="0" lang="hi-IN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कृपया</a:t>
            </a:r>
            <a:r>
              <a:rPr kumimoji="0" lang="ne-NP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" </a:t>
            </a:r>
            <a:r>
              <a:rPr kumimoji="0" lang="hi-IN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र </a:t>
            </a:r>
            <a:r>
              <a:rPr kumimoji="0" lang="ne-NP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"</a:t>
            </a:r>
            <a:r>
              <a:rPr kumimoji="0" lang="hi-IN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धन्यवाद</a:t>
            </a:r>
            <a:r>
              <a:rPr kumimoji="0" lang="ne-NP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" जस्ता शव्दहरु सावधानीपूर्वक व्यक्त गर्नुहोस् (</a:t>
            </a:r>
            <a:r>
              <a:rPr kumimoji="0" lang="hi-IN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व्यंग्य वा असभ्य </a:t>
            </a:r>
            <a:r>
              <a:rPr kumimoji="0" lang="ne-NP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शव्द </a:t>
            </a:r>
            <a:r>
              <a:rPr kumimoji="0" lang="hi-IN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वा धेरै परिचित</a:t>
            </a:r>
            <a:r>
              <a:rPr kumimoji="0" lang="ne-NP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 भएको जस्तो गर्ने </a:t>
            </a:r>
            <a:r>
              <a:rPr kumimoji="0" lang="hi-IN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बारे सावधान रहनुहोस्</a:t>
            </a:r>
            <a:r>
              <a:rPr kumimoji="0" lang="ne-NP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 अर्थात् व्यावसायिक दूरी कायम राख्नुहोस </a:t>
            </a:r>
            <a:r>
              <a:rPr kumimoji="0" lang="hi-IN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।</a:t>
            </a:r>
            <a:r>
              <a:rPr kumimoji="0" lang="ne-NP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) 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</a:br>
            <a:r>
              <a:rPr kumimoji="0" lang="ne-NP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• </a:t>
            </a:r>
            <a:r>
              <a:rPr kumimoji="0" lang="hi-IN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ग्राहकलाई </a:t>
            </a:r>
            <a:r>
              <a:rPr kumimoji="0" lang="ne-NP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पर्खाएर </a:t>
            </a:r>
            <a:r>
              <a:rPr kumimoji="0" lang="hi-IN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नराख्नुहोस् 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</a:br>
            <a:r>
              <a:rPr kumimoji="0" lang="ne-NP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• </a:t>
            </a:r>
            <a:r>
              <a:rPr kumimoji="0" lang="hi-IN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ग्राहकहरू </a:t>
            </a:r>
            <a:r>
              <a:rPr kumimoji="0" lang="ne-NP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पहिलो </a:t>
            </a:r>
            <a:r>
              <a:rPr kumimoji="0" lang="hi-IN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प्राथमिकता हुन्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</a:br>
            <a:r>
              <a:rPr kumimoji="0" lang="ne-NP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......</a:t>
            </a:r>
            <a:r>
              <a:rPr kumimoji="0" lang="hi-IN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तपाईले जे गरिरहनु भएको छ</a:t>
            </a:r>
            <a:r>
              <a:rPr kumimoji="0" lang="ne-NP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 त्यो काम तुरुन्त बन्द गर्नुहोस 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</a:br>
            <a:r>
              <a:rPr kumimoji="0" lang="hi-IN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चाहे तपाइँ </a:t>
            </a:r>
            <a:r>
              <a:rPr kumimoji="0" lang="ne-NP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कार्यालय प्रमुख संग नै कुरा गरिराख्नुभएको किन नहोस... 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</a:br>
            <a:r>
              <a:rPr kumimoji="0" lang="ne-NP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पहिला </a:t>
            </a:r>
            <a:r>
              <a:rPr kumimoji="0" lang="hi-IN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आफ्नो ग्राहकलाई </a:t>
            </a:r>
            <a:r>
              <a:rPr kumimoji="0" lang="ne-NP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जवाफ / </a:t>
            </a:r>
            <a:r>
              <a:rPr kumimoji="0" lang="hi-IN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प्रतिक्रिया दिन </a:t>
            </a:r>
            <a:r>
              <a:rPr kumimoji="0" lang="ne-NP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तत्पर रहनुहोस 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</a:br>
            <a:r>
              <a:rPr kumimoji="0" lang="ne-NP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• </a:t>
            </a:r>
            <a:r>
              <a:rPr kumimoji="0" lang="hi-IN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द्रुत प्रतिक्रिया </a:t>
            </a:r>
            <a:r>
              <a:rPr kumimoji="0" lang="ne-NP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/ जवाफ </a:t>
            </a:r>
            <a:r>
              <a:rPr kumimoji="0" lang="hi-IN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ग्राहक </a:t>
            </a:r>
            <a:r>
              <a:rPr kumimoji="0" lang="ne-NP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सेवाको </a:t>
            </a:r>
            <a:r>
              <a:rPr kumimoji="0" lang="hi-IN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पहिलो चरण हो। जब तपाईं व्यस्त हुनुहुन्छ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, </a:t>
            </a:r>
            <a:r>
              <a:rPr kumimoji="0" lang="ne-NP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“केहि वेर </a:t>
            </a:r>
            <a:r>
              <a:rPr kumimoji="0" lang="hi-IN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प्र</a:t>
            </a:r>
            <a:r>
              <a:rPr kumimoji="0" lang="ne-NP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ति</a:t>
            </a:r>
            <a:r>
              <a:rPr kumimoji="0" lang="hi-IN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क्षा </a:t>
            </a:r>
            <a:r>
              <a:rPr kumimoji="0" lang="ne-NP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गर्नु परेकोमा </a:t>
            </a:r>
            <a:r>
              <a:rPr kumimoji="0" lang="hi-IN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माफ गर्नुहोस्</a:t>
            </a:r>
            <a:r>
              <a:rPr kumimoji="0" lang="ne-NP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" </a:t>
            </a:r>
            <a:r>
              <a:rPr kumimoji="0" lang="hi-IN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भन्न</a:t>
            </a:r>
            <a:r>
              <a:rPr kumimoji="0" lang="ne-NP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 नछुटाउनुहोस </a:t>
            </a:r>
            <a:r>
              <a:rPr kumimoji="0" lang="hi-IN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 र कति समय पर्खनु</a:t>
            </a:r>
            <a:r>
              <a:rPr kumimoji="0" lang="ne-NP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पर्यो भनेर सोध्नुहोस </a:t>
            </a:r>
            <a:r>
              <a:rPr kumimoji="0" lang="hi-IN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। 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</a:br>
            <a:r>
              <a:rPr kumimoji="0" lang="hi-IN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ग्राहकसँग सम्पर्क </a:t>
            </a:r>
            <a:r>
              <a:rPr kumimoji="0" lang="ne-NP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कायम बनाई</a:t>
            </a:r>
            <a:r>
              <a:rPr kumimoji="0" lang="hi-IN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राख्न</a:t>
            </a:r>
            <a:r>
              <a:rPr lang="ne-NP" altLang="en-US" sz="2800" cap="none">
                <a:solidFill>
                  <a:srgbClr val="202124"/>
                </a:solidFill>
                <a:latin typeface="inherit"/>
                <a:cs typeface="Kalimati" panose="00000400000000000000" pitchFamily="2"/>
              </a:rPr>
              <a:t> पछि नपर्नुहोस किनभने ग्राहक </a:t>
            </a:r>
            <a:r>
              <a:rPr kumimoji="0" lang="hi-IN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पर्खिरहेका</a:t>
            </a:r>
            <a:r>
              <a:rPr kumimoji="0" lang="ne-NP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/कुरिरहेका </a:t>
            </a:r>
            <a:r>
              <a:rPr kumimoji="0" lang="hi-IN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छन्</a:t>
            </a:r>
            <a:r>
              <a:rPr kumimoji="0" lang="ne-NP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 र उनीहरु प्रथम जिम्मेवारीमा पर्दछन् |</a:t>
            </a:r>
            <a:b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Kalimati" panose="00000400000000000000" pitchFamily="2"/>
              </a:rPr>
            </a:br>
            <a:endParaRPr lang="en-US" sz="2800">
              <a:cs typeface="Kalimati" panose="00000400000000000000" pitchFamily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ACE6F9-6E03-46AB-BDEE-54DF36C726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416209" y="1643270"/>
            <a:ext cx="1590261" cy="226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564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765BF-A6D6-4989-90F9-6199304FE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477681"/>
            <a:ext cx="9905998" cy="1478570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br>
              <a:rPr kumimoji="0" lang="ne-NP" altLang="en-US" sz="36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</a:br>
            <a:br>
              <a:rPr kumimoji="0" lang="ne-NP" altLang="en-US" sz="36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</a:br>
            <a:br>
              <a:rPr kumimoji="0" lang="ne-NP" altLang="en-US" sz="36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</a:br>
            <a:br>
              <a:rPr kumimoji="0" lang="ne-NP" altLang="en-US" sz="36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</a:br>
            <a:br>
              <a:rPr kumimoji="0" lang="ne-NP" altLang="en-US" sz="36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</a:br>
            <a:br>
              <a:rPr kumimoji="0" lang="ne-NP" altLang="en-US" sz="36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</a:br>
            <a:r>
              <a:rPr kumimoji="0" lang="ne-NP" altLang="en-US" sz="36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व्यावसायिक मूल्य (४) सम्मान </a:t>
            </a:r>
            <a:r>
              <a:rPr kumimoji="0" lang="en-US" altLang="en-US" sz="36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(Respect)</a:t>
            </a:r>
            <a:br>
              <a:rPr kumimoji="0" lang="en-US" altLang="en-US" sz="36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</a:br>
            <a:r>
              <a:rPr kumimoji="0" lang="ne-NP" altLang="en-US" sz="36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• आफ्नो उत्पादनको उपभोक्ताको रूपमा मात्र नभई व्यक्तिको रूपमा पनि तपाईंले तिनीहरु (ग्राहकहरु) अमूल्य </a:t>
            </a:r>
            <a:r>
              <a:rPr lang="ne-NP" altLang="en-US" cap="none">
                <a:solidFill>
                  <a:srgbClr val="202124"/>
                </a:solidFill>
                <a:latin typeface="inherit"/>
                <a:cs typeface="Kalimati" panose="00000400000000000000" pitchFamily="2"/>
              </a:rPr>
              <a:t> छन् भनी बताउन</a:t>
            </a:r>
            <a:r>
              <a:rPr kumimoji="0" lang="ne-NP" altLang="en-US" sz="36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 सक्नुहुन्छ </a:t>
            </a:r>
            <a:br>
              <a:rPr kumimoji="0" lang="en-US" altLang="en-US" sz="36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</a:br>
            <a:r>
              <a:rPr kumimoji="0" lang="ne-NP" altLang="en-US" sz="36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• तपाईं तिनीहरूको भावना र चासो/चिन्ताहरूको ख्याल गर्न सक्नुहुन्छ </a:t>
            </a:r>
            <a:br>
              <a:rPr kumimoji="0" lang="en-US" altLang="en-US" sz="36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</a:br>
            <a:r>
              <a:rPr kumimoji="0" lang="ne-NP" altLang="en-US" sz="36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• तपाईं ग्राहकहरूको सम्मान गर्नुहुन्छ भने ग्राहकले पनि  तपाईंलाई आदर गर्ने सम्भावना बढी हुन्छ। ग्राहकको मर्यादालाई / आत्मासम्मानलाई आघात पार्ने काम कहिल्यै नगर्नुहोस्</a:t>
            </a:r>
            <a:r>
              <a:rPr kumimoji="0" lang="ne-NP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Kalimati" panose="00000400000000000000" pitchFamily="2"/>
              </a:rPr>
              <a:t> 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Kalimati" panose="00000400000000000000" pitchFamily="2"/>
              </a:rPr>
            </a:br>
            <a:endParaRPr lang="en-US">
              <a:cs typeface="Kalimati" panose="00000400000000000000" pitchFamily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BEC11E-5B58-404C-A075-2637BABA7E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760765" y="1311965"/>
            <a:ext cx="1431236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601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E5E1E-2FED-4DCD-819B-36549DD7C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689715"/>
            <a:ext cx="9905998" cy="1478570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br>
              <a:rPr kumimoji="0" lang="ne-NP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</a:br>
            <a:r>
              <a:rPr kumimoji="0" lang="ne-NP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व्यावसायिक मूल्य (५) समानुभूति/समभाव 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(</a:t>
            </a:r>
            <a:r>
              <a:rPr lang="en-US" altLang="en-US" cap="none" dirty="0">
                <a:solidFill>
                  <a:srgbClr val="202124"/>
                </a:solidFill>
                <a:latin typeface="inherit"/>
                <a:cs typeface="Kalimati" panose="00000400000000000000" pitchFamily="2"/>
              </a:rPr>
              <a:t>E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mpathy)</a:t>
            </a:r>
            <a:b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</a:br>
            <a:r>
              <a:rPr kumimoji="0" lang="ne-NP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• आफूलाई ग्राहकको स्थानमा राख्नुहोस् </a:t>
            </a:r>
            <a:r>
              <a:rPr lang="ne-NP" altLang="en-US" cap="none" dirty="0">
                <a:solidFill>
                  <a:srgbClr val="202124"/>
                </a:solidFill>
                <a:latin typeface="inherit"/>
                <a:cs typeface="Kalimati" panose="00000400000000000000" pitchFamily="2"/>
              </a:rPr>
              <a:t>(</a:t>
            </a:r>
            <a:r>
              <a:rPr kumimoji="0" lang="ne-NP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ग्राहकको समस्यामा दया झल्काउनु उचित छैन)</a:t>
            </a:r>
            <a:b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</a:br>
            <a:r>
              <a:rPr kumimoji="0" lang="ne-NP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• ग्राहकको चिन्ता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/</a:t>
            </a:r>
            <a:r>
              <a:rPr kumimoji="0" lang="ne-NP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चासो/समस्या समाधान गर्नुहोस् </a:t>
            </a:r>
            <a:b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</a:br>
            <a:r>
              <a:rPr kumimoji="0" lang="ne-NP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• ग्राहकको भावनालाई स्वीकार </a:t>
            </a:r>
            <a:r>
              <a:rPr lang="ne-NP" altLang="en-US" cap="none" dirty="0">
                <a:solidFill>
                  <a:srgbClr val="202124"/>
                </a:solidFill>
                <a:latin typeface="inherit"/>
                <a:cs typeface="Kalimati" panose="00000400000000000000" pitchFamily="2"/>
              </a:rPr>
              <a:t>गर्नु नै </a:t>
            </a:r>
            <a:r>
              <a:rPr kumimoji="0" lang="ne-NP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पर्याप्त छ, उसको भावनामा धेरै संलग्न हुनु हुँदैन। </a:t>
            </a:r>
            <a:b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</a:br>
            <a:r>
              <a:rPr kumimoji="0" lang="ne-NP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• उसको चिन्ता/चासोलाई सही र गम्भीरतापूर्वक बुझ्नु महत्त्वपूर्ण छ र यो उसको चिन्ता/चासो/समस्या को आधा समाधान हो। </a:t>
            </a:r>
            <a:b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</a:br>
            <a:r>
              <a:rPr kumimoji="0" lang="ne-NP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• आफ्नो चिन्ता/चासो/समस्या पुन: व्यक्त गर्न र </a:t>
            </a:r>
            <a:r>
              <a:rPr lang="ne-NP" altLang="en-US" cap="none" dirty="0">
                <a:solidFill>
                  <a:srgbClr val="202124"/>
                </a:solidFill>
                <a:latin typeface="inherit"/>
                <a:cs typeface="Kalimati" panose="00000400000000000000" pitchFamily="2"/>
              </a:rPr>
              <a:t>त्यसको मेमो वा टिपोट </a:t>
            </a:r>
            <a:r>
              <a:rPr kumimoji="0" lang="ne-NP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लिनु आवश्यक कार्य हो र समानुभूति प्रकट  गर्न पनि उत्कृष्ट हुन्छ ।</a:t>
            </a:r>
            <a:r>
              <a:rPr kumimoji="0" lang="ne-NP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Kalimati" panose="00000400000000000000" pitchFamily="2"/>
              </a:rPr>
              <a:t> 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Kalimati" panose="00000400000000000000" pitchFamily="2"/>
              </a:rPr>
            </a:br>
            <a:endParaRPr lang="en-US" dirty="0">
              <a:cs typeface="Kalimati" panose="00000400000000000000" pitchFamily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93CB1D-55C0-4591-B711-22B25EAB0A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881049" y="5565913"/>
            <a:ext cx="2573837" cy="129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980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EDF626-C153-44AC-89F0-F8A075554A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200957" y="2947837"/>
            <a:ext cx="1991043" cy="19894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F6F7FB-3093-4616-B8B5-950F9B3E641C}"/>
              </a:ext>
            </a:extLst>
          </p:cNvPr>
          <p:cNvSpPr txBox="1"/>
          <p:nvPr/>
        </p:nvSpPr>
        <p:spPr>
          <a:xfrm>
            <a:off x="1086679" y="985416"/>
            <a:ext cx="931627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ne-NP" altLang="en-US" sz="32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व्यावसायिक </a:t>
            </a:r>
            <a:r>
              <a:rPr kumimoji="0" lang="ne-NP" altLang="en-US" sz="32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मूल्य</a:t>
            </a:r>
            <a:r>
              <a:rPr kumimoji="0" lang="ne-NP" altLang="en-US" sz="32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 (६) </a:t>
            </a:r>
            <a:r>
              <a:rPr lang="ne-NP" sz="3200">
                <a:solidFill>
                  <a:schemeClr val="bg1"/>
                </a:solidFill>
              </a:rPr>
              <a:t>जवाफदेहिता </a:t>
            </a:r>
            <a:r>
              <a:rPr lang="en-US" sz="3200">
                <a:solidFill>
                  <a:schemeClr val="bg1"/>
                </a:solidFill>
              </a:rPr>
              <a:t>(Responsiveness)</a:t>
            </a:r>
            <a:endParaRPr kumimoji="0" lang="ne-NP" altLang="en-US" sz="3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inherit"/>
              <a:cs typeface="Kalimati" panose="00000400000000000000" pitchFamily="2"/>
            </a:endParaRPr>
          </a:p>
          <a:p>
            <a:r>
              <a:rPr kumimoji="0" lang="ne-NP" altLang="en-US" sz="32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स्वतस्फुर्त जवाफदेहितामा तत्परता (प्रभावकारी रुपमा प्रस्तुत हुने)</a:t>
            </a:r>
            <a:b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</a:br>
            <a:r>
              <a:rPr kumimoji="0" lang="ne-NP" altLang="en-US" sz="32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• सक्रिय रूपमा प्रस्तुत हुनुहोस </a:t>
            </a:r>
            <a:b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</a:br>
            <a:r>
              <a:rPr kumimoji="0" lang="ne-NP" altLang="en-US" sz="32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•यदि कुनै गुनासो या समस्या मुद्दाहरूको लागि अन्य निकाय  जिम्मेवार/जवाफदेही छ</a:t>
            </a:r>
            <a:r>
              <a:rPr lang="en-US" altLang="en-US" sz="3200">
                <a:solidFill>
                  <a:srgbClr val="202124"/>
                </a:solidFill>
                <a:latin typeface="inherit"/>
                <a:cs typeface="Kalimati" panose="00000400000000000000" pitchFamily="2"/>
              </a:rPr>
              <a:t> </a:t>
            </a:r>
            <a:r>
              <a:rPr lang="ne-NP" altLang="en-US" sz="3200">
                <a:solidFill>
                  <a:srgbClr val="202124"/>
                </a:solidFill>
                <a:latin typeface="inherit"/>
                <a:cs typeface="Kalimati" panose="00000400000000000000" pitchFamily="2"/>
              </a:rPr>
              <a:t> भने उदारहणको लागि  </a:t>
            </a:r>
            <a:r>
              <a:rPr kumimoji="0" lang="ne-NP" altLang="en-US" sz="32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"माफ गर्नुहोस् ! यो विषय 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/case </a:t>
            </a:r>
            <a:r>
              <a:rPr kumimoji="0" lang="ne-NP" altLang="en-US" sz="32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 प्रशासन तथा मानवश्रोत महाशाखा अन्तर्गत पर्दैन कृपया संचालन महाशाखामा सम्पर्क </a:t>
            </a:r>
            <a:r>
              <a:rPr lang="ne-NP" altLang="en-US" sz="3200">
                <a:solidFill>
                  <a:srgbClr val="202124"/>
                </a:solidFill>
                <a:latin typeface="inherit"/>
                <a:cs typeface="Kalimati" panose="00000400000000000000" pitchFamily="2"/>
              </a:rPr>
              <a:t>गर्नसक्नुहुन्छ </a:t>
            </a:r>
            <a:r>
              <a:rPr kumimoji="0" lang="ne-NP" altLang="en-US" sz="32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। म तपाईंलाई नम्बर उपलव्ध गराउन सक्छु, कृपया नम्बर टिप्नुहुन्छ कि?"</a:t>
            </a:r>
            <a:r>
              <a:rPr kumimoji="0" lang="ne-NP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Kalimati" panose="00000400000000000000" pitchFamily="2"/>
              </a:rPr>
              <a:t> </a:t>
            </a:r>
            <a:endParaRPr lang="en-US" sz="320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7916585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F7616-B9D7-4FDB-A831-5FC21579F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br>
              <a:rPr kumimoji="0" lang="ne-NP" altLang="en-US" sz="36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</a:br>
            <a:br>
              <a:rPr kumimoji="0" lang="ne-NP" altLang="en-US" sz="36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</a:br>
            <a:br>
              <a:rPr kumimoji="0" lang="ne-NP" altLang="en-US" sz="36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</a:br>
            <a:br>
              <a:rPr kumimoji="0" lang="ne-NP" altLang="en-US" sz="36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</a:br>
            <a:br>
              <a:rPr kumimoji="0" lang="ne-NP" altLang="en-US" sz="36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</a:br>
            <a:br>
              <a:rPr kumimoji="0" lang="ne-NP" altLang="en-US" sz="36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</a:br>
            <a:br>
              <a:rPr kumimoji="0" lang="ne-NP" altLang="en-US" sz="36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</a:br>
            <a:br>
              <a:rPr kumimoji="0" lang="ne-NP" altLang="en-US" sz="36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</a:br>
            <a:br>
              <a:rPr kumimoji="0" lang="ne-NP" altLang="en-US" sz="36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</a:br>
            <a:r>
              <a:rPr kumimoji="0" lang="ne-NP" altLang="en-US" sz="36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व्यावसायिक मूल्य (7) इमान्दारी </a:t>
            </a:r>
            <a:r>
              <a:rPr kumimoji="0" lang="en-US" altLang="en-US" sz="36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(Honesty)</a:t>
            </a:r>
            <a:br>
              <a:rPr kumimoji="0" lang="en-US" altLang="en-US" sz="36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</a:br>
            <a:r>
              <a:rPr kumimoji="0" lang="ne-NP" altLang="en-US" sz="36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• तपाईंलाई कुनै कुराको जानकारी या सूचना नभएको खण्डमा मनगढ़ंते कहानी बनाएर ग्राहकलाई धोका दिने कार्य नगर्नुहोस। </a:t>
            </a:r>
            <a:br>
              <a:rPr kumimoji="0" lang="en-US" altLang="en-US" sz="36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</a:br>
            <a:r>
              <a:rPr kumimoji="0" lang="ne-NP" altLang="en-US" sz="36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• गल्ती वा समस्याहरू लुकाउनु हुँदैन। </a:t>
            </a:r>
            <a:br>
              <a:rPr kumimoji="0" lang="ne-NP" altLang="en-US" sz="36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</a:br>
            <a:r>
              <a:rPr kumimoji="0" lang="ne-NP" altLang="en-US" sz="36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• तपाईंले पूरा गर्न नसक्ने वाचाहरू नगर्नुहोस्। </a:t>
            </a:r>
            <a:br>
              <a:rPr kumimoji="0" lang="en-US" altLang="en-US" sz="36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</a:br>
            <a:r>
              <a:rPr kumimoji="0" lang="ne-NP" altLang="en-US" sz="36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• कठिन परिस्थितिहरूमा पर्यवेक्षक वा बढी अनुभवी सहकर्मीबाट सहयोगको लागि अनुरोध गर्नुहोस्।</a:t>
            </a:r>
            <a:r>
              <a:rPr kumimoji="0" lang="ne-NP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Kalimati" panose="00000400000000000000" pitchFamily="2"/>
              </a:rPr>
              <a:t> 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Kalimati" panose="00000400000000000000" pitchFamily="2"/>
              </a:rPr>
            </a:br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1E8C113-59D7-41F9-A55E-99FD6D6F6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115" y="1499911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Kalimati" panose="00000400000000000000" pitchFamily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8A526E-615C-4F86-B74A-2D15BF09BD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528313" y="4280810"/>
            <a:ext cx="1789044" cy="243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399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26B9F-9152-455C-8742-0E70ECA41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275" y="1280043"/>
            <a:ext cx="9905998" cy="1478570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br>
              <a:rPr kumimoji="0" lang="ne-NP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</a:br>
            <a:br>
              <a:rPr kumimoji="0" lang="ne-NP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</a:br>
            <a:br>
              <a:rPr kumimoji="0" lang="ne-NP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</a:br>
            <a:br>
              <a:rPr kumimoji="0" lang="ne-NP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</a:br>
            <a:br>
              <a:rPr kumimoji="0" lang="ne-NP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</a:br>
            <a:r>
              <a:rPr kumimoji="0" lang="ne-NP" altLang="en-US" sz="3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व्यावसायिक मूल्य (8) निष्पक्षता </a:t>
            </a:r>
            <a:r>
              <a:rPr kumimoji="0" lang="en-US" altLang="en-US" sz="3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(</a:t>
            </a:r>
            <a:r>
              <a:rPr kumimoji="0" lang="ne-NP" altLang="en-US" sz="3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Fairness</a:t>
            </a:r>
            <a:r>
              <a:rPr kumimoji="0" lang="en-US" altLang="en-US" sz="3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)</a:t>
            </a:r>
            <a:br>
              <a:rPr kumimoji="0" lang="en-US" altLang="en-US" sz="3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</a:br>
            <a:r>
              <a:rPr kumimoji="0" lang="ne-NP" altLang="en-US" sz="3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 • पानी आपूर्तिका प्रतिस्पर्धात्मक व्यवसाय  नभएको अवस्थामा निष्पक्षता गम्भीर एवं महत्त्वपूर्ण छ। </a:t>
            </a:r>
            <a:br>
              <a:rPr kumimoji="0" lang="en-US" altLang="en-US" sz="3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</a:br>
            <a:r>
              <a:rPr kumimoji="0" lang="ne-NP" altLang="en-US" sz="3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• ऐन, नियम, नीतिहरू, कार्य विधि व्याख्या गरिनु पर्छ र सबै ग्राहकहरूलाई लगातार सुसूचित गरी लागू गरिनुपर्छ । सबै अवस्थामा निष्पक्ष रूपमा लागू गरिएको हुनुपर्छ । </a:t>
            </a:r>
            <a:br>
              <a:rPr kumimoji="0" lang="en-US" altLang="en-US" sz="3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</a:br>
            <a:r>
              <a:rPr kumimoji="0" lang="ne-NP" altLang="en-US" sz="3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• "हजुर ", "तर" प्रतिक्रिया, (yes and but response)</a:t>
            </a:r>
            <a:br>
              <a:rPr kumimoji="0" lang="ne-NP" altLang="en-US" sz="3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</a:br>
            <a:r>
              <a:rPr kumimoji="0" lang="ne-NP" altLang="en-US" sz="3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-जब ग्राहकको असुविधा स्पष्ट छ, तर, नियम अनुसार, हामीले ग्राहकलाई परिस्थिति स्वीकार गर्न उत्प्रेरित गर्न सक्नुपर्छ </a:t>
            </a:r>
            <a:br>
              <a:rPr kumimoji="0" lang="ne-NP" altLang="en-US" sz="3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</a:br>
            <a:r>
              <a:rPr kumimoji="0" lang="ne-NP" altLang="en-US" sz="3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- सर्वप्रथम, हामी ग्राहकहरूको बुझाइको अवस्था देखाउँछौं, "हजुर ", - दोस्रो, नियमको व्याख्या गर्छौं र निष्पक्षता कायम राख्नको लागि, हामीले नियमन लागू गर्नुपर्छ ("तर") </a:t>
            </a:r>
            <a:br>
              <a:rPr kumimoji="0" lang="en-US" altLang="en-US" sz="3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</a:br>
            <a:r>
              <a:rPr lang="en-US" altLang="en-US" sz="3100" cap="none" dirty="0">
                <a:solidFill>
                  <a:srgbClr val="202124"/>
                </a:solidFill>
                <a:latin typeface="inherit"/>
                <a:cs typeface="Kalimati" panose="00000400000000000000" pitchFamily="2"/>
              </a:rPr>
              <a:t>-</a:t>
            </a:r>
            <a:r>
              <a:rPr kumimoji="0" lang="ne-NP" altLang="en-US" sz="3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 त्यसपछि ग्राहकले अवस्था </a:t>
            </a:r>
            <a:r>
              <a:rPr lang="ne-NP" altLang="en-US" sz="3100" cap="none" dirty="0">
                <a:solidFill>
                  <a:srgbClr val="202124"/>
                </a:solidFill>
                <a:latin typeface="inherit"/>
                <a:cs typeface="Kalimati" panose="00000400000000000000" pitchFamily="2"/>
              </a:rPr>
              <a:t>अझ बढी विस्तृत रुपमा </a:t>
            </a:r>
            <a:r>
              <a:rPr kumimoji="0" lang="ne-NP" altLang="en-US" sz="3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बुझ्नेछन्।</a:t>
            </a:r>
            <a:r>
              <a:rPr kumimoji="0" lang="ne-NP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Kalimati" panose="00000400000000000000" pitchFamily="2"/>
              </a:rPr>
              <a:t> </a:t>
            </a:r>
            <a:br>
              <a:rPr kumimoji="0" lang="en-US" altLang="en-US" sz="2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Kalimati" panose="00000400000000000000" pitchFamily="2"/>
              </a:rPr>
            </a:br>
            <a:endParaRPr lang="en-US" dirty="0">
              <a:cs typeface="Kalimati" panose="00000400000000000000" pitchFamily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6827C0-DC2A-4FAD-ADE5-060094BD70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206047" y="5612297"/>
            <a:ext cx="3014455" cy="124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315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CE777-0FA3-445E-88D2-54CFA5B7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5" y="847263"/>
            <a:ext cx="10515600" cy="1325563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br>
              <a:rPr kumimoji="0" lang="ne-NP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</a:br>
            <a:br>
              <a:rPr kumimoji="0" lang="ne-NP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</a:br>
            <a:br>
              <a:rPr kumimoji="0" lang="ne-NP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</a:br>
            <a:br>
              <a:rPr kumimoji="0" lang="ne-NP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</a:br>
            <a:br>
              <a:rPr kumimoji="0" lang="ne-NP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</a:br>
            <a:br>
              <a:rPr kumimoji="0" lang="ne-NP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</a:br>
            <a:r>
              <a:rPr kumimoji="0" lang="ne-NP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व्यावसायिक मूल्य (९) समानता 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(</a:t>
            </a:r>
            <a:r>
              <a:rPr lang="en-US" altLang="en-US" cap="none" dirty="0">
                <a:solidFill>
                  <a:srgbClr val="202124"/>
                </a:solidFill>
                <a:latin typeface="inherit"/>
                <a:cs typeface="Mangal" panose="02040503050203030202" pitchFamily="18" charset="0"/>
              </a:rPr>
              <a:t>Equality)</a:t>
            </a:r>
            <a:b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</a:br>
            <a:r>
              <a:rPr kumimoji="0" lang="ne-NP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• व्यक्ति, उमेर, आर्थिक स्थिति, जाति, धर्म, जातीय पृष्ठभूमि, राष्ट्रियताप्रति पूर्वाग्रह </a:t>
            </a:r>
            <a:b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</a:br>
            <a:r>
              <a:rPr kumimoji="0" lang="ne-NP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• उनीहरूको उपस्थिति (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appearance)</a:t>
            </a:r>
            <a:r>
              <a:rPr kumimoji="0" lang="ne-NP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, शब्दहरू 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(wording)</a:t>
            </a:r>
            <a:r>
              <a:rPr kumimoji="0" lang="ne-NP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 </a:t>
            </a:r>
            <a:r>
              <a:rPr lang="ne-NP" altLang="en-US" cap="none" dirty="0">
                <a:solidFill>
                  <a:srgbClr val="202124"/>
                </a:solidFill>
                <a:latin typeface="inherit"/>
                <a:cs typeface="Mangal" panose="02040503050203030202" pitchFamily="18" charset="0"/>
              </a:rPr>
              <a:t>प्रति </a:t>
            </a:r>
            <a:r>
              <a:rPr kumimoji="0" lang="ne-NP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पूर्वाग्रही मान्यता नराख्नुहोस्। 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(Don’t judge a book by its cover kind o</a:t>
            </a:r>
            <a:r>
              <a:rPr kumimoji="0" lang="ne-NP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f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 concept </a:t>
            </a:r>
            <a:r>
              <a:rPr kumimoji="0" lang="ne-NP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अवलम्वन गर्नुहोस 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) </a:t>
            </a:r>
            <a:b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</a:br>
            <a:r>
              <a:rPr kumimoji="0" lang="ne-NP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• ग्राहक तपाईको साथी वा आफन्त भए पनि व्यावसायिक शैली कायम राख्नुहोस्। </a:t>
            </a:r>
            <a:b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</a:br>
            <a:r>
              <a:rPr kumimoji="0" lang="ne-NP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समानतालाई निष्पक्षताको 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(</a:t>
            </a:r>
            <a:r>
              <a:rPr kumimoji="0" lang="ne-NP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Fairness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Kalimati" panose="00000400000000000000" pitchFamily="2"/>
              </a:rPr>
              <a:t>)</a:t>
            </a:r>
            <a:r>
              <a:rPr kumimoji="0" lang="ne-NP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 ठूलो परिभाषामा समावेश गर्न सकिन्छ।</a:t>
            </a:r>
            <a:r>
              <a:rPr kumimoji="0" lang="ne-NP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Mangal" panose="02040503050203030202" pitchFamily="18" charset="0"/>
              </a:rPr>
              <a:t> 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E3D51B-38D9-47F8-84AA-251C37D290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602028" y="4864319"/>
            <a:ext cx="2823335" cy="199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213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11502-BFDA-4BB8-87F8-77B6FC271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4. Important points at case by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018B3-A60F-4906-BCDF-DE6129BDB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204" y="4648130"/>
            <a:ext cx="7512258" cy="19779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e-NP" altLang="en-US" sz="3600" b="1">
                <a:solidFill>
                  <a:srgbClr val="1F1F1F"/>
                </a:solidFill>
                <a:latin typeface="inherit"/>
                <a:cs typeface="Mangal" panose="02040503050203030202" pitchFamily="18" charset="0"/>
              </a:rPr>
              <a:t>४</a:t>
            </a:r>
            <a:r>
              <a:rPr kumimoji="0" lang="en-US" altLang="en-US" sz="3600" b="1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. </a:t>
            </a:r>
            <a:r>
              <a:rPr kumimoji="0" lang="ne-NP" altLang="en-US" sz="3600" b="1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केस अनुसार महत्त्वपूर्ण बिन्दुहरू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2053334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B5256-D550-42C5-BE9B-4E32A9EDD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889" y="2788555"/>
            <a:ext cx="8911687" cy="1280890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br>
              <a:rPr kumimoji="0" lang="ne-NP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</a:br>
            <a:r>
              <a:rPr kumimoji="0" lang="ne-NP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४.१ शाखा कार्यालयमा रिसेप्शन वा काउन्टरमा ग्राहकलाई आमनेसामने सम्पर्क गर्दा 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</a:br>
            <a:r>
              <a:rPr kumimoji="0" lang="ne-NP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• </a:t>
            </a:r>
            <a:r>
              <a:rPr kumimoji="0" lang="ne-NP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HIMALAYA TT FONT" panose="040B0500000000000000" pitchFamily="82" charset="0"/>
                <a:cs typeface="Mangal" panose="02040503050203030202" pitchFamily="18" charset="0"/>
              </a:rPr>
              <a:t>सकारा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HIMALAYA TT FONT" panose="040B0500000000000000" pitchFamily="82" charset="0"/>
                <a:cs typeface="Mangal" panose="02040503050203030202" pitchFamily="18" charset="0"/>
              </a:rPr>
              <a:t>Tds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1F1F1F"/>
                </a:solidFill>
                <a:effectLst/>
                <a:latin typeface="HIMALAYA TT FONT" panose="040B0500000000000000" pitchFamily="82" charset="0"/>
                <a:cs typeface="Mangal" panose="02040503050203030202" pitchFamily="18" charset="0"/>
              </a:rPr>
              <a:t> ;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1F1F1F"/>
                </a:solidFill>
                <a:effectLst/>
                <a:latin typeface="HIMALAYA TT FONT" panose="040B0500000000000000" pitchFamily="82" charset="0"/>
                <a:cs typeface="Mangal" panose="02040503050203030202" pitchFamily="18" charset="0"/>
              </a:rPr>
              <a:t>Eo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1F1F1F"/>
                </a:solidFill>
                <a:effectLst/>
                <a:latin typeface="HIMALAYA TT FONT" panose="040B0500000000000000" pitchFamily="82" charset="0"/>
                <a:cs typeface="Mangal" panose="02040503050203030202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1F1F1F"/>
                </a:solidFill>
                <a:effectLst/>
                <a:latin typeface="HIMALAYA TT FONT" panose="040B0500000000000000" pitchFamily="82" charset="0"/>
                <a:cs typeface="Mangal" panose="02040503050203030202" pitchFamily="18" charset="0"/>
              </a:rPr>
              <a:t>efiffdf</a:t>
            </a:r>
            <a:r>
              <a:rPr kumimoji="0" lang="ne-NP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अभिवादन गर्नुहोस्।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FONTASY_HIMALI_TT" panose="040B7200000000000000" pitchFamily="82" charset="0"/>
                <a:cs typeface="Mangal" panose="02040503050203030202" pitchFamily="18" charset="0"/>
              </a:rPr>
              <a:t>u|fxsnfO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FONTASY_HIMALI_TT" panose="040B7200000000000000" pitchFamily="82" charset="0"/>
                <a:cs typeface="Mangal" panose="02040503050203030202" pitchFamily="18" charset="0"/>
              </a:rPr>
              <a:t>{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1F1F1F"/>
                </a:solidFill>
                <a:effectLst/>
                <a:latin typeface="FONTASY_HIMALI_TT" panose="040B7200000000000000" pitchFamily="82" charset="0"/>
                <a:cs typeface="Mangal" panose="02040503050203030202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1F1F1F"/>
                </a:solidFill>
                <a:effectLst/>
                <a:latin typeface="FONTASY_HIMALI_TT" panose="040B7200000000000000" pitchFamily="82" charset="0"/>
                <a:cs typeface="Mangal" panose="02040503050203030202" pitchFamily="18" charset="0"/>
              </a:rPr>
              <a:t>klxnf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1F1F1F"/>
                </a:solidFill>
                <a:effectLst/>
                <a:latin typeface="FONTASY_HIMALI_TT" panose="040B7200000000000000" pitchFamily="82" charset="0"/>
                <a:cs typeface="Mangal" panose="02040503050203030202" pitchFamily="18" charset="0"/>
              </a:rPr>
              <a:t>]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1F1F1F"/>
                </a:solidFill>
                <a:effectLst/>
                <a:latin typeface="FONTASY_HIMALI_TT" panose="040B7200000000000000" pitchFamily="82" charset="0"/>
                <a:cs typeface="Mangal" panose="02040503050203030202" pitchFamily="18" charset="0"/>
              </a:rPr>
              <a:t>k|ffyldstf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1F1F1F"/>
                </a:solidFill>
                <a:effectLst/>
                <a:latin typeface="FONTASY_HIMALI_TT" panose="040B7200000000000000" pitchFamily="82" charset="0"/>
                <a:cs typeface="Mangal" panose="02040503050203030202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1F1F1F"/>
                </a:solidFill>
                <a:effectLst/>
                <a:latin typeface="FONTASY_HIMALI_TT" panose="040B7200000000000000" pitchFamily="82" charset="0"/>
                <a:cs typeface="Mangal" panose="02040503050203030202" pitchFamily="18" charset="0"/>
              </a:rPr>
              <a:t>lbg</a:t>
            </a:r>
            <a:r>
              <a:rPr lang="en-US" altLang="en-US" sz="2400" dirty="0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’ . </a:t>
            </a:r>
            <a:r>
              <a:rPr lang="en-US" altLang="en-US" sz="2400" dirty="0" err="1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cfkmn</a:t>
            </a:r>
            <a:r>
              <a:rPr lang="en-US" altLang="en-US" sz="2400" dirty="0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] </a:t>
            </a:r>
            <a:r>
              <a:rPr lang="en-US" altLang="en-US" sz="2400" dirty="0" err="1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ul</a:t>
            </a:r>
            <a:r>
              <a:rPr lang="en-US" altLang="en-US" sz="2400" dirty="0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//x]</a:t>
            </a:r>
            <a:r>
              <a:rPr lang="en-US" altLang="en-US" sz="2400" dirty="0" err="1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sf</a:t>
            </a:r>
            <a:r>
              <a:rPr lang="en-US" altLang="en-US" sz="2400" dirty="0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] </a:t>
            </a:r>
            <a:r>
              <a:rPr lang="en-US" altLang="en-US" sz="2400" dirty="0" err="1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sfd</a:t>
            </a:r>
            <a:r>
              <a:rPr lang="en-US" altLang="en-US" sz="2400" dirty="0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 </a:t>
            </a:r>
            <a:r>
              <a:rPr lang="en-US" altLang="en-US" sz="2400" dirty="0" err="1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nfO</a:t>
            </a:r>
            <a:r>
              <a:rPr lang="en-US" altLang="en-US" sz="2400" dirty="0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{ /f]s]/ </a:t>
            </a:r>
            <a:r>
              <a:rPr lang="en-US" altLang="en-US" sz="2400" dirty="0" err="1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klg</a:t>
            </a:r>
            <a:r>
              <a:rPr lang="en-US" altLang="en-US" sz="2400" dirty="0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 </a:t>
            </a:r>
            <a:r>
              <a:rPr lang="en-US" altLang="en-US" sz="2400" dirty="0" err="1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u|ffxssf</a:t>
            </a:r>
            <a:r>
              <a:rPr lang="en-US" altLang="en-US" sz="2400" dirty="0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] </a:t>
            </a:r>
            <a:r>
              <a:rPr lang="en-US" altLang="en-US" sz="2400" dirty="0" err="1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sfdnfO</a:t>
            </a:r>
            <a:r>
              <a:rPr lang="en-US" altLang="en-US" sz="2400" dirty="0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{ </a:t>
            </a:r>
            <a:r>
              <a:rPr lang="en-US" altLang="en-US" sz="2400" dirty="0" err="1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k|fyldstfdf</a:t>
            </a:r>
            <a:r>
              <a:rPr lang="en-US" altLang="en-US" sz="2400" dirty="0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 /</a:t>
            </a:r>
            <a:r>
              <a:rPr lang="en-US" altLang="en-US" sz="2400" dirty="0" err="1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fVgxf</a:t>
            </a:r>
            <a:r>
              <a:rPr lang="en-US" altLang="en-US" sz="2400" dirty="0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]; </a:t>
            </a:r>
            <a:br>
              <a:rPr lang="en-US" altLang="en-US" sz="2400" dirty="0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</a:br>
            <a:r>
              <a:rPr kumimoji="0" lang="ne-NP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 शैलीमा प्रस्तुत हुनुहोस , र सेवाप्रति आफ्नो </a:t>
            </a:r>
            <a:r>
              <a:rPr kumimoji="0" lang="ne-NP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Kalimati" panose="00000400000000000000" pitchFamily="2"/>
              </a:rPr>
              <a:t>प्रतिवद्धता</a:t>
            </a:r>
            <a:r>
              <a:rPr kumimoji="0" lang="ne-NP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 दर्शाउने अभिव्यक्ति र मनोवृत्ति कायम राख्नुहोस्। </a:t>
            </a:r>
            <a:br>
              <a:rPr lang="en-US" altLang="en-US" sz="2400" dirty="0">
                <a:solidFill>
                  <a:srgbClr val="1F1F1F"/>
                </a:solidFill>
                <a:latin typeface="inherit"/>
                <a:cs typeface="Mangal" panose="02040503050203030202" pitchFamily="18" charset="0"/>
              </a:rPr>
            </a:br>
            <a:r>
              <a:rPr lang="en-US" altLang="en-US" sz="2400" dirty="0" err="1">
                <a:solidFill>
                  <a:srgbClr val="1F1F1F"/>
                </a:solidFill>
                <a:latin typeface="HIMALAYA TT FONT" panose="040B0500000000000000" pitchFamily="82" charset="0"/>
                <a:cs typeface="Mangal" panose="02040503050203030202" pitchFamily="18" charset="0"/>
              </a:rPr>
              <a:t>u|fxssf</a:t>
            </a:r>
            <a:r>
              <a:rPr lang="en-US" altLang="en-US" sz="2400" dirty="0">
                <a:solidFill>
                  <a:srgbClr val="1F1F1F"/>
                </a:solidFill>
                <a:latin typeface="HIMALAYA TT FONT" panose="040B0500000000000000" pitchFamily="82" charset="0"/>
                <a:cs typeface="Mangal" panose="02040503050203030202" pitchFamily="18" charset="0"/>
              </a:rPr>
              <a:t>] </a:t>
            </a:r>
            <a:r>
              <a:rPr lang="en-US" altLang="en-US" sz="2400" dirty="0">
                <a:solidFill>
                  <a:srgbClr val="1F1F1F"/>
                </a:solidFill>
                <a:cs typeface="Mangal" panose="02040503050203030202" pitchFamily="18" charset="0"/>
              </a:rPr>
              <a:t>Eye Contact, Body Language </a:t>
            </a:r>
            <a:r>
              <a:rPr lang="en-US" altLang="en-US" sz="2400" dirty="0" err="1">
                <a:solidFill>
                  <a:srgbClr val="1F1F1F"/>
                </a:solidFill>
                <a:latin typeface="HIMALAYA TT FONT" panose="040B0500000000000000" pitchFamily="82" charset="0"/>
                <a:cs typeface="Mangal" panose="02040503050203030202" pitchFamily="18" charset="0"/>
              </a:rPr>
              <a:t>df</a:t>
            </a:r>
            <a:r>
              <a:rPr lang="en-US" altLang="en-US" sz="2400" dirty="0">
                <a:solidFill>
                  <a:srgbClr val="1F1F1F"/>
                </a:solidFill>
                <a:latin typeface="HIMALAYA TT FONT" panose="040B0500000000000000" pitchFamily="82" charset="0"/>
                <a:cs typeface="Mangal" panose="02040503050203030202" pitchFamily="18" charset="0"/>
              </a:rPr>
              <a:t> </a:t>
            </a:r>
            <a:r>
              <a:rPr lang="en-US" altLang="en-US" sz="2400" dirty="0" err="1">
                <a:solidFill>
                  <a:srgbClr val="1F1F1F"/>
                </a:solidFill>
                <a:latin typeface="HIMALAYA TT FONT" panose="040B0500000000000000" pitchFamily="82" charset="0"/>
                <a:cs typeface="Mangal" panose="02040503050203030202" pitchFamily="18" charset="0"/>
              </a:rPr>
              <a:t>Wofg</a:t>
            </a:r>
            <a:r>
              <a:rPr lang="en-US" altLang="en-US" sz="2400" dirty="0">
                <a:solidFill>
                  <a:srgbClr val="1F1F1F"/>
                </a:solidFill>
                <a:latin typeface="HIMALAYA TT FONT" panose="040B0500000000000000" pitchFamily="82" charset="0"/>
                <a:cs typeface="Mangal" panose="02040503050203030202" pitchFamily="18" charset="0"/>
              </a:rPr>
              <a:t> </a:t>
            </a:r>
            <a:r>
              <a:rPr lang="en-US" altLang="en-US" sz="2400" dirty="0" err="1">
                <a:solidFill>
                  <a:srgbClr val="1F1F1F"/>
                </a:solidFill>
                <a:latin typeface="HIMALAYA TT FONT" panose="040B0500000000000000" pitchFamily="82" charset="0"/>
                <a:cs typeface="Mangal" panose="02040503050203030202" pitchFamily="18" charset="0"/>
              </a:rPr>
              <a:t>lbg</a:t>
            </a:r>
            <a:r>
              <a:rPr lang="en-US" altLang="en-US" sz="2400" dirty="0">
                <a:solidFill>
                  <a:srgbClr val="1F1F1F"/>
                </a:solidFill>
                <a:latin typeface="HIMALAYA TT FONT" panose="040B0500000000000000" pitchFamily="82" charset="0"/>
                <a:cs typeface="Mangal" panose="02040503050203030202" pitchFamily="18" charset="0"/>
              </a:rPr>
              <a:t>] .</a:t>
            </a:r>
            <a:r>
              <a:rPr kumimoji="0" lang="ne-NP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 ग्राहकको समस्या प्रति रुचि दर्शाउन</a:t>
            </a:r>
            <a:r>
              <a:rPr lang="en-US" altLang="en-US" sz="2400" dirty="0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]</a:t>
            </a:r>
            <a:r>
              <a:rPr kumimoji="0" lang="ne-NP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।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</a:br>
            <a:r>
              <a:rPr kumimoji="0" lang="ne-NP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 </a:t>
            </a:r>
            <a:r>
              <a:rPr kumimoji="0" lang="ne-NP" altLang="en-US" sz="2400" b="0" i="0" u="sng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कसरी सामना गर्ने </a:t>
            </a:r>
            <a:r>
              <a:rPr kumimoji="0" lang="en-US" altLang="en-US" sz="2400" b="0" i="0" u="sng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coping well </a:t>
            </a:r>
            <a:br>
              <a:rPr kumimoji="0" lang="ne-NP" altLang="en-US" sz="2400" b="0" i="0" u="sng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</a:br>
            <a:r>
              <a:rPr lang="en-US" altLang="en-US" sz="2400" dirty="0">
                <a:solidFill>
                  <a:srgbClr val="1F1F1F"/>
                </a:solidFill>
                <a:latin typeface="inherit"/>
                <a:cs typeface="Mangal" panose="02040503050203030202" pitchFamily="18" charset="0"/>
              </a:rPr>
              <a:t>-</a:t>
            </a:r>
            <a:r>
              <a:rPr kumimoji="0" lang="ne-NP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जब धेरै ग्राहकहरू पर्खिरहेका छन् 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</a:br>
            <a:r>
              <a:rPr lang="en-US" altLang="en-US" sz="2400" dirty="0">
                <a:solidFill>
                  <a:srgbClr val="1F1F1F"/>
                </a:solidFill>
                <a:latin typeface="inherit"/>
                <a:cs typeface="Mangal" panose="02040503050203030202" pitchFamily="18" charset="0"/>
              </a:rPr>
              <a:t>-</a:t>
            </a:r>
            <a:r>
              <a:rPr kumimoji="0" lang="ne-NP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जब ग्राहकले गलत रिसेप्शनलाई सम्पर्क गरे 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</a:br>
            <a:r>
              <a:rPr kumimoji="0" lang="ne-NP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- जब ग्राहकले उजुरी</a:t>
            </a:r>
            <a:r>
              <a:rPr lang="ne-NP" altLang="en-US" sz="2400" dirty="0">
                <a:solidFill>
                  <a:srgbClr val="1F1F1F"/>
                </a:solidFill>
                <a:latin typeface="inherit"/>
                <a:cs typeface="Mangal" panose="02040503050203030202" pitchFamily="18" charset="0"/>
              </a:rPr>
              <a:t>को लागि उपस्थित भए 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</a:br>
            <a:r>
              <a:rPr kumimoji="0" lang="ne-NP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 • ग्राहकलाई सन्तुष्टिको साथ आफ्नो घर फर्कन पाउने वातावरण मिलाउनुहोस । रिसेप्शनमा, अध्याय २ मा लेखिएको प्रक्रिया (ग्राहक हेरचाहको लागि आधारभूत: ग्राहकको चिन्ता पहिचान गर्नुहोस् र ग्राहकको चिन्ता समाधान गर्नुहोस्) ग्राहकसँग व्यवहार गर्न उपयोगी छ।</a:t>
            </a:r>
            <a:r>
              <a:rPr kumimoji="0" lang="ne-NP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Mangal" panose="02040503050203030202" pitchFamily="18" charset="0"/>
              </a:rPr>
              <a:t> 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92594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E273F-9E74-4BE6-9059-5E8FE17C8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900" y="384313"/>
            <a:ext cx="6255026" cy="609600"/>
          </a:xfrm>
        </p:spPr>
        <p:txBody>
          <a:bodyPr>
            <a:noAutofit/>
          </a:bodyPr>
          <a:lstStyle/>
          <a:p>
            <a:pPr algn="ctr"/>
            <a:br>
              <a:rPr lang="en-US" sz="20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20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0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Customer Communication in Management Cycle </a:t>
            </a:r>
            <a:br>
              <a:rPr lang="en-US" sz="20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400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18EDB85-A1C2-4BB4-B5D6-ED48A6A52F4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7583" y="1404730"/>
            <a:ext cx="8627165" cy="5068957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102FA893-29FC-4D2A-9656-412D30B33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4921" y="993913"/>
            <a:ext cx="3776870" cy="28791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e-NP" altLang="en-US" sz="21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व्यवस्थापन चक्रमा ग्राहक संचार</a:t>
            </a:r>
            <a:r>
              <a:rPr kumimoji="0" lang="ne-NP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Mangal" panose="02040503050203030202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2341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0A683116-90B7-4A62-92A9-C673D9655D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68362" y="122171"/>
            <a:ext cx="11211338" cy="673582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Mangal" panose="02040503050203030202" pitchFamily="18" charset="0"/>
              </a:rPr>
              <a:t>४.२ टेलिफोन मार्फत ग्राहकलाई सम्पर्क गर्दा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herit"/>
              <a:cs typeface="Mangal" panose="02040503050203030202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Mangal" panose="02040503050203030202" pitchFamily="18" charset="0"/>
              </a:rPr>
              <a:t>• अभिवादन: आवाजको स्वरले ग्राहकलाई तपाईंको समर्पण व्यक्त गर्दछ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herit"/>
              <a:cs typeface="Mangal" panose="02040503050203030202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Mangal" panose="02040503050203030202" pitchFamily="18" charset="0"/>
              </a:rPr>
              <a:t>सामान्य भन्दा स्पष्ट र ढिलो बोल्नुहोस्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herit"/>
              <a:cs typeface="Mangal" panose="02040503050203030202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Mangal" panose="02040503050203030202" pitchFamily="18" charset="0"/>
              </a:rPr>
              <a:t>टेलिफोन कल प्राप्त गर्दा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herit"/>
              <a:cs typeface="Mangal" panose="02040503050203030202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Mangal" panose="02040503050203030202" pitchFamily="18" charset="0"/>
              </a:rPr>
              <a:t> - मेमो र पेन्सिल तयार गर्नुहोस्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herit"/>
              <a:cs typeface="Mangal" panose="02040503050203030202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Mangal" panose="02040503050203030202" pitchFamily="18" charset="0"/>
              </a:rPr>
              <a:t>-पहिले नाम र शाखा /विभाग बताउनुहोस्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herit"/>
              <a:cs typeface="Mangal" panose="02040503050203030202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ne-NP" altLang="en-US" sz="2000" dirty="0">
                <a:solidFill>
                  <a:schemeClr val="tx1"/>
                </a:solidFill>
                <a:latin typeface="inherit"/>
                <a:cs typeface="Mangal" panose="02040503050203030202" pitchFamily="18" charset="0"/>
              </a:rPr>
              <a:t>सामान्यतया </a:t>
            </a: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Mangal" panose="02040503050203030202" pitchFamily="18" charset="0"/>
              </a:rPr>
              <a:t>घण्टीको 3 घण्टी भित्र प्राप्त गर्नुहोस्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Mangal" panose="02040503050203030202" pitchFamily="18" charset="0"/>
              </a:rPr>
              <a:t>ग्राहकको चिन्ता सुन्नुहोस्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Mangal" panose="02040503050203030202" pitchFamily="18" charset="0"/>
              </a:rPr>
              <a:t>मेमो सही रूपमा लिनुहोस् (ग्राहकको नाम, ठेगाना, फोन नम्बर पुष्टि गर्नुहोस्)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Mangal" panose="02040503050203030202" pitchFamily="18" charset="0"/>
              </a:rPr>
              <a:t> - घटनाको "SWIH" को आधार सम्झनुहोस्।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herit"/>
              <a:cs typeface="Mangal" panose="02040503050203030202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US" sz="2000" dirty="0">
                <a:latin typeface="FONTASY_HIMALI_TT" panose="040B7200000000000000" pitchFamily="82" charset="0"/>
                <a:cs typeface="Mangal" panose="02040503050203030202" pitchFamily="18" charset="0"/>
              </a:rPr>
              <a:t>===;</a:t>
            </a:r>
            <a:r>
              <a:rPr lang="en-US" altLang="en-US" sz="2000" dirty="0" err="1">
                <a:latin typeface="FONTASY_HIMALI_TT" panose="040B7200000000000000" pitchFamily="82" charset="0"/>
                <a:cs typeface="Mangal" panose="02040503050203030202" pitchFamily="18" charset="0"/>
              </a:rPr>
              <a:t>Gg</a:t>
            </a:r>
            <a:r>
              <a:rPr lang="en-US" altLang="en-US" sz="2000" dirty="0">
                <a:latin typeface="FONTASY_HIMALI_TT" panose="040B7200000000000000" pitchFamily="82" charset="0"/>
                <a:cs typeface="Mangal" panose="02040503050203030202" pitchFamily="18" charset="0"/>
              </a:rPr>
              <a:t> ;</a:t>
            </a:r>
            <a:r>
              <a:rPr lang="en-US" altLang="en-US" sz="2000" dirty="0" err="1">
                <a:latin typeface="FONTASY_HIMALI_TT" panose="040B7200000000000000" pitchFamily="82" charset="0"/>
                <a:cs typeface="Mangal" panose="02040503050203030202" pitchFamily="18" charset="0"/>
              </a:rPr>
              <a:t>Sg</a:t>
            </a:r>
            <a:r>
              <a:rPr lang="en-US" altLang="en-US" sz="2000" dirty="0">
                <a:latin typeface="FONTASY_HIMALI_TT" panose="040B7200000000000000" pitchFamily="82" charset="0"/>
                <a:cs typeface="Mangal" panose="02040503050203030202" pitchFamily="18" charset="0"/>
              </a:rPr>
              <a:t>] </a:t>
            </a:r>
            <a:r>
              <a:rPr lang="en-US" altLang="en-US" sz="2000" dirty="0" err="1">
                <a:latin typeface="FONTASY_HIMALI_TT" panose="040B7200000000000000" pitchFamily="82" charset="0"/>
                <a:cs typeface="Mangal" panose="02040503050203030202" pitchFamily="18" charset="0"/>
              </a:rPr>
              <a:t>Ifdtf</a:t>
            </a:r>
            <a:r>
              <a:rPr lang="en-US" altLang="en-US" sz="2000" dirty="0">
                <a:latin typeface="FONTASY_HIMALI_TT" panose="040B7200000000000000" pitchFamily="82" charset="0"/>
                <a:cs typeface="Mangal" panose="02040503050203030202" pitchFamily="18" charset="0"/>
              </a:rPr>
              <a:t> /</a:t>
            </a:r>
            <a:r>
              <a:rPr lang="en-US" altLang="en-US" sz="2000" dirty="0" err="1">
                <a:latin typeface="FONTASY_HIMALI_TT" panose="040B7200000000000000" pitchFamily="82" charset="0"/>
                <a:cs typeface="Mangal" panose="02040503050203030202" pitchFamily="18" charset="0"/>
              </a:rPr>
              <a:t>fVbf</a:t>
            </a:r>
            <a:r>
              <a:rPr lang="en-US" altLang="en-US" sz="2000" dirty="0">
                <a:latin typeface="FONTASY_HIMALI_TT" panose="040B7200000000000000" pitchFamily="82" charset="0"/>
                <a:cs typeface="Mangal" panose="02040503050203030202" pitchFamily="18" charset="0"/>
              </a:rPr>
              <a:t> </a:t>
            </a:r>
            <a:r>
              <a:rPr lang="en-US" altLang="en-US" sz="2000" dirty="0" err="1">
                <a:latin typeface="FONTASY_HIMALI_TT" panose="040B7200000000000000" pitchFamily="82" charset="0"/>
                <a:cs typeface="Mangal" panose="02040503050203030202" pitchFamily="18" charset="0"/>
              </a:rPr>
              <a:t>u|fxssf</a:t>
            </a:r>
            <a:r>
              <a:rPr lang="en-US" altLang="en-US" sz="2000" dirty="0">
                <a:latin typeface="FONTASY_HIMALI_TT" panose="040B7200000000000000" pitchFamily="82" charset="0"/>
                <a:cs typeface="Mangal" panose="02040503050203030202" pitchFamily="18" charset="0"/>
              </a:rPr>
              <a:t> </a:t>
            </a:r>
            <a:r>
              <a:rPr lang="en-US" altLang="en-US" sz="2000" dirty="0" err="1">
                <a:latin typeface="FONTASY_HIMALI_TT" panose="040B7200000000000000" pitchFamily="82" charset="0"/>
                <a:cs typeface="Mangal" panose="02040503050203030202" pitchFamily="18" charset="0"/>
              </a:rPr>
              <a:t>cfwf</a:t>
            </a:r>
            <a:r>
              <a:rPr lang="en-US" altLang="en-US" sz="2000" dirty="0">
                <a:latin typeface="FONTASY_HIMALI_TT" panose="040B7200000000000000" pitchFamily="82" charset="0"/>
                <a:cs typeface="Mangal" panose="02040503050203030202" pitchFamily="18" charset="0"/>
              </a:rPr>
              <a:t> ;</a:t>
            </a:r>
            <a:r>
              <a:rPr lang="en-US" altLang="en-US" sz="2000" dirty="0" err="1">
                <a:latin typeface="FONTASY_HIMALI_TT" panose="040B7200000000000000" pitchFamily="82" charset="0"/>
                <a:cs typeface="Mangal" panose="02040503050203030202" pitchFamily="18" charset="0"/>
              </a:rPr>
              <a:t>d:of</a:t>
            </a:r>
            <a:r>
              <a:rPr lang="en-US" altLang="en-US" sz="2000" dirty="0">
                <a:latin typeface="FONTASY_HIMALI_TT" panose="040B7200000000000000" pitchFamily="82" charset="0"/>
                <a:cs typeface="Mangal" panose="02040503050203030202" pitchFamily="18" charset="0"/>
              </a:rPr>
              <a:t> ;</a:t>
            </a:r>
            <a:r>
              <a:rPr lang="en-US" altLang="en-US" sz="2000" dirty="0" err="1">
                <a:latin typeface="FONTASY_HIMALI_TT" panose="040B7200000000000000" pitchFamily="82" charset="0"/>
                <a:cs typeface="Mangal" panose="02040503050203030202" pitchFamily="18" charset="0"/>
              </a:rPr>
              <a:t>dfwfg</a:t>
            </a:r>
            <a:r>
              <a:rPr lang="en-US" altLang="en-US" sz="2000" dirty="0">
                <a:latin typeface="FONTASY_HIMALI_TT" panose="040B7200000000000000" pitchFamily="82" charset="0"/>
                <a:cs typeface="Mangal" panose="02040503050203030202" pitchFamily="18" charset="0"/>
              </a:rPr>
              <a:t> </a:t>
            </a:r>
            <a:r>
              <a:rPr lang="en-US" altLang="en-US" sz="2000" dirty="0" err="1">
                <a:latin typeface="FONTASY_HIMALI_TT" panose="040B7200000000000000" pitchFamily="82" charset="0"/>
                <a:cs typeface="Mangal" panose="02040503050203030202" pitchFamily="18" charset="0"/>
              </a:rPr>
              <a:t>xg</a:t>
            </a:r>
            <a:r>
              <a:rPr lang="en-US" altLang="en-US" sz="2000" dirty="0">
                <a:latin typeface="FONTASY_HIMALI_TT" panose="040B7200000000000000" pitchFamily="82" charset="0"/>
                <a:cs typeface="Mangal" panose="02040503050203030202" pitchFamily="18" charset="0"/>
              </a:rPr>
              <a:t>’ </a:t>
            </a:r>
            <a:r>
              <a:rPr lang="en-US" altLang="en-US" sz="2000" dirty="0" err="1">
                <a:latin typeface="FONTASY_HIMALI_TT" panose="040B7200000000000000" pitchFamily="82" charset="0"/>
                <a:cs typeface="Mangal" panose="02040503050203030202" pitchFamily="18" charset="0"/>
              </a:rPr>
              <a:t>hfG</a:t>
            </a:r>
            <a:r>
              <a:rPr lang="en-US" altLang="en-US" sz="2000" dirty="0">
                <a:latin typeface="FONTASY_HIMALI_TT" panose="040B7200000000000000" pitchFamily="82" charset="0"/>
                <a:cs typeface="Mangal" panose="02040503050203030202" pitchFamily="18" charset="0"/>
              </a:rPr>
              <a:t>% .</a:t>
            </a:r>
            <a:endParaRPr kumimoji="0" lang="ne-NP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ONTASY_HIMALI_TT" panose="040B7200000000000000" pitchFamily="82" charset="0"/>
              <a:cs typeface="Mangal" panose="02040503050203030202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Mangal" panose="02040503050203030202" pitchFamily="18" charset="0"/>
              </a:rPr>
              <a:t>- ग्राहकको सम्पूर्ण कथा बुझ्नुहोस् उसलाई हस्तक्षेप नगर्नुहोस्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Mangal" panose="02040503050203030202" pitchFamily="18" charset="0"/>
              </a:rPr>
              <a:t> (याद गर्नुहोस् "सुन्ने क्षमताको विकासले " संकल्पको आधा पूरा हुन सक्छ)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Mangal" panose="02040503050203030202" pitchFamily="18" charset="0"/>
              </a:rPr>
              <a:t> ग्राहकलाई सन्तुष्टिको साथ कल समाप्त गर्न दिनुहोस्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Mangal" panose="02040503050203030202" pitchFamily="18" charset="0"/>
              </a:rPr>
              <a:t>टेलिफोन कार्यमा, अध्याय 2 मा लेखिएको प्रक्रिया (ग्राहक हेरचाहको लागि आधारभूत: ग्राहकको चिन्ता पहिचान गर्नुहोस् र ग्राहकको चिन्ता समाधान गर्नुहोस्) ग्राहकहरूसँग व्यवहार गर्न उपयोगी छ।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Mangal" panose="02040503050203030202" pitchFamily="18" charset="0"/>
              </a:rPr>
              <a:t> • कहिलेकाहीँ, - ग्राहक टेलिफोन कल शुल्क वारे चिन्तित हुन् सक्छन , त्यसैले सटीक कुरा राख्नुहोस्।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Mangal" panose="02040503050203030202" pitchFamily="18" charset="0"/>
              </a:rPr>
              <a:t>यदि तपाईंले सही जवाफ दिन सक्नुहुन्न भने, सुपरभाईजर वा कल-ब्याकको व्यवस्था मिलाउनुहोस्।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Mangal" panose="02040503050203030202" pitchFamily="18" charset="0"/>
              </a:rPr>
              <a:t>- प्राविधिक शब्दहरू प्रयोग गर्न सावधान रहनुहोस्, सादा शब्दहरू प्रयोग गर्नुहोस्।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Mangal" panose="02040503050203030202" pitchFamily="18" charset="0"/>
              </a:rPr>
              <a:t>• जब कल ब्याक गर्नुहुन्छ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Mangal" panose="02040503050203030202" pitchFamily="18" charset="0"/>
              </a:rPr>
              <a:t> - तपाई के कुरा गर्न चाहानुहुन्छ मेमो तयार गर्नुहोस्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Mangal" panose="02040503050203030202" pitchFamily="18" charset="0"/>
              </a:rPr>
              <a:t>- ग्राहकको अवस्थालाई विचार गर्नुहोस् जस्तै कहिले, कहाँ र कुन अवसरमा कल गर्ने</a:t>
            </a:r>
            <a:r>
              <a:rPr kumimoji="0" lang="ne-NP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Mangal" panose="02040503050203030202" pitchFamily="18" charset="0"/>
              </a:rPr>
              <a:t>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5C7695-9EDF-46E4-B476-98C33A89D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4422" y="1242087"/>
            <a:ext cx="1855304" cy="197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016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94370B95-3B06-4837-82E4-C461DD5C69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96087" y="-114210"/>
            <a:ext cx="10895913" cy="728982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४.३ फिल्डमा ग्राहकलाई सम्पर्क गर्दा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latin typeface="inherit"/>
              <a:cs typeface="Mangal" panose="02040503050203030202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•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  </a:t>
            </a: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मिटरहरू पढ्ने वा पाइप मर्मत गर्ने कर्मचारीहरू, तिनीहरूले ग्राहकलाई आफ्नो पहिलो प्राथमिकता र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        </a:t>
            </a: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ग्राहक सेवामा ठूलो योगदानको रूपमा काम गर्छन्।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latin typeface="inherit"/>
              <a:cs typeface="Mangal" panose="02040503050203030202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क्षेत्रीय कार्यमा, अध्याय २ मा लेखिएको कार्यविधि (ग्राहक हेरचाहको लागि आधारभूत: ग्राहकको चिन्ता पहिचान गर्नुहोस् र ग्राहकको चिन्ता समाधान गर्नुहोस्) ग्राहकहरूसँग व्यवहार गर्न उपयोगी छ।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latin typeface="inherit"/>
              <a:cs typeface="Mangal" panose="02040503050203030202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 ग्राहक भेट्नु अघि तयारी गर्नुहोस्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latin typeface="inherit"/>
              <a:cs typeface="Mangal" panose="02040503050203030202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 -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Professional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FONTASY_HIMALI_TT" panose="040B7200000000000000" pitchFamily="82" charset="0"/>
                <a:cs typeface="Mangal" panose="02040503050203030202" pitchFamily="18" charset="0"/>
              </a:rPr>
              <a:t>?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FONTASY_HIMALI_TT" panose="040B7200000000000000" pitchFamily="82" charset="0"/>
                <a:cs typeface="Mangal" panose="02040503050203030202" pitchFamily="18" charset="0"/>
              </a:rPr>
              <a:t>kdf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1F1F1F"/>
                </a:solidFill>
                <a:effectLst/>
                <a:latin typeface="FONTASY_HIMALI_TT" panose="040B7200000000000000" pitchFamily="82" charset="0"/>
                <a:cs typeface="Mangal" panose="02040503050203030202" pitchFamily="18" charset="0"/>
              </a:rPr>
              <a:t> 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rgbClr val="1F1F1F"/>
                </a:solidFill>
                <a:effectLst/>
                <a:latin typeface="FONTASY_HIMALI_TT" panose="040B7200000000000000" pitchFamily="82" charset="0"/>
                <a:cs typeface="Mangal" panose="02040503050203030202" pitchFamily="18" charset="0"/>
              </a:rPr>
              <a:t>cfkm’nfO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1F1F1F"/>
                </a:solidFill>
                <a:effectLst/>
                <a:latin typeface="FONTASY_HIMALI_TT" panose="040B7200000000000000" pitchFamily="82" charset="0"/>
                <a:cs typeface="Mangal" panose="02040503050203030202" pitchFamily="18" charset="0"/>
              </a:rPr>
              <a:t>{ k|: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rgbClr val="1F1F1F"/>
                </a:solidFill>
                <a:effectLst/>
                <a:latin typeface="FONTASY_HIMALI_TT" panose="040B7200000000000000" pitchFamily="82" charset="0"/>
                <a:cs typeface="Mangal" panose="02040503050203030202" pitchFamily="18" charset="0"/>
              </a:rPr>
              <a:t>tt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1F1F1F"/>
                </a:solidFill>
                <a:effectLst/>
                <a:latin typeface="FONTASY_HIMALI_TT" panose="040B7200000000000000" pitchFamily="82" charset="0"/>
                <a:cs typeface="Mangal" panose="02040503050203030202" pitchFamily="18" charset="0"/>
              </a:rPr>
              <a:t> </a:t>
            </a:r>
            <a:r>
              <a:rPr kumimoji="0" lang="en-US" altLang="en-US" b="0" i="0" u="none" strike="noStrike" cap="none" normalizeH="0" dirty="0" err="1">
                <a:ln>
                  <a:noFill/>
                </a:ln>
                <a:solidFill>
                  <a:srgbClr val="1F1F1F"/>
                </a:solidFill>
                <a:effectLst/>
                <a:latin typeface="FONTASY_HIMALI_TT" panose="040B7200000000000000" pitchFamily="82" charset="0"/>
                <a:cs typeface="Mangal" panose="02040503050203030202" pitchFamily="18" charset="0"/>
              </a:rPr>
              <a:t>ug</a:t>
            </a:r>
            <a:r>
              <a:rPr lang="en-US" altLang="en-US" dirty="0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]{</a:t>
            </a:r>
            <a:r>
              <a:rPr kumimoji="0" lang="en-US" altLang="en-US" b="0" i="0" u="none" strike="noStrike" cap="none" normalizeH="0" dirty="0">
                <a:ln>
                  <a:noFill/>
                </a:ln>
                <a:solidFill>
                  <a:srgbClr val="1F1F1F"/>
                </a:solidFill>
                <a:effectLst/>
                <a:latin typeface="FONTASY_HIMALI_TT" panose="040B7200000000000000" pitchFamily="82" charset="0"/>
                <a:cs typeface="Mangal" panose="02040503050203030202" pitchFamily="18" charset="0"/>
              </a:rPr>
              <a:t> .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latin typeface="inherit"/>
              <a:cs typeface="Mangal" panose="02040503050203030202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 - आवश्यक डाटा / कागजात वा उपकरण तयार –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latin typeface="inherit"/>
              <a:cs typeface="Mangal" panose="02040503050203030202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आवश्यक हुँदा, ग्राहकको उपलब्धता पुष्टि गर्नुहोस्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latin typeface="inherit"/>
              <a:cs typeface="Mangal" panose="02040503050203030202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• क्षेत्रमा </a:t>
            </a:r>
            <a:r>
              <a:rPr lang="en-US" altLang="en-US" sz="2000" dirty="0">
                <a:solidFill>
                  <a:srgbClr val="1F1F1F"/>
                </a:solidFill>
                <a:latin typeface="inherit"/>
                <a:cs typeface="Mangal" panose="02040503050203030202" pitchFamily="18" charset="0"/>
              </a:rPr>
              <a:t>in the field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rgbClr val="1F1F1F"/>
                </a:solidFill>
                <a:latin typeface="inherit"/>
                <a:cs typeface="Mangal" panose="02040503050203030202" pitchFamily="18" charset="0"/>
              </a:rPr>
              <a:t>-</a:t>
            </a: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सर्वप्रथम, ग्राहकलाई आफ्नो नाम, संस्था थाहा दिनुहोस्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latin typeface="inherit"/>
              <a:cs typeface="Mangal" panose="02040503050203030202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ग्राहकसँग कुरा गर्दा व्यावसायिक मनोवृत्ति राख्नुहोस् </a:t>
            </a:r>
            <a:endParaRPr lang="en-US" altLang="en-US" sz="2000" dirty="0">
              <a:solidFill>
                <a:srgbClr val="1F1F1F"/>
              </a:solidFill>
              <a:latin typeface="inherit"/>
              <a:cs typeface="Mangal" panose="02040503050203030202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US" sz="2400" u="sng" dirty="0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;</a:t>
            </a:r>
            <a:r>
              <a:rPr lang="en-US" altLang="en-US" sz="2400" u="sng" dirty="0" err="1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dfwfg</a:t>
            </a:r>
            <a:r>
              <a:rPr lang="en-US" altLang="en-US" sz="2400" u="sng" dirty="0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 </a:t>
            </a:r>
            <a:r>
              <a:rPr lang="en-US" altLang="en-US" sz="2400" u="sng" dirty="0" err="1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xg</a:t>
            </a:r>
            <a:r>
              <a:rPr lang="en-US" altLang="en-US" sz="2400" u="sng" dirty="0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 </a:t>
            </a:r>
            <a:r>
              <a:rPr lang="en-US" altLang="en-US" sz="2400" u="sng" dirty="0" err="1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g;s</a:t>
            </a:r>
            <a:r>
              <a:rPr lang="en-US" altLang="en-US" sz="2400" u="sng" dirty="0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]</a:t>
            </a:r>
            <a:r>
              <a:rPr lang="en-US" altLang="en-US" sz="2400" u="sng" dirty="0" err="1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sf</a:t>
            </a:r>
            <a:r>
              <a:rPr lang="en-US" altLang="en-US" sz="2400" u="sng" dirty="0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 ;</a:t>
            </a:r>
            <a:r>
              <a:rPr lang="en-US" altLang="en-US" sz="2400" u="sng" dirty="0" err="1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d:ofnfO</a:t>
            </a:r>
            <a:r>
              <a:rPr lang="en-US" altLang="en-US" sz="2400" u="sng" dirty="0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{ </a:t>
            </a:r>
            <a:r>
              <a:rPr lang="en-US" altLang="en-US" sz="2400" u="sng" dirty="0" err="1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sfof</a:t>
            </a:r>
            <a:r>
              <a:rPr lang="en-US" altLang="en-US" sz="2400" u="sng" dirty="0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{</a:t>
            </a:r>
            <a:r>
              <a:rPr lang="en-US" altLang="en-US" sz="2400" u="sng" dirty="0" err="1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nodf</a:t>
            </a:r>
            <a:r>
              <a:rPr lang="en-US" altLang="en-US" sz="2400" u="sng" dirty="0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 ;+</a:t>
            </a:r>
            <a:r>
              <a:rPr lang="en-US" altLang="en-US" sz="2400" u="sng" dirty="0" err="1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alGwt</a:t>
            </a:r>
            <a:r>
              <a:rPr lang="en-US" altLang="en-US" sz="2400" u="sng" dirty="0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 ;’k/</a:t>
            </a:r>
            <a:r>
              <a:rPr lang="en-US" altLang="en-US" sz="2400" u="sng" dirty="0" err="1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efO</a:t>
            </a:r>
            <a:r>
              <a:rPr lang="en-US" altLang="en-US" sz="2400" u="sng" dirty="0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{h/</a:t>
            </a:r>
            <a:r>
              <a:rPr lang="en-US" altLang="en-US" sz="2400" u="sng" dirty="0">
                <a:solidFill>
                  <a:srgbClr val="1F1F1F"/>
                </a:solidFill>
                <a:latin typeface="+mj-lt"/>
                <a:cs typeface="Mangal" panose="02040503050203030202" pitchFamily="18" charset="0"/>
              </a:rPr>
              <a:t>/</a:t>
            </a:r>
            <a:r>
              <a:rPr lang="en-US" altLang="en-US" sz="2400" u="sng" dirty="0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O{</a:t>
            </a:r>
            <a:r>
              <a:rPr lang="en-US" altLang="en-US" sz="2400" u="sng" dirty="0" err="1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lGhlgo</a:t>
            </a:r>
            <a:r>
              <a:rPr lang="en-US" altLang="en-US" sz="2400" u="sng" dirty="0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/ ;</a:t>
            </a:r>
            <a:r>
              <a:rPr lang="en-US" altLang="en-US" sz="2400" u="sng" dirty="0" err="1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dIf</a:t>
            </a:r>
            <a:r>
              <a:rPr lang="en-US" altLang="en-US" sz="2400" u="sng" dirty="0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 k/</a:t>
            </a:r>
            <a:r>
              <a:rPr lang="en-US" altLang="en-US" sz="2400" u="sng" dirty="0" err="1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fdz</a:t>
            </a:r>
            <a:r>
              <a:rPr lang="en-US" altLang="en-US" sz="2400" u="sng" dirty="0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{ </a:t>
            </a:r>
            <a:r>
              <a:rPr lang="en-US" altLang="en-US" sz="2400" u="sng" dirty="0" err="1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lng</a:t>
            </a:r>
            <a:r>
              <a:rPr lang="en-US" altLang="en-US" sz="2400" u="sng" dirty="0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] .</a:t>
            </a:r>
            <a:endParaRPr kumimoji="0" lang="en-US" altLang="en-US" sz="2400" b="0" i="0" u="sng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latin typeface="FONTASY_HIMALI_TT" panose="040B7200000000000000" pitchFamily="82" charset="0"/>
              <a:cs typeface="Mangal" panose="02040503050203030202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rgbClr val="1F1F1F"/>
                </a:solidFill>
                <a:latin typeface="inherit"/>
                <a:cs typeface="Mangal" panose="02040503050203030202" pitchFamily="18" charset="0"/>
              </a:rPr>
              <a:t>-</a:t>
            </a: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 अप्ठ्यारो परिस्थितिमा, मुद्दालाई कार्यालयमा फिर्ता राख्नुहोस् र सुपरवाइजरसँग परामर्श गर्नुहोस् र पछि जवाफ दिनुहोस्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latin typeface="inherit"/>
              <a:cs typeface="Mangal" panose="02040503050203030202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-</a:t>
            </a: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KUKL</a:t>
            </a:r>
            <a:r>
              <a:rPr kumimoji="0" lang="en-US" altLang="en-US" sz="2000" b="0" i="0" u="none" strike="noStrike" cap="none" normalizeH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 </a:t>
            </a:r>
            <a:r>
              <a:rPr kumimoji="0" lang="en-US" altLang="en-US" sz="2000" b="0" i="0" u="none" strike="noStrike" cap="none" normalizeH="0" dirty="0">
                <a:ln>
                  <a:noFill/>
                </a:ln>
                <a:solidFill>
                  <a:srgbClr val="1F1F1F"/>
                </a:solidFill>
                <a:effectLst/>
                <a:latin typeface="FONTASY_HIMALI_TT" panose="040B7200000000000000" pitchFamily="82" charset="0"/>
                <a:cs typeface="Mangal" panose="02040503050203030202" pitchFamily="18" charset="0"/>
              </a:rPr>
              <a:t>n] </a:t>
            </a:r>
            <a:r>
              <a:rPr kumimoji="0" lang="en-US" altLang="en-US" sz="2000" b="0" i="0" u="none" strike="noStrike" cap="none" normalizeH="0" dirty="0" err="1">
                <a:ln>
                  <a:noFill/>
                </a:ln>
                <a:solidFill>
                  <a:srgbClr val="1F1F1F"/>
                </a:solidFill>
                <a:effectLst/>
                <a:latin typeface="FONTASY_HIMALI_TT" panose="040B7200000000000000" pitchFamily="82" charset="0"/>
                <a:cs typeface="Mangal" panose="02040503050203030202" pitchFamily="18" charset="0"/>
              </a:rPr>
              <a:t>k|efjsf</a:t>
            </a:r>
            <a:r>
              <a:rPr kumimoji="0" lang="en-US" altLang="en-US" sz="2000" b="0" i="0" u="none" strike="noStrike" cap="none" normalizeH="0" dirty="0">
                <a:ln>
                  <a:noFill/>
                </a:ln>
                <a:solidFill>
                  <a:srgbClr val="1F1F1F"/>
                </a:solidFill>
                <a:effectLst/>
                <a:latin typeface="FONTASY_HIMALI_TT" panose="040B7200000000000000" pitchFamily="82" charset="0"/>
                <a:cs typeface="Mangal" panose="02040503050203030202" pitchFamily="18" charset="0"/>
              </a:rPr>
              <a:t>/L ;]</a:t>
            </a:r>
            <a:r>
              <a:rPr kumimoji="0" lang="en-US" altLang="en-US" sz="2000" b="0" i="0" u="none" strike="noStrike" cap="none" normalizeH="0" dirty="0" err="1">
                <a:ln>
                  <a:noFill/>
                </a:ln>
                <a:solidFill>
                  <a:srgbClr val="1F1F1F"/>
                </a:solidFill>
                <a:effectLst/>
                <a:latin typeface="FONTASY_HIMALI_TT" panose="040B7200000000000000" pitchFamily="82" charset="0"/>
                <a:cs typeface="Mangal" panose="02040503050203030202" pitchFamily="18" charset="0"/>
              </a:rPr>
              <a:t>jf</a:t>
            </a:r>
            <a:r>
              <a:rPr kumimoji="0" lang="en-US" altLang="en-US" sz="2000" b="0" i="0" u="none" strike="noStrike" cap="none" normalizeH="0" dirty="0">
                <a:ln>
                  <a:noFill/>
                </a:ln>
                <a:solidFill>
                  <a:srgbClr val="1F1F1F"/>
                </a:solidFill>
                <a:effectLst/>
                <a:latin typeface="FONTASY_HIMALI_TT" panose="040B7200000000000000" pitchFamily="82" charset="0"/>
                <a:cs typeface="Mangal" panose="02040503050203030202" pitchFamily="18" charset="0"/>
              </a:rPr>
              <a:t> </a:t>
            </a:r>
            <a:r>
              <a:rPr kumimoji="0" lang="en-US" altLang="en-US" sz="2000" b="0" i="0" u="none" strike="noStrike" cap="none" normalizeH="0" dirty="0" err="1">
                <a:ln>
                  <a:noFill/>
                </a:ln>
                <a:solidFill>
                  <a:srgbClr val="1F1F1F"/>
                </a:solidFill>
                <a:effectLst/>
                <a:latin typeface="FONTASY_HIMALI_TT" panose="040B7200000000000000" pitchFamily="82" charset="0"/>
                <a:cs typeface="Mangal" panose="02040503050203030202" pitchFamily="18" charset="0"/>
              </a:rPr>
              <a:t>lbg</a:t>
            </a:r>
            <a:r>
              <a:rPr kumimoji="0" lang="en-US" altLang="en-US" sz="2000" b="0" i="0" u="none" strike="noStrike" cap="none" normalizeH="0" dirty="0">
                <a:ln>
                  <a:noFill/>
                </a:ln>
                <a:solidFill>
                  <a:srgbClr val="1F1F1F"/>
                </a:solidFill>
                <a:effectLst/>
                <a:latin typeface="FONTASY_HIMALI_TT" panose="040B7200000000000000" pitchFamily="82" charset="0"/>
                <a:cs typeface="Mangal" panose="02040503050203030202" pitchFamily="18" charset="0"/>
              </a:rPr>
              <a:t> </a:t>
            </a:r>
            <a:r>
              <a:rPr kumimoji="0" lang="en-US" altLang="en-US" sz="2000" b="0" i="0" u="none" strike="noStrike" cap="none" normalizeH="0" dirty="0" err="1">
                <a:ln>
                  <a:noFill/>
                </a:ln>
                <a:solidFill>
                  <a:srgbClr val="1F1F1F"/>
                </a:solidFill>
                <a:effectLst/>
                <a:latin typeface="FONTASY_HIMALI_TT" panose="040B7200000000000000" pitchFamily="82" charset="0"/>
                <a:cs typeface="Mangal" panose="02040503050203030202" pitchFamily="18" charset="0"/>
              </a:rPr>
              <a:t>g;Sbf</a:t>
            </a:r>
            <a:r>
              <a:rPr kumimoji="0" lang="en-US" altLang="en-US" sz="2000" b="0" i="0" u="none" strike="noStrike" cap="none" normalizeH="0" dirty="0">
                <a:ln>
                  <a:noFill/>
                </a:ln>
                <a:solidFill>
                  <a:srgbClr val="1F1F1F"/>
                </a:solidFill>
                <a:effectLst/>
                <a:latin typeface="FONTASY_HIMALI_TT" panose="040B7200000000000000" pitchFamily="82" charset="0"/>
                <a:cs typeface="Mangal" panose="02040503050203030202" pitchFamily="18" charset="0"/>
              </a:rPr>
              <a:t> </a:t>
            </a:r>
            <a:r>
              <a:rPr kumimoji="0" lang="en-US" altLang="en-US" sz="2000" b="0" i="0" u="none" strike="noStrike" cap="none" normalizeH="0" dirty="0" err="1">
                <a:ln>
                  <a:noFill/>
                </a:ln>
                <a:solidFill>
                  <a:srgbClr val="1F1F1F"/>
                </a:solidFill>
                <a:effectLst/>
                <a:latin typeface="FONTASY_HIMALI_TT" panose="040B7200000000000000" pitchFamily="82" charset="0"/>
                <a:cs typeface="Mangal" panose="02040503050203030202" pitchFamily="18" charset="0"/>
              </a:rPr>
              <a:t>dfkm</a:t>
            </a:r>
            <a:r>
              <a:rPr kumimoji="0" lang="en-US" altLang="en-US" sz="2000" b="0" i="0" u="none" strike="noStrike" cap="none" normalizeH="0" dirty="0">
                <a:ln>
                  <a:noFill/>
                </a:ln>
                <a:solidFill>
                  <a:srgbClr val="1F1F1F"/>
                </a:solidFill>
                <a:effectLst/>
                <a:latin typeface="FONTASY_HIMALI_TT" panose="040B7200000000000000" pitchFamily="82" charset="0"/>
                <a:cs typeface="Mangal" panose="02040503050203030202" pitchFamily="18" charset="0"/>
              </a:rPr>
              <a:t> </a:t>
            </a: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 गर्नुहोस्" भन्नुहोस्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latin typeface="inherit"/>
              <a:cs typeface="Mangal" panose="02040503050203030202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र निम्न अध्यायमा उपाय खोज्नुहोस् २ प्रक्रिया।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latin typeface="inherit"/>
              <a:cs typeface="Mangal" panose="02040503050203030202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 - फिल्ड वर्क गर्दा वरपर र छिमेकीहरूको ख्याल गर्नुहोस्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latin typeface="inherit"/>
              <a:cs typeface="Mangal" panose="02040503050203030202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छोड्दा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when leaving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- साइटमा कागजातहरू, उपकरणहरू नछोड्न सावधान रहनुहोस्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latin typeface="inherit"/>
              <a:cs typeface="Mangal" panose="02040503050203030202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- भन्नुहोस् "सहयोगको लागि धन्यवाद"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latin typeface="inherit"/>
              <a:cs typeface="Mangal" panose="02040503050203030202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- ग्राहकको गुनासो/चासो या समस्या सबै हल होस् ।</a:t>
            </a:r>
            <a:r>
              <a:rPr kumimoji="0" lang="ne-NP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Mangal" panose="02040503050203030202" pitchFamily="18" charset="0"/>
              </a:rPr>
              <a:t>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FCB93A-3391-41FC-AD8F-0AF3D88FE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0230" y="1929720"/>
            <a:ext cx="1934817" cy="194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683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A6663-72DD-497E-9AC0-A721C026F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358" y="4572815"/>
            <a:ext cx="3694044" cy="1325563"/>
          </a:xfrm>
        </p:spPr>
        <p:txBody>
          <a:bodyPr>
            <a:normAutofit/>
          </a:bodyPr>
          <a:lstStyle/>
          <a:p>
            <a:r>
              <a:rPr lang="en-US"/>
              <a:t>1. Introduction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F59DF2-D5D9-46F3-8883-7DB1DA6932FD}"/>
              </a:ext>
            </a:extLst>
          </p:cNvPr>
          <p:cNvSpPr txBox="1"/>
          <p:nvPr/>
        </p:nvSpPr>
        <p:spPr>
          <a:xfrm>
            <a:off x="1789043" y="1696279"/>
            <a:ext cx="25576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e-NP" sz="4400"/>
              <a:t>१.परिचय</a:t>
            </a:r>
            <a:r>
              <a:rPr lang="ne-NP" sz="2800"/>
              <a:t> 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06293099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B5256-D550-42C5-BE9B-4E32A9EDD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758" y="2629707"/>
            <a:ext cx="9191968" cy="1598586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br>
              <a:rPr kumimoji="0" lang="ne-NP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</a:br>
            <a:r>
              <a:rPr kumimoji="0" lang="ne-NP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४.१ शाखा कार्यालयमा रिसेप्शन वा काउन्टरमा ग्राहकलाई आमनेसामने सम्पर्क गर्दा 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</a:br>
            <a:r>
              <a:rPr kumimoji="0" lang="ne-NP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• </a:t>
            </a:r>
            <a:r>
              <a:rPr kumimoji="0" lang="ne-NP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HIMALAYA TT FONT" panose="040B0500000000000000" pitchFamily="82" charset="0"/>
                <a:cs typeface="Mangal" panose="02040503050203030202" pitchFamily="18" charset="0"/>
              </a:rPr>
              <a:t>सकारा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HIMALAYA TT FONT" panose="040B0500000000000000" pitchFamily="82" charset="0"/>
                <a:cs typeface="Mangal" panose="02040503050203030202" pitchFamily="18" charset="0"/>
              </a:rPr>
              <a:t>Tds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1F1F1F"/>
                </a:solidFill>
                <a:effectLst/>
                <a:latin typeface="HIMALAYA TT FONT" panose="040B0500000000000000" pitchFamily="82" charset="0"/>
                <a:cs typeface="Mangal" panose="02040503050203030202" pitchFamily="18" charset="0"/>
              </a:rPr>
              <a:t> ;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1F1F1F"/>
                </a:solidFill>
                <a:effectLst/>
                <a:latin typeface="HIMALAYA TT FONT" panose="040B0500000000000000" pitchFamily="82" charset="0"/>
                <a:cs typeface="Mangal" panose="02040503050203030202" pitchFamily="18" charset="0"/>
              </a:rPr>
              <a:t>Eo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1F1F1F"/>
                </a:solidFill>
                <a:effectLst/>
                <a:latin typeface="HIMALAYA TT FONT" panose="040B0500000000000000" pitchFamily="82" charset="0"/>
                <a:cs typeface="Mangal" panose="02040503050203030202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1F1F1F"/>
                </a:solidFill>
                <a:effectLst/>
                <a:latin typeface="HIMALAYA TT FONT" panose="040B0500000000000000" pitchFamily="82" charset="0"/>
                <a:cs typeface="Mangal" panose="02040503050203030202" pitchFamily="18" charset="0"/>
              </a:rPr>
              <a:t>efiffdf</a:t>
            </a:r>
            <a:r>
              <a:rPr kumimoji="0" lang="ne-NP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अभिवादन गर्नुहोस्।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FONTASY_HIMALI_TT" panose="040B7200000000000000" pitchFamily="82" charset="0"/>
                <a:cs typeface="Mangal" panose="02040503050203030202" pitchFamily="18" charset="0"/>
              </a:rPr>
              <a:t>u|fxsnfO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FONTASY_HIMALI_TT" panose="040B7200000000000000" pitchFamily="82" charset="0"/>
                <a:cs typeface="Mangal" panose="02040503050203030202" pitchFamily="18" charset="0"/>
              </a:rPr>
              <a:t>{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1F1F1F"/>
                </a:solidFill>
                <a:effectLst/>
                <a:latin typeface="FONTASY_HIMALI_TT" panose="040B7200000000000000" pitchFamily="82" charset="0"/>
                <a:cs typeface="Mangal" panose="02040503050203030202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1F1F1F"/>
                </a:solidFill>
                <a:effectLst/>
                <a:latin typeface="FONTASY_HIMALI_TT" panose="040B7200000000000000" pitchFamily="82" charset="0"/>
                <a:cs typeface="Mangal" panose="02040503050203030202" pitchFamily="18" charset="0"/>
              </a:rPr>
              <a:t>klxnf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1F1F1F"/>
                </a:solidFill>
                <a:effectLst/>
                <a:latin typeface="FONTASY_HIMALI_TT" panose="040B7200000000000000" pitchFamily="82" charset="0"/>
                <a:cs typeface="Mangal" panose="02040503050203030202" pitchFamily="18" charset="0"/>
              </a:rPr>
              <a:t>]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1F1F1F"/>
                </a:solidFill>
                <a:effectLst/>
                <a:latin typeface="FONTASY_HIMALI_TT" panose="040B7200000000000000" pitchFamily="82" charset="0"/>
                <a:cs typeface="Mangal" panose="02040503050203030202" pitchFamily="18" charset="0"/>
              </a:rPr>
              <a:t>k|ffyldstf</a:t>
            </a: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1F1F1F"/>
                </a:solidFill>
                <a:effectLst/>
                <a:latin typeface="FONTASY_HIMALI_TT" panose="040B7200000000000000" pitchFamily="82" charset="0"/>
                <a:cs typeface="Mangal" panose="02040503050203030202" pitchFamily="18" charset="0"/>
              </a:rPr>
              <a:t> </a:t>
            </a:r>
            <a:r>
              <a:rPr kumimoji="0" lang="en-US" altLang="en-US" sz="2400" b="0" i="0" u="none" strike="noStrike" cap="none" normalizeH="0" dirty="0" err="1">
                <a:ln>
                  <a:noFill/>
                </a:ln>
                <a:solidFill>
                  <a:srgbClr val="1F1F1F"/>
                </a:solidFill>
                <a:effectLst/>
                <a:latin typeface="FONTASY_HIMALI_TT" panose="040B7200000000000000" pitchFamily="82" charset="0"/>
                <a:cs typeface="Mangal" panose="02040503050203030202" pitchFamily="18" charset="0"/>
              </a:rPr>
              <a:t>lbg</a:t>
            </a:r>
            <a:r>
              <a:rPr lang="en-US" altLang="en-US" sz="2400" dirty="0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’ . </a:t>
            </a:r>
            <a:r>
              <a:rPr lang="en-US" altLang="en-US" sz="2400" dirty="0" err="1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cfkmn</a:t>
            </a:r>
            <a:r>
              <a:rPr lang="en-US" altLang="en-US" sz="2400" dirty="0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] </a:t>
            </a:r>
            <a:r>
              <a:rPr lang="en-US" altLang="en-US" sz="2400" dirty="0" err="1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ul</a:t>
            </a:r>
            <a:r>
              <a:rPr lang="en-US" altLang="en-US" sz="2400" dirty="0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//x]</a:t>
            </a:r>
            <a:r>
              <a:rPr lang="en-US" altLang="en-US" sz="2400" dirty="0" err="1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sf</a:t>
            </a:r>
            <a:r>
              <a:rPr lang="en-US" altLang="en-US" sz="2400" dirty="0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] </a:t>
            </a:r>
            <a:r>
              <a:rPr lang="en-US" altLang="en-US" sz="2400" dirty="0" err="1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sfd</a:t>
            </a:r>
            <a:r>
              <a:rPr lang="en-US" altLang="en-US" sz="2400" dirty="0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 </a:t>
            </a:r>
            <a:r>
              <a:rPr lang="en-US" altLang="en-US" sz="2400" dirty="0" err="1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nfO</a:t>
            </a:r>
            <a:r>
              <a:rPr lang="en-US" altLang="en-US" sz="2400" dirty="0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{ /f]s]/ </a:t>
            </a:r>
            <a:r>
              <a:rPr lang="en-US" altLang="en-US" sz="2400" dirty="0" err="1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klg</a:t>
            </a:r>
            <a:r>
              <a:rPr lang="en-US" altLang="en-US" sz="2400" dirty="0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 </a:t>
            </a:r>
            <a:r>
              <a:rPr lang="en-US" altLang="en-US" sz="2400" dirty="0" err="1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u|ffxssf</a:t>
            </a:r>
            <a:r>
              <a:rPr lang="en-US" altLang="en-US" sz="2400" dirty="0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] </a:t>
            </a:r>
            <a:r>
              <a:rPr lang="en-US" altLang="en-US" sz="2400" dirty="0" err="1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sfdnfO</a:t>
            </a:r>
            <a:r>
              <a:rPr lang="en-US" altLang="en-US" sz="2400" dirty="0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{ </a:t>
            </a:r>
            <a:r>
              <a:rPr lang="en-US" altLang="en-US" sz="2400" dirty="0" err="1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k|fyldstfdf</a:t>
            </a:r>
            <a:r>
              <a:rPr lang="en-US" altLang="en-US" sz="2400" dirty="0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 /</a:t>
            </a:r>
            <a:r>
              <a:rPr lang="en-US" altLang="en-US" sz="2400" dirty="0" err="1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fVgxf</a:t>
            </a:r>
            <a:r>
              <a:rPr lang="en-US" altLang="en-US" sz="2400" dirty="0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]; </a:t>
            </a:r>
            <a:br>
              <a:rPr lang="en-US" altLang="en-US" sz="2400" dirty="0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</a:br>
            <a:r>
              <a:rPr kumimoji="0" lang="ne-NP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 शैलीमा प्रस्तुत हुनुहोस , र सेवाप्रति आफ्नो </a:t>
            </a:r>
            <a:r>
              <a:rPr kumimoji="0" lang="ne-NP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Kalimati" panose="00000400000000000000" pitchFamily="2"/>
              </a:rPr>
              <a:t>प्रतिवद्धता</a:t>
            </a:r>
            <a:r>
              <a:rPr kumimoji="0" lang="ne-NP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 दर्शाउने अभिव्यक्ति र मनोवृत्ति कायम राख्नुहोस्। </a:t>
            </a:r>
            <a:br>
              <a:rPr lang="en-US" altLang="en-US" sz="2400" dirty="0">
                <a:solidFill>
                  <a:srgbClr val="1F1F1F"/>
                </a:solidFill>
                <a:latin typeface="inherit"/>
                <a:cs typeface="Mangal" panose="02040503050203030202" pitchFamily="18" charset="0"/>
              </a:rPr>
            </a:br>
            <a:r>
              <a:rPr lang="en-US" altLang="en-US" sz="2400" dirty="0" err="1">
                <a:solidFill>
                  <a:srgbClr val="1F1F1F"/>
                </a:solidFill>
                <a:latin typeface="HIMALAYA TT FONT" panose="040B0500000000000000" pitchFamily="82" charset="0"/>
                <a:cs typeface="Mangal" panose="02040503050203030202" pitchFamily="18" charset="0"/>
              </a:rPr>
              <a:t>u|fxs</a:t>
            </a:r>
            <a:r>
              <a:rPr lang="en-US" altLang="en-US" sz="2400" dirty="0">
                <a:solidFill>
                  <a:srgbClr val="1F1F1F"/>
                </a:solidFill>
                <a:latin typeface="HIMALAYA TT FONT" panose="040B0500000000000000" pitchFamily="82" charset="0"/>
                <a:cs typeface="Mangal" panose="02040503050203030202" pitchFamily="18" charset="0"/>
              </a:rPr>
              <a:t>;+u </a:t>
            </a:r>
            <a:r>
              <a:rPr lang="en-US" altLang="en-US" sz="2400" dirty="0">
                <a:solidFill>
                  <a:srgbClr val="1F1F1F"/>
                </a:solidFill>
                <a:cs typeface="Mangal" panose="02040503050203030202" pitchFamily="18" charset="0"/>
              </a:rPr>
              <a:t>eye Contact, Bod Body Language </a:t>
            </a:r>
            <a:r>
              <a:rPr lang="en-US" altLang="en-US" sz="2400" dirty="0" err="1">
                <a:solidFill>
                  <a:srgbClr val="1F1F1F"/>
                </a:solidFill>
                <a:latin typeface="HIMALAYA TT FONT" panose="040B0500000000000000" pitchFamily="82" charset="0"/>
                <a:cs typeface="Mangal" panose="02040503050203030202" pitchFamily="18" charset="0"/>
              </a:rPr>
              <a:t>df</a:t>
            </a:r>
            <a:r>
              <a:rPr lang="en-US" altLang="en-US" sz="2400" dirty="0">
                <a:solidFill>
                  <a:srgbClr val="1F1F1F"/>
                </a:solidFill>
                <a:latin typeface="HIMALAYA TT FONT" panose="040B0500000000000000" pitchFamily="82" charset="0"/>
                <a:cs typeface="Mangal" panose="02040503050203030202" pitchFamily="18" charset="0"/>
              </a:rPr>
              <a:t> </a:t>
            </a:r>
            <a:r>
              <a:rPr lang="en-US" altLang="en-US" sz="2400" dirty="0" err="1">
                <a:solidFill>
                  <a:srgbClr val="1F1F1F"/>
                </a:solidFill>
                <a:latin typeface="HIMALAYA TT FONT" panose="040B0500000000000000" pitchFamily="82" charset="0"/>
                <a:cs typeface="Mangal" panose="02040503050203030202" pitchFamily="18" charset="0"/>
              </a:rPr>
              <a:t>Wofg</a:t>
            </a:r>
            <a:r>
              <a:rPr lang="en-US" altLang="en-US" sz="2400" dirty="0">
                <a:solidFill>
                  <a:srgbClr val="1F1F1F"/>
                </a:solidFill>
                <a:latin typeface="HIMALAYA TT FONT" panose="040B0500000000000000" pitchFamily="82" charset="0"/>
                <a:cs typeface="Mangal" panose="02040503050203030202" pitchFamily="18" charset="0"/>
              </a:rPr>
              <a:t> </a:t>
            </a:r>
            <a:r>
              <a:rPr lang="en-US" altLang="en-US" sz="2400" dirty="0" err="1">
                <a:solidFill>
                  <a:srgbClr val="1F1F1F"/>
                </a:solidFill>
                <a:latin typeface="HIMALAYA TT FONT" panose="040B0500000000000000" pitchFamily="82" charset="0"/>
                <a:cs typeface="Mangal" panose="02040503050203030202" pitchFamily="18" charset="0"/>
              </a:rPr>
              <a:t>lbg</a:t>
            </a:r>
            <a:r>
              <a:rPr lang="en-US" altLang="en-US" sz="2400" dirty="0">
                <a:solidFill>
                  <a:srgbClr val="1F1F1F"/>
                </a:solidFill>
                <a:latin typeface="HIMALAYA TT FONT" panose="040B0500000000000000" pitchFamily="82" charset="0"/>
                <a:cs typeface="Mangal" panose="02040503050203030202" pitchFamily="18" charset="0"/>
              </a:rPr>
              <a:t>] .</a:t>
            </a:r>
            <a:r>
              <a:rPr kumimoji="0" lang="ne-NP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 ग्राहकको समस्या प्रति रुचि दर्शाउनुहोस्।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</a:br>
            <a:r>
              <a:rPr kumimoji="0" lang="ne-NP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 </a:t>
            </a:r>
            <a:r>
              <a:rPr kumimoji="0" lang="ne-NP" altLang="en-US" sz="2400" b="0" i="0" u="sng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कसरी सामना गर्ने </a:t>
            </a:r>
            <a:r>
              <a:rPr kumimoji="0" lang="en-US" altLang="en-US" sz="2400" b="0" i="0" u="sng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coping well </a:t>
            </a:r>
            <a:br>
              <a:rPr kumimoji="0" lang="ne-NP" altLang="en-US" sz="2400" b="0" i="0" u="sng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</a:br>
            <a:r>
              <a:rPr lang="en-US" altLang="en-US" sz="2400" dirty="0">
                <a:solidFill>
                  <a:srgbClr val="1F1F1F"/>
                </a:solidFill>
                <a:latin typeface="inherit"/>
                <a:cs typeface="Mangal" panose="02040503050203030202" pitchFamily="18" charset="0"/>
              </a:rPr>
              <a:t>-</a:t>
            </a:r>
            <a:r>
              <a:rPr kumimoji="0" lang="ne-NP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जब धेरै ग्राहकहरू पर्खिरहेका छन् 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</a:br>
            <a:r>
              <a:rPr lang="en-US" altLang="en-US" sz="2400" dirty="0">
                <a:solidFill>
                  <a:srgbClr val="1F1F1F"/>
                </a:solidFill>
                <a:latin typeface="inherit"/>
                <a:cs typeface="Mangal" panose="02040503050203030202" pitchFamily="18" charset="0"/>
              </a:rPr>
              <a:t>-</a:t>
            </a:r>
            <a:r>
              <a:rPr kumimoji="0" lang="ne-NP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जब ग्राहकले गलत रिसेप्शनलाई सम्पर्क गरे 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</a:br>
            <a:r>
              <a:rPr kumimoji="0" lang="ne-NP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- जब ग्राहकले उजुरी</a:t>
            </a:r>
            <a:r>
              <a:rPr lang="ne-NP" altLang="en-US" sz="2400" dirty="0">
                <a:solidFill>
                  <a:srgbClr val="1F1F1F"/>
                </a:solidFill>
                <a:latin typeface="inherit"/>
                <a:cs typeface="Mangal" panose="02040503050203030202" pitchFamily="18" charset="0"/>
              </a:rPr>
              <a:t>को लागि उपस्थित भए 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</a:br>
            <a:r>
              <a:rPr kumimoji="0" lang="ne-NP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 • ग्राहकलाई सन्तुष्टिको साथ आफ्नो घर फर्कन पाउने वातावरण मिलाउनुहोस । </a:t>
            </a:r>
            <a:br>
              <a:rPr kumimoji="0" lang="ne-NP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</a:br>
            <a:r>
              <a:rPr kumimoji="0" lang="ne-NP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रिसेप्शनमा, अध्याय २ मा लेखिएको प्रक्रिया (ग्राहक हेरचाहको लागि आधारभूत: ग्राहकको चिन्ता पहिचान गर्नुहोस् र ग्राहकको चिन्ता समाधान गर्नुहोस्) ग्राहकसँग व्यवहार गर्न उपयोगी छ।</a:t>
            </a:r>
            <a:r>
              <a:rPr kumimoji="0" lang="ne-NP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Mangal" panose="02040503050203030202" pitchFamily="18" charset="0"/>
              </a:rPr>
              <a:t> 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826997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0A683116-90B7-4A62-92A9-C673D9655D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93301" y="61085"/>
            <a:ext cx="11211338" cy="673582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Mangal" panose="02040503050203030202" pitchFamily="18" charset="0"/>
              </a:rPr>
              <a:t>४.२ टेलिफोन मार्फत ग्राहकलाई सम्पर्क गर्दा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herit"/>
              <a:cs typeface="Mangal" panose="02040503050203030202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Mangal" panose="02040503050203030202" pitchFamily="18" charset="0"/>
              </a:rPr>
              <a:t>• अभिवादन: आवाजको स्वरले ग्राहकलाई तपाईंको समर्पण व्यक्त गर्दछ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herit"/>
              <a:cs typeface="Mangal" panose="02040503050203030202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Mangal" panose="02040503050203030202" pitchFamily="18" charset="0"/>
              </a:rPr>
              <a:t>सामान्य भन्दा स्पष्ट र ढिलो बोल्नुहोस्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herit"/>
              <a:cs typeface="Mangal" panose="02040503050203030202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Mangal" panose="02040503050203030202" pitchFamily="18" charset="0"/>
              </a:rPr>
              <a:t>टेलिफोन कल प्राप्त गर्दा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herit"/>
              <a:cs typeface="Mangal" panose="02040503050203030202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Mangal" panose="02040503050203030202" pitchFamily="18" charset="0"/>
              </a:rPr>
              <a:t> - मेमो र पेन्सिल तयार गर्नुहोस्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herit"/>
              <a:cs typeface="Mangal" panose="02040503050203030202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Mangal" panose="02040503050203030202" pitchFamily="18" charset="0"/>
              </a:rPr>
              <a:t>-पहिले नाम र शाखा /विभाग बताउनुहोस्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herit"/>
              <a:cs typeface="Mangal" panose="02040503050203030202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ne-NP" altLang="en-US" sz="2000" dirty="0">
                <a:solidFill>
                  <a:schemeClr val="tx1"/>
                </a:solidFill>
                <a:latin typeface="inherit"/>
                <a:cs typeface="Mangal" panose="02040503050203030202" pitchFamily="18" charset="0"/>
              </a:rPr>
              <a:t>सामान्यतया </a:t>
            </a: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Mangal" panose="02040503050203030202" pitchFamily="18" charset="0"/>
              </a:rPr>
              <a:t>घण्टीको 3 घण्टी भित्र प्राप्त गर्नुहोस्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Mangal" panose="02040503050203030202" pitchFamily="18" charset="0"/>
              </a:rPr>
              <a:t>ग्राहकको चिन्ता सुन्नुहोस्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Mangal" panose="02040503050203030202" pitchFamily="18" charset="0"/>
              </a:rPr>
              <a:t>मेमो सही रूपमा लिनुहोस् (ग्राहकको नाम, ठेगाना, फोन नम्बर पुष्टि गर्नुहोस्)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Mangal" panose="02040503050203030202" pitchFamily="18" charset="0"/>
              </a:rPr>
              <a:t> - घटनाको "SWIH" को आधार सम्झनुहोस्।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herit"/>
              <a:cs typeface="Mangal" panose="02040503050203030202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US" sz="2000" dirty="0">
                <a:latin typeface="FONTASY_HIMALI_TT" panose="040B7200000000000000" pitchFamily="82" charset="0"/>
                <a:cs typeface="Mangal" panose="02040503050203030202" pitchFamily="18" charset="0"/>
              </a:rPr>
              <a:t>===;</a:t>
            </a:r>
            <a:r>
              <a:rPr lang="en-US" altLang="en-US" sz="2000" dirty="0" err="1">
                <a:latin typeface="FONTASY_HIMALI_TT" panose="040B7200000000000000" pitchFamily="82" charset="0"/>
                <a:cs typeface="Mangal" panose="02040503050203030202" pitchFamily="18" charset="0"/>
              </a:rPr>
              <a:t>Gg</a:t>
            </a:r>
            <a:r>
              <a:rPr lang="en-US" altLang="en-US" sz="2000" dirty="0">
                <a:latin typeface="FONTASY_HIMALI_TT" panose="040B7200000000000000" pitchFamily="82" charset="0"/>
                <a:cs typeface="Mangal" panose="02040503050203030202" pitchFamily="18" charset="0"/>
              </a:rPr>
              <a:t> ;</a:t>
            </a:r>
            <a:r>
              <a:rPr lang="en-US" altLang="en-US" sz="2000" dirty="0" err="1">
                <a:latin typeface="FONTASY_HIMALI_TT" panose="040B7200000000000000" pitchFamily="82" charset="0"/>
                <a:cs typeface="Mangal" panose="02040503050203030202" pitchFamily="18" charset="0"/>
              </a:rPr>
              <a:t>Sg</a:t>
            </a:r>
            <a:r>
              <a:rPr lang="en-US" altLang="en-US" sz="2000" dirty="0">
                <a:latin typeface="FONTASY_HIMALI_TT" panose="040B7200000000000000" pitchFamily="82" charset="0"/>
                <a:cs typeface="Mangal" panose="02040503050203030202" pitchFamily="18" charset="0"/>
              </a:rPr>
              <a:t>] </a:t>
            </a:r>
            <a:r>
              <a:rPr lang="en-US" altLang="en-US" sz="2000" dirty="0" err="1">
                <a:latin typeface="FONTASY_HIMALI_TT" panose="040B7200000000000000" pitchFamily="82" charset="0"/>
                <a:cs typeface="Mangal" panose="02040503050203030202" pitchFamily="18" charset="0"/>
              </a:rPr>
              <a:t>Ifdtf</a:t>
            </a:r>
            <a:r>
              <a:rPr lang="en-US" altLang="en-US" sz="2000" dirty="0">
                <a:latin typeface="FONTASY_HIMALI_TT" panose="040B7200000000000000" pitchFamily="82" charset="0"/>
                <a:cs typeface="Mangal" panose="02040503050203030202" pitchFamily="18" charset="0"/>
              </a:rPr>
              <a:t> /</a:t>
            </a:r>
            <a:r>
              <a:rPr lang="en-US" altLang="en-US" sz="2000" dirty="0" err="1">
                <a:latin typeface="FONTASY_HIMALI_TT" panose="040B7200000000000000" pitchFamily="82" charset="0"/>
                <a:cs typeface="Mangal" panose="02040503050203030202" pitchFamily="18" charset="0"/>
              </a:rPr>
              <a:t>fVbf</a:t>
            </a:r>
            <a:r>
              <a:rPr lang="en-US" altLang="en-US" sz="2000" dirty="0">
                <a:latin typeface="FONTASY_HIMALI_TT" panose="040B7200000000000000" pitchFamily="82" charset="0"/>
                <a:cs typeface="Mangal" panose="02040503050203030202" pitchFamily="18" charset="0"/>
              </a:rPr>
              <a:t> </a:t>
            </a:r>
            <a:r>
              <a:rPr lang="en-US" altLang="en-US" sz="2000" dirty="0" err="1">
                <a:latin typeface="FONTASY_HIMALI_TT" panose="040B7200000000000000" pitchFamily="82" charset="0"/>
                <a:cs typeface="Mangal" panose="02040503050203030202" pitchFamily="18" charset="0"/>
              </a:rPr>
              <a:t>u|fxssf</a:t>
            </a:r>
            <a:r>
              <a:rPr lang="en-US" altLang="en-US" sz="2000" dirty="0">
                <a:latin typeface="FONTASY_HIMALI_TT" panose="040B7200000000000000" pitchFamily="82" charset="0"/>
                <a:cs typeface="Mangal" panose="02040503050203030202" pitchFamily="18" charset="0"/>
              </a:rPr>
              <a:t> </a:t>
            </a:r>
            <a:r>
              <a:rPr lang="en-US" altLang="en-US" sz="2000" dirty="0" err="1">
                <a:latin typeface="FONTASY_HIMALI_TT" panose="040B7200000000000000" pitchFamily="82" charset="0"/>
                <a:cs typeface="Mangal" panose="02040503050203030202" pitchFamily="18" charset="0"/>
              </a:rPr>
              <a:t>cfwf</a:t>
            </a:r>
            <a:r>
              <a:rPr lang="en-US" altLang="en-US" sz="2000" dirty="0">
                <a:latin typeface="FONTASY_HIMALI_TT" panose="040B7200000000000000" pitchFamily="82" charset="0"/>
                <a:cs typeface="Mangal" panose="02040503050203030202" pitchFamily="18" charset="0"/>
              </a:rPr>
              <a:t> ;</a:t>
            </a:r>
            <a:r>
              <a:rPr lang="en-US" altLang="en-US" sz="2000" dirty="0" err="1">
                <a:latin typeface="FONTASY_HIMALI_TT" panose="040B7200000000000000" pitchFamily="82" charset="0"/>
                <a:cs typeface="Mangal" panose="02040503050203030202" pitchFamily="18" charset="0"/>
              </a:rPr>
              <a:t>d:of</a:t>
            </a:r>
            <a:r>
              <a:rPr lang="en-US" altLang="en-US" sz="2000" dirty="0">
                <a:latin typeface="FONTASY_HIMALI_TT" panose="040B7200000000000000" pitchFamily="82" charset="0"/>
                <a:cs typeface="Mangal" panose="02040503050203030202" pitchFamily="18" charset="0"/>
              </a:rPr>
              <a:t> ;</a:t>
            </a:r>
            <a:r>
              <a:rPr lang="en-US" altLang="en-US" sz="2000" dirty="0" err="1">
                <a:latin typeface="FONTASY_HIMALI_TT" panose="040B7200000000000000" pitchFamily="82" charset="0"/>
                <a:cs typeface="Mangal" panose="02040503050203030202" pitchFamily="18" charset="0"/>
              </a:rPr>
              <a:t>dfwfg</a:t>
            </a:r>
            <a:r>
              <a:rPr lang="en-US" altLang="en-US" sz="2000" dirty="0">
                <a:latin typeface="FONTASY_HIMALI_TT" panose="040B7200000000000000" pitchFamily="82" charset="0"/>
                <a:cs typeface="Mangal" panose="02040503050203030202" pitchFamily="18" charset="0"/>
              </a:rPr>
              <a:t> </a:t>
            </a:r>
            <a:r>
              <a:rPr lang="en-US" altLang="en-US" sz="2000" dirty="0" err="1">
                <a:latin typeface="FONTASY_HIMALI_TT" panose="040B7200000000000000" pitchFamily="82" charset="0"/>
                <a:cs typeface="Mangal" panose="02040503050203030202" pitchFamily="18" charset="0"/>
              </a:rPr>
              <a:t>xg</a:t>
            </a:r>
            <a:r>
              <a:rPr lang="en-US" altLang="en-US" sz="2000" dirty="0">
                <a:latin typeface="FONTASY_HIMALI_TT" panose="040B7200000000000000" pitchFamily="82" charset="0"/>
                <a:cs typeface="Mangal" panose="02040503050203030202" pitchFamily="18" charset="0"/>
              </a:rPr>
              <a:t>’ </a:t>
            </a:r>
            <a:r>
              <a:rPr lang="en-US" altLang="en-US" sz="2000" dirty="0" err="1">
                <a:latin typeface="FONTASY_HIMALI_TT" panose="040B7200000000000000" pitchFamily="82" charset="0"/>
                <a:cs typeface="Mangal" panose="02040503050203030202" pitchFamily="18" charset="0"/>
              </a:rPr>
              <a:t>hfG</a:t>
            </a:r>
            <a:r>
              <a:rPr lang="en-US" altLang="en-US" sz="2000" dirty="0">
                <a:latin typeface="FONTASY_HIMALI_TT" panose="040B7200000000000000" pitchFamily="82" charset="0"/>
                <a:cs typeface="Mangal" panose="02040503050203030202" pitchFamily="18" charset="0"/>
              </a:rPr>
              <a:t>% .</a:t>
            </a:r>
            <a:endParaRPr kumimoji="0" lang="ne-NP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ONTASY_HIMALI_TT" panose="040B7200000000000000" pitchFamily="82" charset="0"/>
              <a:cs typeface="Mangal" panose="02040503050203030202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Mangal" panose="02040503050203030202" pitchFamily="18" charset="0"/>
              </a:rPr>
              <a:t>- ग्राहकको सम्पूर्ण कथा बुझ्नुहोस् उसलाई हस्तक्षेप नगर्नुहोस्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Mangal" panose="02040503050203030202" pitchFamily="18" charset="0"/>
              </a:rPr>
              <a:t> (याद गर्नुहोस् "सुन्ने क्षमताको विकासले " संकल्पको आधा पूरा हुन सक्छ)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Mangal" panose="02040503050203030202" pitchFamily="18" charset="0"/>
              </a:rPr>
              <a:t> ग्राहकलाई सन्तुष्टिको साथ कल समाप्त गर्न दिनुहोस्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Mangal" panose="02040503050203030202" pitchFamily="18" charset="0"/>
              </a:rPr>
              <a:t>टेलिफोन कार्यमा, अध्याय 2 मा लेखिएको प्रक्रिया (ग्राहक हेरचाहको लागि आधारभूत: ग्राहकको चिन्ता पहिचान गर्नुहोस् र ग्राहकको चिन्ता समाधान गर्नुहोस्) ग्राहकहरूसँग व्यवहार गर्न उपयोगी छ।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Mangal" panose="02040503050203030202" pitchFamily="18" charset="0"/>
              </a:rPr>
              <a:t> • कहिलेकाहीँ, - ग्राहक टेलिफोन कल शुल्क वारे चिन्तित हुन् सक्छन , त्यसैले सटीक कुरा राख्नुहोस्।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Mangal" panose="02040503050203030202" pitchFamily="18" charset="0"/>
              </a:rPr>
              <a:t>यदि तपाईंले सही जवाफ दिन सक्नुहुन्न भने, सुपरभाईजर वा कल-ब्याकको व्यवस्था मिलाउनुहोस्।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Mangal" panose="02040503050203030202" pitchFamily="18" charset="0"/>
              </a:rPr>
              <a:t>- प्राविधिक शब्दहरू प्रयोग गर्न सावधान रहनुहोस्, सादा शब्दहरू प्रयोग गर्नुहोस्।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Mangal" panose="02040503050203030202" pitchFamily="18" charset="0"/>
              </a:rPr>
              <a:t>• जब कल ब्याक गर्नुहुन्छ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Mangal" panose="02040503050203030202" pitchFamily="18" charset="0"/>
              </a:rPr>
              <a:t> - तपाई के कुरा गर्न चाहानुहुन्छ मेमो तयार गर्नुहोस्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Mangal" panose="02040503050203030202" pitchFamily="18" charset="0"/>
              </a:rPr>
              <a:t>- ग्राहकको अवस्थालाई विचार गर्नुहोस् जस्तै कहिले, कहाँ र कुन अवसरमा कल गर्ने</a:t>
            </a:r>
            <a:r>
              <a:rPr kumimoji="0" lang="ne-NP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Mangal" panose="02040503050203030202" pitchFamily="18" charset="0"/>
              </a:rPr>
              <a:t>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5C7695-9EDF-46E4-B476-98C33A89D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4422" y="1242087"/>
            <a:ext cx="1855304" cy="197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0084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94370B95-3B06-4837-82E4-C461DD5C69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96087" y="162789"/>
            <a:ext cx="10895913" cy="67358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४.३ फिल्डमा ग्राहकलाई सम्पर्क गर्दा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latin typeface="inherit"/>
              <a:cs typeface="Mangal" panose="02040503050203030202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•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  </a:t>
            </a: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मिटरहरू पढ्ने वा पाइप मर्मत गर्ने कर्मचारीहरू, तिनीहरूले ग्राहकलाई आफ्नो पहिलो प्राथमिकता र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        </a:t>
            </a: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ग्राहक सेवामा ठूलो योगदानको रूपमा काम गर्छन्।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latin typeface="inherit"/>
              <a:cs typeface="Mangal" panose="02040503050203030202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क्षेत्रीय कार्यमा, अध्याय २ मा लेखिएको कार्यविधि (ग्राहक हेरचाहको लागि आधारभूत: ग्राहकको चिन्ता पहिचान गर्नुहोस् र ग्राहकको चिन्ता समाधान गर्नुहोस्) ग्राहकहरूसँग व्यवहार गर्न उपयोगी छ।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latin typeface="inherit"/>
              <a:cs typeface="Mangal" panose="02040503050203030202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 ग्राहक भेट्नु अघि तयारी गर्नुहोस्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latin typeface="inherit"/>
              <a:cs typeface="Mangal" panose="02040503050203030202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 -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Professional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FONTASY_HIMALI_TT" panose="040B7200000000000000" pitchFamily="82" charset="0"/>
                <a:cs typeface="Mangal" panose="02040503050203030202" pitchFamily="18" charset="0"/>
              </a:rPr>
              <a:t>?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FONTASY_HIMALI_TT" panose="040B7200000000000000" pitchFamily="82" charset="0"/>
                <a:cs typeface="Mangal" panose="02040503050203030202" pitchFamily="18" charset="0"/>
              </a:rPr>
              <a:t>kdf</a:t>
            </a:r>
            <a:r>
              <a:rPr kumimoji="0" lang="en-US" altLang="en-US" sz="2000" b="0" i="0" u="none" strike="noStrike" cap="none" normalizeH="0" dirty="0">
                <a:ln>
                  <a:noFill/>
                </a:ln>
                <a:solidFill>
                  <a:srgbClr val="1F1F1F"/>
                </a:solidFill>
                <a:effectLst/>
                <a:latin typeface="FONTASY_HIMALI_TT" panose="040B7200000000000000" pitchFamily="82" charset="0"/>
                <a:cs typeface="Mangal" panose="02040503050203030202" pitchFamily="18" charset="0"/>
              </a:rPr>
              <a:t> </a:t>
            </a:r>
            <a:r>
              <a:rPr kumimoji="0" lang="en-US" altLang="en-US" sz="2000" b="0" i="0" u="none" strike="noStrike" cap="none" normalizeH="0" dirty="0" err="1">
                <a:ln>
                  <a:noFill/>
                </a:ln>
                <a:solidFill>
                  <a:srgbClr val="1F1F1F"/>
                </a:solidFill>
                <a:effectLst/>
                <a:latin typeface="FONTASY_HIMALI_TT" panose="040B7200000000000000" pitchFamily="82" charset="0"/>
                <a:cs typeface="Mangal" panose="02040503050203030202" pitchFamily="18" charset="0"/>
              </a:rPr>
              <a:t>cfkm’nfO</a:t>
            </a:r>
            <a:r>
              <a:rPr kumimoji="0" lang="en-US" altLang="en-US" sz="2000" b="0" i="0" u="none" strike="noStrike" cap="none" normalizeH="0" dirty="0">
                <a:ln>
                  <a:noFill/>
                </a:ln>
                <a:solidFill>
                  <a:srgbClr val="1F1F1F"/>
                </a:solidFill>
                <a:effectLst/>
                <a:latin typeface="FONTASY_HIMALI_TT" panose="040B7200000000000000" pitchFamily="82" charset="0"/>
                <a:cs typeface="Mangal" panose="02040503050203030202" pitchFamily="18" charset="0"/>
              </a:rPr>
              <a:t>{ k|:</a:t>
            </a:r>
            <a:r>
              <a:rPr kumimoji="0" lang="en-US" altLang="en-US" sz="2000" b="0" i="0" u="none" strike="noStrike" cap="none" normalizeH="0" dirty="0" err="1">
                <a:ln>
                  <a:noFill/>
                </a:ln>
                <a:solidFill>
                  <a:srgbClr val="1F1F1F"/>
                </a:solidFill>
                <a:effectLst/>
                <a:latin typeface="FONTASY_HIMALI_TT" panose="040B7200000000000000" pitchFamily="82" charset="0"/>
                <a:cs typeface="Mangal" panose="02040503050203030202" pitchFamily="18" charset="0"/>
              </a:rPr>
              <a:t>tt</a:t>
            </a:r>
            <a:r>
              <a:rPr kumimoji="0" lang="en-US" altLang="en-US" sz="2000" b="0" i="0" u="none" strike="noStrike" cap="none" normalizeH="0" dirty="0">
                <a:ln>
                  <a:noFill/>
                </a:ln>
                <a:solidFill>
                  <a:srgbClr val="1F1F1F"/>
                </a:solidFill>
                <a:effectLst/>
                <a:latin typeface="FONTASY_HIMALI_TT" panose="040B7200000000000000" pitchFamily="82" charset="0"/>
                <a:cs typeface="Mangal" panose="02040503050203030202" pitchFamily="18" charset="0"/>
              </a:rPr>
              <a:t> </a:t>
            </a:r>
            <a:r>
              <a:rPr kumimoji="0" lang="en-US" altLang="en-US" sz="2000" b="0" i="0" u="none" strike="noStrike" cap="none" normalizeH="0" dirty="0" err="1">
                <a:ln>
                  <a:noFill/>
                </a:ln>
                <a:solidFill>
                  <a:srgbClr val="1F1F1F"/>
                </a:solidFill>
                <a:effectLst/>
                <a:latin typeface="FONTASY_HIMALI_TT" panose="040B7200000000000000" pitchFamily="82" charset="0"/>
                <a:cs typeface="Mangal" panose="02040503050203030202" pitchFamily="18" charset="0"/>
              </a:rPr>
              <a:t>ug</a:t>
            </a:r>
            <a:r>
              <a:rPr lang="en-US" altLang="en-US" sz="2000" dirty="0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]{</a:t>
            </a:r>
            <a:r>
              <a:rPr kumimoji="0" lang="en-US" altLang="en-US" sz="2000" b="0" i="0" u="none" strike="noStrike" cap="none" normalizeH="0" dirty="0">
                <a:ln>
                  <a:noFill/>
                </a:ln>
                <a:solidFill>
                  <a:srgbClr val="1F1F1F"/>
                </a:solidFill>
                <a:effectLst/>
                <a:latin typeface="FONTASY_HIMALI_TT" panose="040B7200000000000000" pitchFamily="82" charset="0"/>
                <a:cs typeface="Mangal" panose="02040503050203030202" pitchFamily="18" charset="0"/>
              </a:rPr>
              <a:t> 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latin typeface="inherit"/>
              <a:cs typeface="Mangal" panose="02040503050203030202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 - आवश्यक डाटा / कागजात वा उपकरण तयार –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latin typeface="inherit"/>
              <a:cs typeface="Mangal" panose="02040503050203030202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आवश्यक हुँदा, ग्राहकको उपलब्धता पुष्टि गर्नुहोस्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latin typeface="inherit"/>
              <a:cs typeface="Mangal" panose="02040503050203030202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• क्षेत्रमा </a:t>
            </a:r>
            <a:r>
              <a:rPr lang="en-US" altLang="en-US" sz="2000" dirty="0">
                <a:solidFill>
                  <a:srgbClr val="1F1F1F"/>
                </a:solidFill>
                <a:latin typeface="inherit"/>
                <a:cs typeface="Mangal" panose="02040503050203030202" pitchFamily="18" charset="0"/>
              </a:rPr>
              <a:t>in the field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rgbClr val="1F1F1F"/>
                </a:solidFill>
                <a:latin typeface="inherit"/>
                <a:cs typeface="Mangal" panose="02040503050203030202" pitchFamily="18" charset="0"/>
              </a:rPr>
              <a:t>-</a:t>
            </a: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सर्वप्रथम, ग्राहकलाई आफ्नो नाम, संस्था थाहा दिनुहोस्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latin typeface="inherit"/>
              <a:cs typeface="Mangal" panose="02040503050203030202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ग्राहकसँग कुरा गर्दा व्यावसायिक मनोवृत्ति राख्नुहोस् </a:t>
            </a:r>
            <a:endParaRPr lang="en-US" altLang="en-US" sz="2000" dirty="0">
              <a:solidFill>
                <a:srgbClr val="1F1F1F"/>
              </a:solidFill>
              <a:latin typeface="inherit"/>
              <a:cs typeface="Mangal" panose="02040503050203030202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US" sz="2000" dirty="0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;</a:t>
            </a:r>
            <a:r>
              <a:rPr lang="en-US" altLang="en-US" sz="2000" dirty="0" err="1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dfwfg</a:t>
            </a:r>
            <a:r>
              <a:rPr lang="en-US" altLang="en-US" sz="2000" dirty="0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 </a:t>
            </a:r>
            <a:r>
              <a:rPr lang="en-US" altLang="en-US" sz="2000" dirty="0" err="1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xg</a:t>
            </a:r>
            <a:r>
              <a:rPr lang="en-US" altLang="en-US" sz="2000" dirty="0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 </a:t>
            </a:r>
            <a:r>
              <a:rPr lang="en-US" altLang="en-US" sz="2000" dirty="0" err="1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g;s</a:t>
            </a:r>
            <a:r>
              <a:rPr lang="en-US" altLang="en-US" sz="2000" dirty="0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]</a:t>
            </a:r>
            <a:r>
              <a:rPr lang="en-US" altLang="en-US" sz="2000" dirty="0" err="1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sf</a:t>
            </a:r>
            <a:r>
              <a:rPr lang="en-US" altLang="en-US" sz="2000" dirty="0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 ;</a:t>
            </a:r>
            <a:r>
              <a:rPr lang="en-US" altLang="en-US" sz="2000" dirty="0" err="1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d:ofnfO</a:t>
            </a:r>
            <a:r>
              <a:rPr lang="en-US" altLang="en-US" sz="2000" dirty="0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{ </a:t>
            </a:r>
            <a:r>
              <a:rPr lang="en-US" altLang="en-US" sz="2000" dirty="0" err="1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sfof</a:t>
            </a:r>
            <a:r>
              <a:rPr lang="en-US" altLang="en-US" sz="2000" dirty="0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{</a:t>
            </a:r>
            <a:r>
              <a:rPr lang="en-US" altLang="en-US" sz="2000" dirty="0" err="1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nodf</a:t>
            </a:r>
            <a:r>
              <a:rPr lang="en-US" altLang="en-US" sz="2000" dirty="0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 ;+</a:t>
            </a:r>
            <a:r>
              <a:rPr lang="en-US" altLang="en-US" sz="2000" dirty="0" err="1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alGwt</a:t>
            </a:r>
            <a:r>
              <a:rPr lang="en-US" altLang="en-US" sz="2000" dirty="0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 ;’k/</a:t>
            </a:r>
            <a:r>
              <a:rPr lang="en-US" altLang="en-US" sz="2000" dirty="0" err="1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efO</a:t>
            </a:r>
            <a:r>
              <a:rPr lang="en-US" altLang="en-US" sz="2000" dirty="0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{h/</a:t>
            </a:r>
            <a:r>
              <a:rPr lang="en-US" altLang="en-US" sz="2000" dirty="0">
                <a:solidFill>
                  <a:srgbClr val="1F1F1F"/>
                </a:solidFill>
                <a:latin typeface="+mj-lt"/>
                <a:cs typeface="Mangal" panose="02040503050203030202" pitchFamily="18" charset="0"/>
              </a:rPr>
              <a:t>/</a:t>
            </a:r>
            <a:r>
              <a:rPr lang="en-US" altLang="en-US" sz="2000" dirty="0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O{</a:t>
            </a:r>
            <a:r>
              <a:rPr lang="en-US" altLang="en-US" sz="2000" dirty="0" err="1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lGhlgo</a:t>
            </a:r>
            <a:r>
              <a:rPr lang="en-US" altLang="en-US" sz="2000" dirty="0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/ ;</a:t>
            </a:r>
            <a:r>
              <a:rPr lang="en-US" altLang="en-US" sz="2000" dirty="0" err="1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dIf</a:t>
            </a:r>
            <a:r>
              <a:rPr lang="en-US" altLang="en-US" sz="2000" dirty="0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 k/</a:t>
            </a:r>
            <a:r>
              <a:rPr lang="en-US" altLang="en-US" sz="2000" dirty="0" err="1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fdz</a:t>
            </a:r>
            <a:r>
              <a:rPr lang="en-US" altLang="en-US" sz="2000" dirty="0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{ </a:t>
            </a:r>
            <a:r>
              <a:rPr lang="en-US" altLang="en-US" sz="2000" dirty="0" err="1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lng</a:t>
            </a:r>
            <a:r>
              <a:rPr lang="en-US" altLang="en-US" sz="2000" dirty="0">
                <a:solidFill>
                  <a:srgbClr val="1F1F1F"/>
                </a:solidFill>
                <a:latin typeface="FONTASY_HIMALI_TT" panose="040B7200000000000000" pitchFamily="82" charset="0"/>
                <a:cs typeface="Mangal" panose="02040503050203030202" pitchFamily="18" charset="0"/>
              </a:rPr>
              <a:t>] .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latin typeface="FONTASY_HIMALI_TT" panose="040B7200000000000000" pitchFamily="82" charset="0"/>
              <a:cs typeface="Mangal" panose="02040503050203030202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rgbClr val="1F1F1F"/>
                </a:solidFill>
                <a:latin typeface="inherit"/>
                <a:cs typeface="Mangal" panose="02040503050203030202" pitchFamily="18" charset="0"/>
              </a:rPr>
              <a:t>-</a:t>
            </a: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 अप्ठ्यारो परिस्थितिमा, मुद्दालाई कार्यालयमा फिर्ता राख्नुहोस् र सुपरवाइजरसँग परामर्श गर्नुहोस् र पछि जवाफ दिनुहोस्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latin typeface="inherit"/>
              <a:cs typeface="Mangal" panose="02040503050203030202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-</a:t>
            </a: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KUKL</a:t>
            </a:r>
            <a:r>
              <a:rPr kumimoji="0" lang="en-US" altLang="en-US" sz="2000" b="0" i="0" u="none" strike="noStrike" cap="none" normalizeH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 </a:t>
            </a:r>
            <a:r>
              <a:rPr kumimoji="0" lang="en-US" altLang="en-US" sz="2000" b="0" i="0" u="none" strike="noStrike" cap="none" normalizeH="0" dirty="0">
                <a:ln>
                  <a:noFill/>
                </a:ln>
                <a:solidFill>
                  <a:srgbClr val="1F1F1F"/>
                </a:solidFill>
                <a:effectLst/>
                <a:latin typeface="FONTASY_HIMALI_TT" panose="040B7200000000000000" pitchFamily="82" charset="0"/>
                <a:cs typeface="Mangal" panose="02040503050203030202" pitchFamily="18" charset="0"/>
              </a:rPr>
              <a:t>n] </a:t>
            </a:r>
            <a:r>
              <a:rPr kumimoji="0" lang="en-US" altLang="en-US" sz="2000" b="0" i="0" u="none" strike="noStrike" cap="none" normalizeH="0" dirty="0" err="1">
                <a:ln>
                  <a:noFill/>
                </a:ln>
                <a:solidFill>
                  <a:srgbClr val="1F1F1F"/>
                </a:solidFill>
                <a:effectLst/>
                <a:latin typeface="FONTASY_HIMALI_TT" panose="040B7200000000000000" pitchFamily="82" charset="0"/>
                <a:cs typeface="Mangal" panose="02040503050203030202" pitchFamily="18" charset="0"/>
              </a:rPr>
              <a:t>k|efjsf</a:t>
            </a:r>
            <a:r>
              <a:rPr kumimoji="0" lang="en-US" altLang="en-US" sz="2000" b="0" i="0" u="none" strike="noStrike" cap="none" normalizeH="0" dirty="0">
                <a:ln>
                  <a:noFill/>
                </a:ln>
                <a:solidFill>
                  <a:srgbClr val="1F1F1F"/>
                </a:solidFill>
                <a:effectLst/>
                <a:latin typeface="FONTASY_HIMALI_TT" panose="040B7200000000000000" pitchFamily="82" charset="0"/>
                <a:cs typeface="Mangal" panose="02040503050203030202" pitchFamily="18" charset="0"/>
              </a:rPr>
              <a:t>/L ;]</a:t>
            </a:r>
            <a:r>
              <a:rPr kumimoji="0" lang="en-US" altLang="en-US" sz="2000" b="0" i="0" u="none" strike="noStrike" cap="none" normalizeH="0" dirty="0" err="1">
                <a:ln>
                  <a:noFill/>
                </a:ln>
                <a:solidFill>
                  <a:srgbClr val="1F1F1F"/>
                </a:solidFill>
                <a:effectLst/>
                <a:latin typeface="FONTASY_HIMALI_TT" panose="040B7200000000000000" pitchFamily="82" charset="0"/>
                <a:cs typeface="Mangal" panose="02040503050203030202" pitchFamily="18" charset="0"/>
              </a:rPr>
              <a:t>jf</a:t>
            </a:r>
            <a:r>
              <a:rPr kumimoji="0" lang="en-US" altLang="en-US" sz="2000" b="0" i="0" u="none" strike="noStrike" cap="none" normalizeH="0" dirty="0">
                <a:ln>
                  <a:noFill/>
                </a:ln>
                <a:solidFill>
                  <a:srgbClr val="1F1F1F"/>
                </a:solidFill>
                <a:effectLst/>
                <a:latin typeface="FONTASY_HIMALI_TT" panose="040B7200000000000000" pitchFamily="82" charset="0"/>
                <a:cs typeface="Mangal" panose="02040503050203030202" pitchFamily="18" charset="0"/>
              </a:rPr>
              <a:t> </a:t>
            </a:r>
            <a:r>
              <a:rPr kumimoji="0" lang="en-US" altLang="en-US" sz="2000" b="0" i="0" u="none" strike="noStrike" cap="none" normalizeH="0" dirty="0" err="1">
                <a:ln>
                  <a:noFill/>
                </a:ln>
                <a:solidFill>
                  <a:srgbClr val="1F1F1F"/>
                </a:solidFill>
                <a:effectLst/>
                <a:latin typeface="FONTASY_HIMALI_TT" panose="040B7200000000000000" pitchFamily="82" charset="0"/>
                <a:cs typeface="Mangal" panose="02040503050203030202" pitchFamily="18" charset="0"/>
              </a:rPr>
              <a:t>lbg</a:t>
            </a:r>
            <a:r>
              <a:rPr kumimoji="0" lang="en-US" altLang="en-US" sz="2000" b="0" i="0" u="none" strike="noStrike" cap="none" normalizeH="0" dirty="0">
                <a:ln>
                  <a:noFill/>
                </a:ln>
                <a:solidFill>
                  <a:srgbClr val="1F1F1F"/>
                </a:solidFill>
                <a:effectLst/>
                <a:latin typeface="FONTASY_HIMALI_TT" panose="040B7200000000000000" pitchFamily="82" charset="0"/>
                <a:cs typeface="Mangal" panose="02040503050203030202" pitchFamily="18" charset="0"/>
              </a:rPr>
              <a:t> </a:t>
            </a:r>
            <a:r>
              <a:rPr kumimoji="0" lang="en-US" altLang="en-US" sz="2000" b="0" i="0" u="none" strike="noStrike" cap="none" normalizeH="0" dirty="0" err="1">
                <a:ln>
                  <a:noFill/>
                </a:ln>
                <a:solidFill>
                  <a:srgbClr val="1F1F1F"/>
                </a:solidFill>
                <a:effectLst/>
                <a:latin typeface="FONTASY_HIMALI_TT" panose="040B7200000000000000" pitchFamily="82" charset="0"/>
                <a:cs typeface="Mangal" panose="02040503050203030202" pitchFamily="18" charset="0"/>
              </a:rPr>
              <a:t>g;Sbf</a:t>
            </a:r>
            <a:r>
              <a:rPr kumimoji="0" lang="en-US" altLang="en-US" sz="2000" b="0" i="0" u="none" strike="noStrike" cap="none" normalizeH="0" dirty="0">
                <a:ln>
                  <a:noFill/>
                </a:ln>
                <a:solidFill>
                  <a:srgbClr val="1F1F1F"/>
                </a:solidFill>
                <a:effectLst/>
                <a:latin typeface="FONTASY_HIMALI_TT" panose="040B7200000000000000" pitchFamily="82" charset="0"/>
                <a:cs typeface="Mangal" panose="02040503050203030202" pitchFamily="18" charset="0"/>
              </a:rPr>
              <a:t> </a:t>
            </a:r>
            <a:r>
              <a:rPr kumimoji="0" lang="en-US" altLang="en-US" sz="2000" b="0" i="0" u="none" strike="noStrike" cap="none" normalizeH="0" dirty="0" err="1">
                <a:ln>
                  <a:noFill/>
                </a:ln>
                <a:solidFill>
                  <a:srgbClr val="1F1F1F"/>
                </a:solidFill>
                <a:effectLst/>
                <a:latin typeface="FONTASY_HIMALI_TT" panose="040B7200000000000000" pitchFamily="82" charset="0"/>
                <a:cs typeface="Mangal" panose="02040503050203030202" pitchFamily="18" charset="0"/>
              </a:rPr>
              <a:t>dfkm</a:t>
            </a:r>
            <a:r>
              <a:rPr kumimoji="0" lang="en-US" altLang="en-US" sz="2000" b="0" i="0" u="none" strike="noStrike" cap="none" normalizeH="0" dirty="0">
                <a:ln>
                  <a:noFill/>
                </a:ln>
                <a:solidFill>
                  <a:srgbClr val="1F1F1F"/>
                </a:solidFill>
                <a:effectLst/>
                <a:latin typeface="FONTASY_HIMALI_TT" panose="040B7200000000000000" pitchFamily="82" charset="0"/>
                <a:cs typeface="Mangal" panose="02040503050203030202" pitchFamily="18" charset="0"/>
              </a:rPr>
              <a:t> </a:t>
            </a: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 गर्नुहोस्" भन्नुहोस्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latin typeface="inherit"/>
              <a:cs typeface="Mangal" panose="02040503050203030202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र निम्न अध्यायमा उपाय खोज्नुहोस् २ प्रक्रिया।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latin typeface="inherit"/>
              <a:cs typeface="Mangal" panose="02040503050203030202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 - फिल्ड वर्क गर्दा वरपर र छिमेकीहरूको ख्याल गर्नुहोस्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latin typeface="inherit"/>
              <a:cs typeface="Mangal" panose="02040503050203030202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छोड्दा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when leaving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- साइटमा कागजातहरू, उपकरणहरू नछोड्न सावधान रहनुहोस्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latin typeface="inherit"/>
              <a:cs typeface="Mangal" panose="02040503050203030202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- भन्नुहोस् "सहयोगको लागि धन्यवाद"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latin typeface="inherit"/>
              <a:cs typeface="Mangal" panose="02040503050203030202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e-NP" altLang="en-US" sz="2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- ग्राहकको गुनासो/चासो या समस्या सबै हल होस् ।</a:t>
            </a:r>
            <a:r>
              <a:rPr kumimoji="0" lang="ne-NP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Mangal" panose="02040503050203030202" pitchFamily="18" charset="0"/>
              </a:rPr>
              <a:t>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FCB93A-3391-41FC-AD8F-0AF3D88FE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0230" y="1929720"/>
            <a:ext cx="1934817" cy="194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1883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52367B71-44EE-41F4-A3F0-C4C6B04AA5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64049" y="2111762"/>
            <a:ext cx="10663901" cy="222690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e-NP" altLang="en-US" sz="2100" b="0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4.4 लिखित शैलीमा ग्राहकलाई सम्पर्क गर्दा </a:t>
            </a:r>
            <a:endParaRPr kumimoji="0" lang="en-US" altLang="en-US" sz="2100" b="0" i="0" u="none" strike="noStrike" cap="none" normalizeH="0" baseline="0">
              <a:ln>
                <a:noFill/>
              </a:ln>
              <a:solidFill>
                <a:srgbClr val="1F1F1F"/>
              </a:solidFill>
              <a:effectLst/>
              <a:latin typeface="inherit"/>
              <a:cs typeface="Mangal" panose="02040503050203030202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e-NP" altLang="en-US" sz="2100" b="0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• सामान्यतया यस्तो case धेरै भएको हुँदैन  </a:t>
            </a:r>
            <a:endParaRPr kumimoji="0" lang="en-US" altLang="en-US" sz="2100" b="0" i="0" u="none" strike="noStrike" cap="none" normalizeH="0" baseline="0">
              <a:ln>
                <a:noFill/>
              </a:ln>
              <a:solidFill>
                <a:srgbClr val="1F1F1F"/>
              </a:solidFill>
              <a:effectLst/>
              <a:latin typeface="inherit"/>
              <a:cs typeface="Mangal" panose="02040503050203030202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e-NP" altLang="en-US" sz="2100" b="0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• ग्राहकहरूलाई लेख्दा, कागजात कानुनी मुकदमा वा थप तर्कको आधारको लागि प्रमाण हुनेछ। तपाईं सबैभन्दा सतर्क हुनुहुनेछ र आफ्नो पर्यवेक्षक वा माथिल्लो व्यक्तिको स्वीकृति प्राप्त गर्नुहुनेछ। </a:t>
            </a:r>
            <a:endParaRPr kumimoji="0" lang="en-US" altLang="en-US" sz="2100" b="0" i="0" u="none" strike="noStrike" cap="none" normalizeH="0" baseline="0">
              <a:ln>
                <a:noFill/>
              </a:ln>
              <a:solidFill>
                <a:srgbClr val="1F1F1F"/>
              </a:solidFill>
              <a:effectLst/>
              <a:latin typeface="inherit"/>
              <a:cs typeface="Mangal" panose="02040503050203030202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e-NP" altLang="en-US" sz="2100" b="0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• ग्राहकलाई केवल जानकारी मात्र दिने या कहिले दिने भन्ने वारे , तपाइँ अध्याय २ मा समावेश गरिएका उही चरणहरू पछ्याउनुहोस्।</a:t>
            </a:r>
            <a:r>
              <a:rPr kumimoji="0" lang="ne-NP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Mangal" panose="02040503050203030202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C2FA03-27EA-4CBA-ACC9-F747324C4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689" y="4526346"/>
            <a:ext cx="2876951" cy="159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0652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F20C9-9247-4F6B-9542-D6309462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928" y="612913"/>
            <a:ext cx="8825659" cy="1981200"/>
          </a:xfrm>
        </p:spPr>
        <p:txBody>
          <a:bodyPr>
            <a:normAutofit fontScale="90000"/>
          </a:bodyPr>
          <a:lstStyle/>
          <a:p>
            <a:br>
              <a:rPr lang="en-US" dirty="0">
                <a:cs typeface="Kalimati" panose="00000400000000000000" pitchFamily="2"/>
              </a:rPr>
            </a:br>
            <a:br>
              <a:rPr lang="en-US" dirty="0">
                <a:cs typeface="Kalimati" panose="00000400000000000000" pitchFamily="2"/>
              </a:rPr>
            </a:br>
            <a:r>
              <a:rPr lang="en-US" dirty="0">
                <a:cs typeface="Kalimati" panose="00000400000000000000" pitchFamily="2"/>
              </a:rPr>
              <a:t>5. Specific Cases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D6EF75D-D8D6-4D16-AA06-687399933E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00658" y="4028661"/>
            <a:ext cx="8825659" cy="2362200"/>
          </a:xfrm>
        </p:spPr>
        <p:txBody>
          <a:bodyPr>
            <a:normAutofit/>
          </a:bodyPr>
          <a:lstStyle/>
          <a:p>
            <a:pPr algn="r"/>
            <a:r>
              <a:rPr lang="ne-NP" sz="4000">
                <a:cs typeface="Kalimati" panose="00000400000000000000" pitchFamily="2"/>
              </a:rPr>
              <a:t>५. </a:t>
            </a:r>
            <a:r>
              <a:rPr lang="en-US" sz="4000">
                <a:cs typeface="Kalimati" panose="00000400000000000000" pitchFamily="2"/>
              </a:rPr>
              <a:t> </a:t>
            </a:r>
            <a:r>
              <a:rPr lang="ne-NP" sz="4000" b="0" i="0">
                <a:effectLst/>
                <a:latin typeface="arial" panose="020B0604020202020204" pitchFamily="34" charset="0"/>
                <a:cs typeface="Kalimati" panose="00000400000000000000" pitchFamily="2"/>
              </a:rPr>
              <a:t>विशिष्ट केसहरू</a:t>
            </a:r>
            <a:endParaRPr lang="en-US" sz="400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70200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CE96D-897B-4E8F-B321-2B888D7D5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259" y="1135010"/>
            <a:ext cx="7492237" cy="45719"/>
          </a:xfrm>
        </p:spPr>
        <p:txBody>
          <a:bodyPr>
            <a:normAutofit fontScale="90000"/>
          </a:bodyPr>
          <a:lstStyle/>
          <a:p>
            <a:r>
              <a:rPr lang="ne-NP" dirty="0"/>
              <a:t>५.१</a:t>
            </a:r>
            <a:r>
              <a:rPr lang="en-US" dirty="0"/>
              <a:t> </a:t>
            </a:r>
            <a:r>
              <a:rPr lang="ne-NP" sz="4000" dirty="0"/>
              <a:t>रिसाएका ग्राहक </a:t>
            </a:r>
            <a:r>
              <a:rPr lang="en-US" sz="4000" dirty="0"/>
              <a:t>Angry Customers</a:t>
            </a:r>
            <a:br>
              <a:rPr lang="en-US" sz="4000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F1DAE8D-0BE6-431D-AE5C-A8EDD94488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60174" y="933395"/>
            <a:ext cx="10482870" cy="51353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e-NP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• </a:t>
            </a:r>
            <a:r>
              <a:rPr lang="ne-NP" altLang="en-US" sz="2100" dirty="0">
                <a:solidFill>
                  <a:srgbClr val="1F1F1F"/>
                </a:solidFill>
                <a:latin typeface="inherit"/>
                <a:cs typeface="Kalimati" panose="00000400000000000000" pitchFamily="2"/>
              </a:rPr>
              <a:t>रिसाएर आएका</a:t>
            </a:r>
            <a:r>
              <a:rPr kumimoji="0" lang="ne-NP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Kalimati" panose="00000400000000000000" pitchFamily="2"/>
              </a:rPr>
              <a:t> ग्राहकको रिस सहने प्रयास गर्नुहोस ।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e-NP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Kalimati" panose="00000400000000000000" pitchFamily="2"/>
              </a:rPr>
              <a:t>• </a:t>
            </a:r>
            <a:r>
              <a:rPr lang="ne-NP" altLang="en-US" sz="2100" dirty="0">
                <a:solidFill>
                  <a:srgbClr val="1F1F1F"/>
                </a:solidFill>
                <a:latin typeface="inherit"/>
                <a:cs typeface="Kalimati" panose="00000400000000000000" pitchFamily="2"/>
              </a:rPr>
              <a:t>उसको रिस र निराशा शान्त हुन दिनुहोस् ।</a:t>
            </a:r>
            <a:endParaRPr kumimoji="0" lang="ne-NP" altLang="en-US" sz="2100" b="0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latin typeface="inherit"/>
              <a:cs typeface="Kalimati" panose="00000400000000000000" pitchFamily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e-NP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Kalimati" panose="00000400000000000000" pitchFamily="2"/>
              </a:rPr>
              <a:t>• त्यसपछि समस्या समाधान गर्न तर्फ उन्मुख ह</a:t>
            </a:r>
            <a:r>
              <a:rPr lang="ne-NP" altLang="en-US" sz="2100" dirty="0">
                <a:solidFill>
                  <a:srgbClr val="1F1F1F"/>
                </a:solidFill>
                <a:latin typeface="inherit"/>
                <a:cs typeface="Kalimati" panose="00000400000000000000" pitchFamily="2"/>
              </a:rPr>
              <a:t>ु</a:t>
            </a:r>
            <a:r>
              <a:rPr kumimoji="0" lang="ne-NP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Kalimati" panose="00000400000000000000" pitchFamily="2"/>
              </a:rPr>
              <a:t>नुहोस् ।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e-NP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Kalimati" panose="00000400000000000000" pitchFamily="2"/>
              </a:rPr>
              <a:t>• ग्राहकको समस्यामा ध्यान दिनुहोस् क्रोधमा होइन ।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e-NP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Kalimati" panose="00000400000000000000" pitchFamily="2"/>
              </a:rPr>
              <a:t>• ग्राहकले आफ्ना कुरा राखी सकेपछि,उहाँको रिस शान्त पार्न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e-NP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Kalimati" panose="00000400000000000000" pitchFamily="2"/>
              </a:rPr>
              <a:t> निम्न किसिमका अवसर छन् 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100" b="0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latin typeface="inherit"/>
              <a:cs typeface="Kalimati" panose="00000400000000000000" pitchFamily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e-NP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Kalimati" panose="00000400000000000000" pitchFamily="2"/>
              </a:rPr>
              <a:t>• माफी माग्नुहोस्: 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Kalimati" panose="00000400000000000000" pitchFamily="2"/>
              </a:rPr>
              <a:t>KUKL</a:t>
            </a:r>
            <a:r>
              <a:rPr kumimoji="0" lang="ne-NP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Kalimati" panose="00000400000000000000" pitchFamily="2"/>
              </a:rPr>
              <a:t> को कुनै गल्ती नभए पनि , "माफ गर्नुहोस् होला तपाईलाई असुविधा भयो"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e-NP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Kalimati" panose="00000400000000000000" pitchFamily="2"/>
              </a:rPr>
              <a:t>• प्रमाणित गर्नुहोस्: "म बुझ्</a:t>
            </a:r>
            <a:r>
              <a:rPr lang="ne-NP" altLang="en-US" sz="2100" dirty="0">
                <a:solidFill>
                  <a:srgbClr val="1F1F1F"/>
                </a:solidFill>
                <a:latin typeface="inherit"/>
                <a:cs typeface="Kalimati" panose="00000400000000000000" pitchFamily="2"/>
              </a:rPr>
              <a:t>छु</a:t>
            </a:r>
            <a:r>
              <a:rPr kumimoji="0" lang="ne-NP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Kalimati" panose="00000400000000000000" pitchFamily="2"/>
              </a:rPr>
              <a:t> कि यो कत्ति निराशाजनक छ।“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e-NP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Kalimati" panose="00000400000000000000" pitchFamily="2"/>
              </a:rPr>
              <a:t> • धन्यवाद ज्ञापन : " यो अवस्था बारे मलाई जानकारी गराउनु भएकोमा धन्यवाद “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kumimoji="0" lang="ne-NP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Kalimati" panose="00000400000000000000" pitchFamily="2"/>
              </a:rPr>
              <a:t> •  शान्त तर दृढतापूर्वक बस्नुहोस, बहस नगर्नुहोस् वा उसको उपेक्षालाई नऔंल्याउनुहोस् साथै </a:t>
            </a:r>
            <a:r>
              <a:rPr lang="en-US" altLang="en-US" sz="2100" dirty="0">
                <a:solidFill>
                  <a:srgbClr val="1F1F1F"/>
                </a:solidFill>
                <a:latin typeface="inherit"/>
                <a:cs typeface="Kalimati" panose="00000400000000000000" pitchFamily="2"/>
              </a:rPr>
              <a:t>KUKL</a:t>
            </a:r>
            <a:r>
              <a:rPr lang="ne-NP" altLang="en-US" sz="2100" dirty="0">
                <a:solidFill>
                  <a:srgbClr val="1F1F1F"/>
                </a:solidFill>
                <a:latin typeface="inherit"/>
                <a:cs typeface="Kalimati" panose="00000400000000000000" pitchFamily="2"/>
              </a:rPr>
              <a:t> का नीति नियमहरु समस्त ग्राहकवर्गमा </a:t>
            </a:r>
            <a:r>
              <a:rPr kumimoji="0" lang="ne-NP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Kalimati" panose="00000400000000000000" pitchFamily="2"/>
              </a:rPr>
              <a:t>समान रूपमा सेवा प्रदान गर्ने उद्देश्यका साथ तर्जुमा गरिएका हुन् भन्ने कुरा बुझाउनुहोस |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e-NP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Kalimati" panose="00000400000000000000" pitchFamily="2"/>
              </a:rPr>
              <a:t>• ग्राहकलाई आश्वस्त पार्नुहोस्</a:t>
            </a:r>
            <a:r>
              <a:rPr lang="ne-NP" altLang="en-US" sz="2100" dirty="0">
                <a:solidFill>
                  <a:srgbClr val="1F1F1F"/>
                </a:solidFill>
                <a:latin typeface="inherit"/>
                <a:cs typeface="Kalimati" panose="00000400000000000000" pitchFamily="2"/>
              </a:rPr>
              <a:t> कि </a:t>
            </a:r>
            <a:r>
              <a:rPr lang="en-US" altLang="en-US" sz="2100" dirty="0">
                <a:solidFill>
                  <a:srgbClr val="1F1F1F"/>
                </a:solidFill>
                <a:latin typeface="inherit"/>
                <a:cs typeface="Kalimati" panose="00000400000000000000" pitchFamily="2"/>
              </a:rPr>
              <a:t>KUKL</a:t>
            </a:r>
            <a:r>
              <a:rPr lang="ne-NP" altLang="en-US" sz="2100" dirty="0">
                <a:solidFill>
                  <a:srgbClr val="1F1F1F"/>
                </a:solidFill>
                <a:latin typeface="inherit"/>
                <a:cs typeface="Kalimati" panose="00000400000000000000" pitchFamily="2"/>
              </a:rPr>
              <a:t> ले</a:t>
            </a:r>
            <a:r>
              <a:rPr kumimoji="0" lang="ne-NP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Kalimati" panose="00000400000000000000" pitchFamily="2"/>
              </a:rPr>
              <a:t> उसको समस्या यथासक्य छिटो समाधान गर्न तत्पर </a:t>
            </a:r>
            <a:r>
              <a:rPr lang="ne-NP" altLang="en-US" sz="2100" dirty="0">
                <a:solidFill>
                  <a:srgbClr val="1F1F1F"/>
                </a:solidFill>
                <a:latin typeface="inherit"/>
                <a:cs typeface="Kalimati" panose="00000400000000000000" pitchFamily="2"/>
              </a:rPr>
              <a:t>छ </a:t>
            </a:r>
            <a:r>
              <a:rPr kumimoji="0" lang="ne-NP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Kalimati" panose="00000400000000000000" pitchFamily="2"/>
              </a:rPr>
              <a:t> </a:t>
            </a:r>
            <a:endParaRPr kumimoji="0" lang="en-US" altLang="en-US" sz="2100" b="0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latin typeface="inherit"/>
              <a:cs typeface="Kalimati" panose="00000400000000000000" pitchFamily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e-NP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Kalimati" panose="00000400000000000000" pitchFamily="2"/>
              </a:rPr>
              <a:t>•  निरन्तरता 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Kalimati" panose="00000400000000000000" pitchFamily="2"/>
              </a:rPr>
              <a:t>Follow through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e-NP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Kalimati" panose="00000400000000000000" pitchFamily="2"/>
              </a:rPr>
              <a:t>• पुन: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Kalimati" panose="00000400000000000000" pitchFamily="2"/>
              </a:rPr>
              <a:t> Follow up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Kalimati" panose="00000400000000000000" pitchFamily="2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5C3597B-0143-4FFE-9792-615439AF9C8C}"/>
              </a:ext>
            </a:extLst>
          </p:cNvPr>
          <p:cNvCxnSpPr>
            <a:cxnSpLocks/>
          </p:cNvCxnSpPr>
          <p:nvPr/>
        </p:nvCxnSpPr>
        <p:spPr>
          <a:xfrm flipV="1">
            <a:off x="1754819" y="3653935"/>
            <a:ext cx="434118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lipart Royalty Free Collection Of Angry Old Lady High - Mad Teacher Clip  Art - 405x774 PNG Download - PNGkit">
            <a:extLst>
              <a:ext uri="{FF2B5EF4-FFF2-40B4-BE49-F238E27FC236}">
                <a16:creationId xmlns:a16="http://schemas.microsoft.com/office/drawing/2014/main" id="{ECA9BA01-5E18-436F-BF76-D5C799646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146" y="5767388"/>
            <a:ext cx="1047750" cy="109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514449-6F2C-4842-819C-A7E831025CFD}"/>
              </a:ext>
            </a:extLst>
          </p:cNvPr>
          <p:cNvCxnSpPr/>
          <p:nvPr/>
        </p:nvCxnSpPr>
        <p:spPr>
          <a:xfrm>
            <a:off x="1060174" y="3005934"/>
            <a:ext cx="528761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A242D85-439F-415C-8507-2D2F8B879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8263" y="1187829"/>
            <a:ext cx="1343212" cy="15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38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0193B-1EE1-4CB3-8D7F-64FB6CC86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010" y="14534"/>
            <a:ext cx="8542584" cy="1050826"/>
          </a:xfrm>
        </p:spPr>
        <p:txBody>
          <a:bodyPr>
            <a:normAutofit/>
          </a:bodyPr>
          <a:lstStyle/>
          <a:p>
            <a:r>
              <a:rPr kumimoji="0" lang="ne-NP" altLang="en-US" sz="3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५.२ </a:t>
            </a:r>
            <a:r>
              <a:rPr lang="ne-NP" altLang="en-US" sz="3600" dirty="0">
                <a:solidFill>
                  <a:srgbClr val="1F1F1F"/>
                </a:solidFill>
                <a:latin typeface="inherit"/>
                <a:cs typeface="Mangal" panose="02040503050203030202" pitchFamily="18" charset="0"/>
              </a:rPr>
              <a:t>अप्ठ्यारा</a:t>
            </a:r>
            <a:r>
              <a:rPr kumimoji="0" lang="ne-NP" altLang="en-US" sz="3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 ग्राहकहरू</a:t>
            </a:r>
            <a:r>
              <a:rPr lang="en-US" dirty="0"/>
              <a:t> </a:t>
            </a:r>
            <a:r>
              <a:rPr lang="en-US" sz="3600" dirty="0"/>
              <a:t>Difficult Customers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8E91FCE-7650-41A2-836B-BEC4F381EF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86010" y="965953"/>
            <a:ext cx="8642894" cy="51353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e-NP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Kalimati" panose="00000400000000000000" pitchFamily="2"/>
              </a:rPr>
              <a:t>• सामान्यतया, ग्राहकको गुनासो या </a:t>
            </a:r>
            <a:r>
              <a:rPr lang="ne-NP" altLang="en-US" sz="2100" dirty="0">
                <a:solidFill>
                  <a:srgbClr val="1F1F1F"/>
                </a:solidFill>
                <a:latin typeface="inherit"/>
                <a:cs typeface="Kalimati" panose="00000400000000000000" pitchFamily="2"/>
              </a:rPr>
              <a:t>समस्या मुख्य कुरा</a:t>
            </a:r>
            <a:r>
              <a:rPr kumimoji="0" lang="ne-NP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Kalimati" panose="00000400000000000000" pitchFamily="2"/>
              </a:rPr>
              <a:t> हो तर कहिलेकाहीँ ग्राहक      आफैं चुनौतीपूर्ण </a:t>
            </a:r>
            <a:r>
              <a:rPr lang="ne-NP" altLang="en-US" sz="2100" dirty="0">
                <a:solidFill>
                  <a:srgbClr val="1F1F1F"/>
                </a:solidFill>
                <a:latin typeface="inherit"/>
                <a:cs typeface="Kalimati" panose="00000400000000000000" pitchFamily="2"/>
              </a:rPr>
              <a:t>बन्न सक्छ</a:t>
            </a:r>
            <a:r>
              <a:rPr kumimoji="0" lang="ne-NP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Kalimati" panose="00000400000000000000" pitchFamily="2"/>
              </a:rPr>
              <a:t> |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e-NP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Kalimati" panose="00000400000000000000" pitchFamily="2"/>
              </a:rPr>
              <a:t>• जस्ता लाई तेस्तै खालको प्रतिक्रिया </a:t>
            </a:r>
            <a:r>
              <a:rPr lang="ne-NP" altLang="en-US" sz="2100" dirty="0">
                <a:solidFill>
                  <a:srgbClr val="1F1F1F"/>
                </a:solidFill>
                <a:latin typeface="inherit"/>
                <a:cs typeface="Kalimati" panose="00000400000000000000" pitchFamily="2"/>
              </a:rPr>
              <a:t>नदिनुहोस् ।</a:t>
            </a:r>
            <a:endParaRPr kumimoji="0" lang="ne-NP" altLang="en-US" sz="2100" b="0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latin typeface="inherit"/>
              <a:cs typeface="Kalimati" panose="00000400000000000000" pitchFamily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e-NP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Kalimati" panose="00000400000000000000" pitchFamily="2"/>
              </a:rPr>
              <a:t>• उसले 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Kalimati" panose="00000400000000000000" pitchFamily="2"/>
              </a:rPr>
              <a:t>KUKL</a:t>
            </a:r>
            <a:r>
              <a:rPr kumimoji="0" lang="ne-NP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Kalimati" panose="00000400000000000000" pitchFamily="2"/>
              </a:rPr>
              <a:t> का नीति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Kalimati" panose="00000400000000000000" pitchFamily="2"/>
              </a:rPr>
              <a:t> </a:t>
            </a:r>
            <a:r>
              <a:rPr kumimoji="0" lang="ne-NP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Kalimati" panose="00000400000000000000" pitchFamily="2"/>
              </a:rPr>
              <a:t>नियमहरू, इत्यादिसँगको आफ्नो सबै निराशा नजिकको कर्मचारीहरूमा पोख्न सक्छ |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e-NP" altLang="en-US" sz="2100" b="0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latin typeface="inherit"/>
              <a:cs typeface="Kalimati" panose="00000400000000000000" pitchFamily="2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r>
              <a:rPr kumimoji="0" lang="ne-NP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Kalimati" panose="00000400000000000000" pitchFamily="2"/>
              </a:rPr>
              <a:t>व्यावसायिक स्थिरता एवं शान्त अवस्था कायम राख्नुहोस्: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e-NP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Kalimati" panose="00000400000000000000" pitchFamily="2"/>
              </a:rPr>
              <a:t>• भिजुअलाइजेशन (दृश्यात्मकता): ग्राहकको सम्भाव्य आक्रमणबाट जोगिन दूरी कायम</a:t>
            </a:r>
            <a:r>
              <a:rPr kumimoji="0" lang="en-US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Kalimati" panose="00000400000000000000" pitchFamily="2"/>
              </a:rPr>
              <a:t> </a:t>
            </a:r>
            <a:r>
              <a:rPr kumimoji="0" lang="ne-NP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Kalimati" panose="00000400000000000000" pitchFamily="2"/>
              </a:rPr>
              <a:t>राख्नुहोस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e-NP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Kalimati" panose="00000400000000000000" pitchFamily="2"/>
              </a:rPr>
              <a:t>• शब्दहरू, मनोवृत्ति र व्यवहारहरू बारे सचेत रहनुहोस् जसले तपाइँमा उदासी छाउन सक्छ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e-NP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Kalimati" panose="00000400000000000000" pitchFamily="2"/>
              </a:rPr>
              <a:t>(तपाइँको भावनालाई </a:t>
            </a:r>
            <a:r>
              <a:rPr lang="ne-NP" altLang="en-US" sz="2100" dirty="0">
                <a:solidFill>
                  <a:srgbClr val="1F1F1F"/>
                </a:solidFill>
                <a:latin typeface="inherit"/>
                <a:cs typeface="Kalimati" panose="00000400000000000000" pitchFamily="2"/>
              </a:rPr>
              <a:t>बिचलित</a:t>
            </a:r>
            <a:r>
              <a:rPr kumimoji="0" lang="ne-NP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Kalimati" panose="00000400000000000000" pitchFamily="2"/>
              </a:rPr>
              <a:t> </a:t>
            </a:r>
            <a:r>
              <a:rPr lang="ne-NP" altLang="en-US" sz="2100" dirty="0">
                <a:solidFill>
                  <a:srgbClr val="1F1F1F"/>
                </a:solidFill>
                <a:latin typeface="inherit"/>
                <a:cs typeface="Kalimati" panose="00000400000000000000" pitchFamily="2"/>
              </a:rPr>
              <a:t>गर्न सक्ने </a:t>
            </a:r>
            <a:r>
              <a:rPr kumimoji="0" lang="ne-NP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Kalimati" panose="00000400000000000000" pitchFamily="2"/>
              </a:rPr>
              <a:t>प्रवृत्ति पत्ता लगाउनुहोस्)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e-NP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Kalimati" panose="00000400000000000000" pitchFamily="2"/>
              </a:rPr>
              <a:t>• व्यंग्य गर्ने । जस्तै पानी नआउने तालिका दिनुहोस् त ।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e-NP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Kalimati" panose="00000400000000000000" pitchFamily="2"/>
              </a:rPr>
              <a:t>• अशिष्ट भाषाको </a:t>
            </a:r>
            <a:r>
              <a:rPr lang="ne-NP" altLang="en-US" sz="2100" dirty="0">
                <a:solidFill>
                  <a:srgbClr val="1F1F1F"/>
                </a:solidFill>
                <a:latin typeface="inherit"/>
                <a:cs typeface="Kalimati" panose="00000400000000000000" pitchFamily="2"/>
              </a:rPr>
              <a:t>गर्ने ।</a:t>
            </a:r>
            <a:r>
              <a:rPr kumimoji="0" lang="ne-NP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Kalimati" panose="00000400000000000000" pitchFamily="2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e-NP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Kalimati" panose="00000400000000000000" pitchFamily="2"/>
              </a:rPr>
              <a:t>• बारम्बार एउटै प्रश्नहरू सोधिराख्ने ।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e-NP" altLang="en-US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Kalimati" panose="00000400000000000000" pitchFamily="2"/>
              </a:rPr>
              <a:t>• कुनै जानकारी नल्याउने ।</a:t>
            </a:r>
            <a:r>
              <a:rPr kumimoji="0" lang="ne-NP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Kalimati" panose="00000400000000000000" pitchFamily="2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Kalimati" panose="00000400000000000000" pitchFamily="2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A64D5FE-048E-4DE9-9F7C-ADDABAEFE7C5}"/>
              </a:ext>
            </a:extLst>
          </p:cNvPr>
          <p:cNvCxnSpPr/>
          <p:nvPr/>
        </p:nvCxnSpPr>
        <p:spPr>
          <a:xfrm>
            <a:off x="3036163" y="2405848"/>
            <a:ext cx="27698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7,500+ Angry Customer Illustrations, Royalty-Free Vector Graphics &amp; Clip Art  - iStock | Unhappy customer, Angry customer on phone, Bad customer service">
            <a:extLst>
              <a:ext uri="{FF2B5EF4-FFF2-40B4-BE49-F238E27FC236}">
                <a16:creationId xmlns:a16="http://schemas.microsoft.com/office/drawing/2014/main" id="{8E5A6993-B9D9-428C-ACEE-7327D5DF1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662" y="3644349"/>
            <a:ext cx="1571642" cy="125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CD1638-3EB8-4BB9-9D23-54C4330DC2D1}"/>
              </a:ext>
            </a:extLst>
          </p:cNvPr>
          <p:cNvCxnSpPr>
            <a:cxnSpLocks/>
          </p:cNvCxnSpPr>
          <p:nvPr/>
        </p:nvCxnSpPr>
        <p:spPr>
          <a:xfrm>
            <a:off x="1086010" y="2786566"/>
            <a:ext cx="30959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4FA7BBD9-C92E-447C-8F4D-DE399DC96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7035" y="1065359"/>
            <a:ext cx="1142355" cy="194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74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787AF-A48E-4E96-B75D-7E139197A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148" y="98439"/>
            <a:ext cx="4689544" cy="1084249"/>
          </a:xfrm>
        </p:spPr>
        <p:txBody>
          <a:bodyPr>
            <a:normAutofit/>
          </a:bodyPr>
          <a:lstStyle/>
          <a:p>
            <a:r>
              <a:rPr lang="ne-NP" altLang="en-US" sz="2800" cap="none">
                <a:solidFill>
                  <a:srgbClr val="202124"/>
                </a:solidFill>
                <a:latin typeface="inherit"/>
                <a:cs typeface="Mangal" panose="02040503050203030202" pitchFamily="18" charset="0"/>
              </a:rPr>
              <a:t>१.२ </a:t>
            </a:r>
            <a:r>
              <a:rPr kumimoji="0" lang="ne-NP" altLang="en-US" sz="2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ज्ञान र जानकारीको महत्व</a:t>
            </a:r>
            <a:r>
              <a:rPr kumimoji="0" lang="ne-NP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Mangal" panose="02040503050203030202" pitchFamily="18" charset="0"/>
              </a:rPr>
              <a:t> </a:t>
            </a:r>
            <a:endParaRPr lang="en-US" sz="280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FCE2D6E-30A9-4228-B16A-A18B1E53F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649121-8DD9-483A-81AD-F3D9E69C13DD}"/>
              </a:ext>
            </a:extLst>
          </p:cNvPr>
          <p:cNvSpPr/>
          <p:nvPr/>
        </p:nvSpPr>
        <p:spPr>
          <a:xfrm>
            <a:off x="988148" y="823257"/>
            <a:ext cx="9009753" cy="21612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ne-NP" altLang="en-US" sz="1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पानी आपूर्ति बारे थप </a:t>
            </a:r>
            <a:r>
              <a:rPr lang="ne-NP" altLang="en-US">
                <a:solidFill>
                  <a:srgbClr val="202124"/>
                </a:solidFill>
                <a:latin typeface="inherit"/>
                <a:cs typeface="Mangal" panose="02040503050203030202" pitchFamily="18" charset="0"/>
              </a:rPr>
              <a:t>ज्ञान/</a:t>
            </a:r>
            <a:r>
              <a:rPr kumimoji="0" lang="ne-NP" altLang="en-US" sz="1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जानकारी प्राप्त गर्नुहोस्</a:t>
            </a:r>
            <a:r>
              <a:rPr kumimoji="0" lang="ne-NP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Mangal" panose="02040503050203030202" pitchFamily="18" charset="0"/>
              </a:rPr>
              <a:t> </a:t>
            </a:r>
            <a:endParaRPr kumimoji="0" lang="en-US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  </a:t>
            </a:r>
            <a:r>
              <a:rPr kumimoji="0" lang="ne-NP" altLang="en-US" sz="1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तपाईंसँग जति धेरै ज्ञान छ, तपाईं आफ्ना ग्राहकहरूका लागि त्यति नै विश्वसनीय हुनुहुन्छ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rgbClr val="202124"/>
              </a:solidFill>
              <a:effectLst/>
              <a:latin typeface="inherit"/>
              <a:cs typeface="Mangal" panose="02040503050203030202" pitchFamily="18" charset="0"/>
            </a:endParaRP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kumimoji="0" lang="ne-NP" altLang="en-US" sz="1800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 पानी विशेषज्ञ बन्न आवश्यक छैन तर आधारभूत जानकारी चाहिन्छ</a:t>
            </a:r>
            <a:r>
              <a:rPr kumimoji="0" lang="ne-NP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Mangal" panose="02040503050203030202" pitchFamily="18" charset="0"/>
              </a:rPr>
              <a:t> </a:t>
            </a:r>
            <a:endParaRPr kumimoji="0" lang="en-US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  </a:t>
            </a:r>
            <a:r>
              <a:rPr kumimoji="0" lang="ne-NP" altLang="en-US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वार्षिक रिपोर्ट ब्रोशर र म्यानुअलमा तपाइँको संगठन र गतिविधि जान्नुहोस् र तपाइँको 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    </a:t>
            </a:r>
            <a:r>
              <a:rPr kumimoji="0" lang="ne-NP" altLang="en-US" b="0" i="0" u="none" strike="noStrike" cap="none" normalizeH="0" baseline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पर्यवेक्षक वा अधिक अनुभवी सहकर्मीहरु संग कुरा गर्नुहोस्</a:t>
            </a:r>
            <a:r>
              <a:rPr kumimoji="0" lang="ne-NP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Mangal" panose="02040503050203030202" pitchFamily="18" charset="0"/>
              </a:rPr>
              <a:t> </a:t>
            </a:r>
            <a:endParaRPr kumimoji="0" lang="en-US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41351A77-0EE7-484A-AE21-B46918239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C090E9-CC2D-4DCD-AEF7-EE26739C2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148" y="2984507"/>
            <a:ext cx="9009753" cy="328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47357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44ABF-8A71-4041-A448-5975C2D6E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230" y="0"/>
            <a:ext cx="9663818" cy="1280890"/>
          </a:xfrm>
        </p:spPr>
        <p:txBody>
          <a:bodyPr>
            <a:normAutofit/>
          </a:bodyPr>
          <a:lstStyle/>
          <a:p>
            <a:r>
              <a:rPr lang="ne-NP" dirty="0"/>
              <a:t>५.३ अभद्र ग्राहक </a:t>
            </a:r>
            <a:r>
              <a:rPr lang="en-US" dirty="0"/>
              <a:t> Abusive Customers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C93B6-1E7D-4D7A-A344-0AA4DCCDE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952" y="1039355"/>
            <a:ext cx="8877491" cy="5468837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ne-NP" dirty="0">
                <a:solidFill>
                  <a:schemeClr val="bg1"/>
                </a:solidFill>
              </a:rPr>
              <a:t>यदि कुनै ग्राहकले अभद्र तथा अशिष्ट जातिय तथा लैंगिक टिप्पणी गरेको खण्डमा: “तपाईले यस्तो खालको अमर्यादित टिप्पणी गर्न बन्द गर्नुहुन्न भने म फोन राखिदिन्छु अथवा तपाई बाहिर जानसक्नुहुन्छ” भन्ने अधिकार हुन्छ | </a:t>
            </a:r>
          </a:p>
          <a:p>
            <a:pPr algn="just"/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ne-NP" dirty="0">
                <a:solidFill>
                  <a:schemeClr val="bg1"/>
                </a:solidFill>
              </a:rPr>
              <a:t>olice को सहयोग : ग्राहक भौतिक रुपमा आक्रमक वा अनियन्त्रित हुने अवस्था आएमा </a:t>
            </a:r>
          </a:p>
          <a:p>
            <a:pPr algn="just"/>
            <a:r>
              <a:rPr kumimoji="0" lang="ne-NP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तपाईंले ह्यान्डल गर्न नसक्ने ग्राहकलाई सहकर्मी कहाँ लैजानुहोस् । तपाईं र ग्राहक बीचको</a:t>
            </a:r>
          </a:p>
          <a:p>
            <a:pPr marL="0" indent="0" algn="just">
              <a:buNone/>
            </a:pPr>
            <a:r>
              <a:rPr kumimoji="0" lang="ne-NP" altLang="en-US" sz="24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  अन्तरक्रियाले मात्र काम नगर्न सक्छ  किनभने ग्राहकको कुनै व्यक्तिगत पूर्वाग्रह हुनसक्छ ।</a:t>
            </a:r>
            <a:r>
              <a:rPr kumimoji="0" lang="ne-NP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Mangal" panose="02040503050203030202" pitchFamily="18" charset="0"/>
              </a:rPr>
              <a:t> </a:t>
            </a:r>
            <a:endParaRPr lang="en-US" dirty="0">
              <a:solidFill>
                <a:schemeClr val="bg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(Respect Personal Space: Maintain a safe distance and avoid touching the other person. </a:t>
            </a:r>
            <a:endParaRPr lang="ne-NP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Listen: Give your full attention, nod, ask questions, and avoid changing the subject or interrupting.</a:t>
            </a:r>
            <a:endParaRPr lang="ne-NP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Empathize: Present genuine concern and a willingness to understand without judging. Tone: Speak calmly to demonstrate empathy)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e-NP" dirty="0">
                <a:solidFill>
                  <a:srgbClr val="202124"/>
                </a:solidFill>
                <a:latin typeface="Google Sans"/>
              </a:rPr>
              <a:t>सकरात्मक र शिष्ट भाषाको प्रयोग गर्ने ।</a:t>
            </a:r>
            <a:endParaRPr lang="en-US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ne-NP" b="0" i="0" dirty="0">
                <a:solidFill>
                  <a:srgbClr val="202124"/>
                </a:solidFill>
                <a:effectLst/>
                <a:latin typeface="Google Sans"/>
              </a:rPr>
              <a:t>कुनै पनि समस्य आफु समक्ष ल्याएकोमा धन्यवाद दिने</a:t>
            </a:r>
            <a:r>
              <a:rPr lang="ne-NP" dirty="0">
                <a:solidFill>
                  <a:srgbClr val="202124"/>
                </a:solidFill>
                <a:latin typeface="Google Sans"/>
              </a:rPr>
              <a:t> ।</a:t>
            </a:r>
            <a:endParaRPr lang="en-US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ne-NP" b="0" i="0" dirty="0">
                <a:solidFill>
                  <a:srgbClr val="202124"/>
                </a:solidFill>
                <a:effectLst/>
                <a:latin typeface="Google Sans"/>
              </a:rPr>
              <a:t>उनिहरुलाई आफुले कसरी सहयोग गर्न सकिन्छ भनेर सोध्ने</a:t>
            </a:r>
            <a:r>
              <a:rPr lang="ne-NP" dirty="0">
                <a:solidFill>
                  <a:srgbClr val="202124"/>
                </a:solidFill>
                <a:latin typeface="Google Sans"/>
              </a:rPr>
              <a:t> ।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      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e-NP" b="0" i="0" dirty="0">
                <a:solidFill>
                  <a:srgbClr val="202124"/>
                </a:solidFill>
                <a:effectLst/>
                <a:latin typeface="Google Sans"/>
              </a:rPr>
              <a:t>ग्राहकलाई आफ्नो 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frustration</a:t>
            </a:r>
            <a:r>
              <a:rPr lang="ne-NP" b="0" i="0" dirty="0">
                <a:solidFill>
                  <a:srgbClr val="202124"/>
                </a:solidFill>
                <a:effectLst/>
                <a:latin typeface="Google Sans"/>
              </a:rPr>
              <a:t> निकाल्न दिने </a:t>
            </a:r>
            <a:r>
              <a:rPr lang="ne-NP" dirty="0">
                <a:solidFill>
                  <a:srgbClr val="202124"/>
                </a:solidFill>
                <a:latin typeface="Google Sans"/>
              </a:rPr>
              <a:t>।</a:t>
            </a:r>
            <a:endParaRPr lang="en-US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ne-NP" dirty="0">
                <a:solidFill>
                  <a:srgbClr val="202124"/>
                </a:solidFill>
                <a:latin typeface="Google Sans"/>
              </a:rPr>
              <a:t>माफी माग्नु पर्ने भए माग्ने ।</a:t>
            </a:r>
            <a:endParaRPr lang="en-US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KUKL</a:t>
            </a:r>
            <a:r>
              <a:rPr lang="ne-NP" dirty="0">
                <a:solidFill>
                  <a:srgbClr val="202124"/>
                </a:solidFill>
                <a:latin typeface="Google Sans"/>
              </a:rPr>
              <a:t> को नियमानुसार छुटको ब्यवस्था गर्ने ।</a:t>
            </a:r>
            <a:endParaRPr lang="en-US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F64949-5823-4C2E-9711-F9719FB0F6A9}"/>
              </a:ext>
            </a:extLst>
          </p:cNvPr>
          <p:cNvCxnSpPr/>
          <p:nvPr/>
        </p:nvCxnSpPr>
        <p:spPr>
          <a:xfrm>
            <a:off x="3009530" y="3278080"/>
            <a:ext cx="2441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DB5DFB7-4F3F-43DF-81B5-84E831C7A535}"/>
              </a:ext>
            </a:extLst>
          </p:cNvPr>
          <p:cNvCxnSpPr/>
          <p:nvPr/>
        </p:nvCxnSpPr>
        <p:spPr>
          <a:xfrm>
            <a:off x="1766656" y="3278080"/>
            <a:ext cx="13671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Practical Advice for Dealing with Difficult Faculty Colleagues - Academic  Impressions">
            <a:extLst>
              <a:ext uri="{FF2B5EF4-FFF2-40B4-BE49-F238E27FC236}">
                <a16:creationId xmlns:a16="http://schemas.microsoft.com/office/drawing/2014/main" id="{FC839C3E-09CD-4151-80E6-209B3D5EA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800" y="4329008"/>
            <a:ext cx="1988598" cy="106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313D7A-4707-49F8-A5E1-86FD4B9FB85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505265" y="1235426"/>
            <a:ext cx="1183151" cy="2193574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D9411C75-BC95-4186-BD9A-9CB5A48C7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245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B04BF-3755-4499-9605-03C16AF6B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24" y="618518"/>
            <a:ext cx="11832609" cy="1478570"/>
          </a:xfrm>
        </p:spPr>
        <p:txBody>
          <a:bodyPr>
            <a:normAutofit/>
          </a:bodyPr>
          <a:lstStyle/>
          <a:p>
            <a:r>
              <a:rPr lang="ne-NP" sz="2800" b="1" dirty="0">
                <a:solidFill>
                  <a:schemeClr val="bg1"/>
                </a:solidFill>
              </a:rPr>
              <a:t>५.४</a:t>
            </a:r>
            <a:r>
              <a:rPr lang="en-US" sz="2800" b="1" dirty="0"/>
              <a:t> </a:t>
            </a:r>
            <a:r>
              <a:rPr kumimoji="0" lang="ne-NP" altLang="en-US" sz="28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सन्तुष्ट हुन नसक्ने ग्राहकहरू </a:t>
            </a:r>
            <a:r>
              <a:rPr lang="en-US" sz="2800" b="1" dirty="0">
                <a:solidFill>
                  <a:schemeClr val="bg1"/>
                </a:solidFill>
              </a:rPr>
              <a:t>Customers who cannot be Satisfied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DB98F-1D7B-486C-A882-F6FBD83FA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89043"/>
            <a:ext cx="9905999" cy="400215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kumimoji="0" lang="ne-NP" altLang="en-US" sz="3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Kalimati" panose="00000400000000000000" pitchFamily="2"/>
              </a:rPr>
              <a:t>कुनै ग्राहक समाधान मात्र चाहँदैनन् तर प्रतिशोध लिने स्वभावका हुन्छन । </a:t>
            </a:r>
            <a:endParaRPr lang="en-US" sz="3800" b="0" i="0" dirty="0">
              <a:solidFill>
                <a:srgbClr val="202124"/>
              </a:solidFill>
              <a:effectLst/>
              <a:latin typeface="Google Sans"/>
              <a:cs typeface="Kalimati" panose="00000400000000000000" pitchFamily="2"/>
            </a:endParaRPr>
          </a:p>
          <a:p>
            <a:pPr marL="0" indent="0" algn="just">
              <a:buNone/>
            </a:pPr>
            <a:r>
              <a:rPr lang="en-US" sz="3800" b="0" i="0" dirty="0">
                <a:solidFill>
                  <a:srgbClr val="202124"/>
                </a:solidFill>
                <a:effectLst/>
                <a:latin typeface="Google Sans"/>
                <a:cs typeface="Kalimati" panose="00000400000000000000" pitchFamily="2"/>
              </a:rPr>
              <a:t>A dissatisfied customer</a:t>
            </a:r>
            <a:r>
              <a:rPr lang="ne-NP" sz="3800" b="0" i="0" dirty="0">
                <a:solidFill>
                  <a:srgbClr val="202124"/>
                </a:solidFill>
                <a:effectLst/>
                <a:latin typeface="Google Sans"/>
                <a:cs typeface="Kalimati" panose="00000400000000000000" pitchFamily="2"/>
              </a:rPr>
              <a:t> </a:t>
            </a:r>
            <a:r>
              <a:rPr lang="en-US" sz="3800" b="0" i="0" dirty="0">
                <a:solidFill>
                  <a:srgbClr val="040C28"/>
                </a:solidFill>
                <a:effectLst/>
                <a:latin typeface="Google Sans"/>
                <a:cs typeface="Kalimati" panose="00000400000000000000" pitchFamily="2"/>
              </a:rPr>
              <a:t>has a problem in that they aren't happy about a product or service</a:t>
            </a:r>
            <a:r>
              <a:rPr lang="en-US" sz="3800" b="0" i="0" dirty="0">
                <a:solidFill>
                  <a:srgbClr val="202124"/>
                </a:solidFill>
                <a:effectLst/>
                <a:latin typeface="Google Sans"/>
                <a:cs typeface="Kalimati" panose="00000400000000000000" pitchFamily="2"/>
              </a:rPr>
              <a:t>. For these customers, polite treatment and a remedy, such as discount according to company law , can reduce their dissatisfaction to some extent</a:t>
            </a:r>
            <a:endParaRPr lang="ne-NP" sz="3800" b="0" i="0" dirty="0">
              <a:solidFill>
                <a:srgbClr val="202124"/>
              </a:solidFill>
              <a:effectLst/>
              <a:latin typeface="Google Sans"/>
              <a:cs typeface="Kalimati" panose="00000400000000000000" pitchFamily="2"/>
            </a:endParaRPr>
          </a:p>
          <a:p>
            <a:pPr marL="0" indent="0" algn="just">
              <a:buNone/>
            </a:pPr>
            <a:r>
              <a:rPr kumimoji="0" lang="ne-NP" altLang="en-US" sz="3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Kalimati" panose="00000400000000000000" pitchFamily="2"/>
              </a:rPr>
              <a:t>•सामान्य व्यावसायिक सेवा प्रदान गर्नुहोस् </a:t>
            </a:r>
            <a:r>
              <a:rPr lang="ne-NP" altLang="en-US" sz="3800" dirty="0">
                <a:solidFill>
                  <a:srgbClr val="1F1F1F"/>
                </a:solidFill>
                <a:latin typeface="inherit"/>
                <a:cs typeface="Kalimati" panose="00000400000000000000" pitchFamily="2"/>
              </a:rPr>
              <a:t>। यस्ता</a:t>
            </a:r>
            <a:r>
              <a:rPr kumimoji="0" lang="ne-NP" altLang="en-US" sz="3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Kalimati" panose="00000400000000000000" pitchFamily="2"/>
              </a:rPr>
              <a:t> ग्राहकहरु असन्तुष्ट</a:t>
            </a:r>
          </a:p>
          <a:p>
            <a:pPr marL="0" indent="0" algn="just">
              <a:buNone/>
            </a:pPr>
            <a:r>
              <a:rPr kumimoji="0" lang="ne-NP" altLang="en-US" sz="3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Kalimati" panose="00000400000000000000" pitchFamily="2"/>
              </a:rPr>
              <a:t> रहन्छन र फेरि गुनासो गर्छन् किनकि पहिले कसरी व्यवहार गरिएको</a:t>
            </a:r>
          </a:p>
          <a:p>
            <a:pPr marL="0" indent="0" algn="just">
              <a:buNone/>
            </a:pPr>
            <a:r>
              <a:rPr kumimoji="0" lang="ne-NP" altLang="en-US" sz="3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Kalimati" panose="00000400000000000000" pitchFamily="2"/>
              </a:rPr>
              <a:t> थियो त्यसैको छाप उनिहरुमा परेको हुन्छ</a:t>
            </a:r>
            <a:r>
              <a:rPr lang="ne-NP" altLang="en-US" sz="3800" dirty="0">
                <a:solidFill>
                  <a:srgbClr val="1F1F1F"/>
                </a:solidFill>
                <a:latin typeface="inherit"/>
                <a:cs typeface="Kalimati" panose="00000400000000000000" pitchFamily="2"/>
              </a:rPr>
              <a:t> </a:t>
            </a:r>
            <a:r>
              <a:rPr kumimoji="0" lang="ne-NP" altLang="en-US" sz="3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Kalimati" panose="00000400000000000000" pitchFamily="2"/>
              </a:rPr>
              <a:t>।</a:t>
            </a:r>
            <a:r>
              <a:rPr kumimoji="0" lang="ne-NP" altLang="en-US" sz="2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Kalimati" panose="00000400000000000000" pitchFamily="2"/>
              </a:rPr>
              <a:t> </a:t>
            </a:r>
          </a:p>
          <a:p>
            <a:pPr algn="just"/>
            <a:r>
              <a:rPr lang="en-US" sz="3400" dirty="0">
                <a:solidFill>
                  <a:srgbClr val="202124"/>
                </a:solidFill>
                <a:latin typeface="Google Sans"/>
                <a:cs typeface="Kalimati" panose="00000400000000000000" pitchFamily="2"/>
              </a:rPr>
              <a:t>Even though regular professional service is provided they remain dissatisfied no matter how they are treated, so one must learn to accept this kind of behavior.</a:t>
            </a:r>
          </a:p>
          <a:p>
            <a:pPr algn="just"/>
            <a:r>
              <a:rPr lang="en-US" sz="3400" dirty="0">
                <a:solidFill>
                  <a:srgbClr val="202124"/>
                </a:solidFill>
                <a:latin typeface="Google Sans"/>
                <a:cs typeface="Kalimati" panose="00000400000000000000" pitchFamily="2"/>
              </a:rPr>
              <a:t>Consistency in maintaining professional attitude toward Customer.</a:t>
            </a:r>
          </a:p>
          <a:p>
            <a:endParaRPr lang="en-US" dirty="0">
              <a:cs typeface="Kalimati" panose="00000400000000000000" pitchFamily="2"/>
            </a:endParaRPr>
          </a:p>
        </p:txBody>
      </p:sp>
      <p:pic>
        <p:nvPicPr>
          <p:cNvPr id="4098" name="Picture 2" descr="Unhappy Customer Cliparts - Unhappy Customer Png PNG Image | Transparent  PNG Free Download on SeekPNG">
            <a:extLst>
              <a:ext uri="{FF2B5EF4-FFF2-40B4-BE49-F238E27FC236}">
                <a16:creationId xmlns:a16="http://schemas.microsoft.com/office/drawing/2014/main" id="{B274A2E7-65AF-4743-A121-1F048EC21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333" y="5111586"/>
            <a:ext cx="2286078" cy="157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4F9F6991-A42A-48D7-9CAF-8CB966C1B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110AAB7-0946-49A0-AB3F-DA4346773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654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83388-8D9C-4699-B8B2-4917EEF7F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768" y="168142"/>
            <a:ext cx="9905998" cy="1478570"/>
          </a:xfrm>
        </p:spPr>
        <p:txBody>
          <a:bodyPr/>
          <a:lstStyle/>
          <a:p>
            <a:r>
              <a:rPr lang="ne-NP">
                <a:cs typeface="Kalimati" panose="00000400000000000000" pitchFamily="2"/>
              </a:rPr>
              <a:t>५.५ कठिन परिस्थिति</a:t>
            </a:r>
            <a:r>
              <a:rPr lang="en-US">
                <a:cs typeface="Kalimati" panose="00000400000000000000" pitchFamily="2"/>
              </a:rPr>
              <a:t> </a:t>
            </a:r>
            <a:r>
              <a:rPr lang="en-US" dirty="0">
                <a:cs typeface="Kalimati" panose="00000400000000000000" pitchFamily="2"/>
              </a:rPr>
              <a:t>Difficult Situations                                         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4F193-A9DC-438D-830C-46A461B3D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847" y="1646712"/>
            <a:ext cx="10635953" cy="4530251"/>
          </a:xfrm>
        </p:spPr>
        <p:txBody>
          <a:bodyPr>
            <a:normAutofit fontScale="85000" lnSpcReduction="20000"/>
          </a:bodyPr>
          <a:lstStyle/>
          <a:p>
            <a:r>
              <a:rPr lang="ne-NP" dirty="0">
                <a:cs typeface="Kalimati" panose="00000400000000000000" pitchFamily="2"/>
              </a:rPr>
              <a:t>तत्काल समाधान गर्न नसक्ने प्रकृतिका समस्या ।</a:t>
            </a:r>
          </a:p>
          <a:p>
            <a:r>
              <a:rPr lang="ne-NP" dirty="0">
                <a:cs typeface="Kalimati" panose="00000400000000000000" pitchFamily="2"/>
              </a:rPr>
              <a:t>अप्ठेरो case अर्कोतिर पन्छाउने विचार आउन सक्छ ।</a:t>
            </a:r>
          </a:p>
          <a:p>
            <a:pPr algn="just"/>
            <a:r>
              <a:rPr lang="ne-NP" dirty="0">
                <a:cs typeface="Kalimati" panose="00000400000000000000" pitchFamily="2"/>
              </a:rPr>
              <a:t>ग्राहकको जटिल case पन्छाउनु भन्दा त्यसको स्वामित्व आफैले लिएर </a:t>
            </a:r>
          </a:p>
          <a:p>
            <a:pPr marL="0" indent="0" algn="just">
              <a:buNone/>
            </a:pPr>
            <a:r>
              <a:rPr lang="ne-NP" dirty="0">
                <a:cs typeface="Kalimati" panose="00000400000000000000" pitchFamily="2"/>
              </a:rPr>
              <a:t> त्यसको समाधान तिर लाग्नु उचित हुन्छ ।</a:t>
            </a:r>
          </a:p>
          <a:p>
            <a:pPr algn="just"/>
            <a:r>
              <a:rPr lang="ne-NP" dirty="0">
                <a:cs typeface="Kalimati" panose="00000400000000000000" pitchFamily="2"/>
              </a:rPr>
              <a:t>सामान्यतया एक व्यक्ति वाट</a:t>
            </a:r>
            <a:r>
              <a:rPr lang="en-US" dirty="0">
                <a:cs typeface="Kalimati" panose="00000400000000000000" pitchFamily="2"/>
              </a:rPr>
              <a:t> </a:t>
            </a:r>
            <a:r>
              <a:rPr lang="ne-NP" dirty="0">
                <a:cs typeface="Kalimati" panose="00000400000000000000" pitchFamily="2"/>
              </a:rPr>
              <a:t>अर्को व्यक्ति</a:t>
            </a:r>
            <a:r>
              <a:rPr lang="en-US" dirty="0">
                <a:cs typeface="Kalimati" panose="00000400000000000000" pitchFamily="2"/>
              </a:rPr>
              <a:t> </a:t>
            </a:r>
            <a:r>
              <a:rPr lang="ne-NP" dirty="0">
                <a:cs typeface="Kalimati" panose="00000400000000000000" pitchFamily="2"/>
              </a:rPr>
              <a:t>र अर्को वाट अर्को व्यक्ति जानुपर्दा</a:t>
            </a:r>
          </a:p>
          <a:p>
            <a:pPr marL="0" indent="0" algn="just">
              <a:buNone/>
            </a:pPr>
            <a:r>
              <a:rPr lang="ne-NP" dirty="0">
                <a:cs typeface="Kalimati" panose="00000400000000000000" pitchFamily="2"/>
              </a:rPr>
              <a:t>(एक कोठा वाट अर्को कोठा ) ग्राहकलाई रिस उठ्नु स्वाभाविक हुन्छ |</a:t>
            </a:r>
          </a:p>
          <a:p>
            <a:pPr algn="just"/>
            <a:r>
              <a:rPr lang="ne-NP" dirty="0">
                <a:cs typeface="Kalimati" panose="00000400000000000000" pitchFamily="2"/>
              </a:rPr>
              <a:t>समस्या समाधान नै गर्न नसकिने परिस्थिति आएमा आफ्ना सहकर्मी या</a:t>
            </a:r>
          </a:p>
          <a:p>
            <a:pPr marL="0" indent="0" algn="just">
              <a:buNone/>
            </a:pPr>
            <a:r>
              <a:rPr lang="ne-NP" dirty="0">
                <a:cs typeface="Kalimati" panose="00000400000000000000" pitchFamily="2"/>
              </a:rPr>
              <a:t>कार्यालय प्रमुख समक्ष अनुरोध गर्न सकिन्छ | यो जिम्मेवारी या दायित्ववाट</a:t>
            </a:r>
          </a:p>
          <a:p>
            <a:pPr marL="0" indent="0" algn="just">
              <a:buNone/>
            </a:pPr>
            <a:r>
              <a:rPr lang="ne-NP" dirty="0">
                <a:cs typeface="Kalimati" panose="00000400000000000000" pitchFamily="2"/>
              </a:rPr>
              <a:t>पन्छिन खोजेको नभई यसलाई मदत या समर्थन मान्न सकिन्छ |</a:t>
            </a:r>
          </a:p>
          <a:p>
            <a:pPr marL="0" indent="0" algn="just">
              <a:buNone/>
            </a:pPr>
            <a:r>
              <a:rPr lang="ne-NP" dirty="0">
                <a:cs typeface="Kalimati" panose="00000400000000000000" pitchFamily="2"/>
              </a:rPr>
              <a:t>ग्राहकको मर्का/चिन्ताको आफैले स्वामित्व लिई कार्यालयमा समस्या समाधान तर्फ</a:t>
            </a:r>
          </a:p>
          <a:p>
            <a:pPr marL="0" indent="0" algn="just">
              <a:buNone/>
            </a:pPr>
            <a:r>
              <a:rPr lang="ne-NP" dirty="0">
                <a:cs typeface="Kalimati" panose="00000400000000000000" pitchFamily="2"/>
              </a:rPr>
              <a:t>उन्मुख हुँदा व्याक्तिको आत्मविश्वासमा वृद्धि हुन्छ |</a:t>
            </a:r>
          </a:p>
          <a:p>
            <a:endParaRPr lang="en-US" dirty="0"/>
          </a:p>
        </p:txBody>
      </p:sp>
      <p:pic>
        <p:nvPicPr>
          <p:cNvPr id="5122" name="Picture 2" descr="Difficult Situation Images - Free Download on Freepik">
            <a:extLst>
              <a:ext uri="{FF2B5EF4-FFF2-40B4-BE49-F238E27FC236}">
                <a16:creationId xmlns:a16="http://schemas.microsoft.com/office/drawing/2014/main" id="{B71C6044-EEE6-41C1-BA7D-FE7C0A636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942" y="1188164"/>
            <a:ext cx="2565647" cy="166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370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4E39D-81A6-411F-B65D-7CC1A1DB9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184" y="698031"/>
            <a:ext cx="5075581" cy="1478570"/>
          </a:xfrm>
        </p:spPr>
        <p:txBody>
          <a:bodyPr>
            <a:normAutofit fontScale="90000"/>
          </a:bodyPr>
          <a:lstStyle/>
          <a:p>
            <a:r>
              <a:rPr kumimoji="0" lang="en-US" altLang="en-US" sz="3600" b="1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6</a:t>
            </a:r>
            <a:r>
              <a:rPr kumimoji="0" lang="ne-NP" altLang="en-US" sz="3600" b="1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. </a:t>
            </a:r>
            <a:r>
              <a:rPr kumimoji="0" lang="en-US" altLang="en-US" sz="3600" b="1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Importance of First </a:t>
            </a:r>
            <a:r>
              <a:rPr kumimoji="0" lang="ne-NP" altLang="en-US" sz="3600" b="1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    </a:t>
            </a:r>
            <a:r>
              <a:rPr kumimoji="0" lang="en-US" altLang="en-US" sz="3600" b="1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Contact In Handling Complaints</a:t>
            </a:r>
            <a:endParaRPr lang="en-US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C4EA0E-F4F0-4D14-AAA7-CC7023536F11}"/>
              </a:ext>
            </a:extLst>
          </p:cNvPr>
          <p:cNvSpPr txBox="1"/>
          <p:nvPr/>
        </p:nvSpPr>
        <p:spPr>
          <a:xfrm>
            <a:off x="6096000" y="3944035"/>
            <a:ext cx="4954588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e-NP" altLang="en-US" sz="3200" b="1">
                <a:solidFill>
                  <a:srgbClr val="1F1F1F"/>
                </a:solidFill>
                <a:latin typeface="inherit"/>
                <a:cs typeface="Mangal" panose="02040503050203030202" pitchFamily="18" charset="0"/>
              </a:rPr>
              <a:t>६. </a:t>
            </a:r>
            <a:r>
              <a:rPr kumimoji="0" lang="ne-NP" altLang="en-US" sz="3200" b="1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गुनासोहरू ह्यान्डल गर्न पहिलो सम्पर्कको महत्त्व</a:t>
            </a:r>
            <a:r>
              <a:rPr kumimoji="0" lang="ne-NP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Mangal" panose="02040503050203030202" pitchFamily="18" charset="0"/>
              </a:rPr>
              <a:t> </a:t>
            </a:r>
            <a:b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93386824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>
            <a:extLst>
              <a:ext uri="{FF2B5EF4-FFF2-40B4-BE49-F238E27FC236}">
                <a16:creationId xmlns:a16="http://schemas.microsoft.com/office/drawing/2014/main" id="{FD88C37C-DFC9-408D-AD3F-4498629352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68765" y="2466603"/>
            <a:ext cx="2917273" cy="144207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e-NP" altLang="en-US" sz="1600" b="0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• 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Impressions </a:t>
            </a:r>
            <a:r>
              <a:rPr kumimoji="0" lang="ne-NP" altLang="en-US" sz="1600" b="0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छापहरू </a:t>
            </a:r>
            <a:b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</a:br>
            <a:r>
              <a:rPr kumimoji="0" lang="ne-NP" altLang="en-US" sz="1600" b="0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• 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Facial Impressions </a:t>
            </a:r>
            <a:r>
              <a:rPr kumimoji="0" lang="ne-NP" altLang="en-US" sz="1600" b="0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अनुहारको छाप</a:t>
            </a:r>
            <a:b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</a:br>
            <a:r>
              <a:rPr kumimoji="0" lang="ne-NP" altLang="en-US" sz="1600" b="0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• 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Appearance</a:t>
            </a:r>
            <a:r>
              <a:rPr kumimoji="0" lang="ne-NP" altLang="en-US" sz="1600" b="0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उपस्थिति </a:t>
            </a:r>
            <a:b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</a:br>
            <a:r>
              <a:rPr kumimoji="0" lang="ne-NP" altLang="en-US" sz="1600" b="0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• 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Greeting</a:t>
            </a:r>
            <a:r>
              <a:rPr kumimoji="0" lang="ne-NP" altLang="en-US" sz="1600" b="0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अभिवादन </a:t>
            </a:r>
            <a:b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</a:br>
            <a:r>
              <a:rPr kumimoji="0" lang="ne-NP" altLang="en-US" sz="1600" b="0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• 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Wording</a:t>
            </a:r>
            <a:r>
              <a:rPr kumimoji="0" lang="ne-NP" altLang="en-US" sz="1600" b="0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शब्दहरू </a:t>
            </a:r>
            <a:b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</a:br>
            <a:r>
              <a:rPr kumimoji="0" lang="ne-NP" altLang="en-US" sz="1600" b="0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• 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Attitude</a:t>
            </a:r>
            <a:r>
              <a:rPr kumimoji="0" lang="ne-NP" altLang="en-US" sz="1600" b="0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मनोवृत्ति</a:t>
            </a:r>
            <a:r>
              <a:rPr kumimoji="0" lang="ne-NP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Mangal" panose="02040503050203030202" pitchFamily="18" charset="0"/>
              </a:rPr>
              <a:t> </a:t>
            </a: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84F7AAE-BB57-412B-937B-A853BD806E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587743" y="349472"/>
            <a:ext cx="10254469" cy="1919126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e-NP" altLang="en-US" sz="2100" b="0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६.१ शाखा कार्यालयको रिसेप्शन वा काउन्टरमा प्राप्त उजुरीहरू</a:t>
            </a:r>
            <a:endParaRPr kumimoji="0" lang="en-US" altLang="en-US" sz="2100" b="0" i="0" u="none" strike="noStrike" cap="none" normalizeH="0" baseline="0">
              <a:ln>
                <a:noFill/>
              </a:ln>
              <a:solidFill>
                <a:srgbClr val="1F1F1F"/>
              </a:solidFill>
              <a:effectLst/>
              <a:latin typeface="inherit"/>
              <a:cs typeface="Mangal" panose="02040503050203030202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e-NP" altLang="en-US" sz="2100" b="0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 • शाखा कार्यालयको रिसेप्शनमा आमनेसामने गरी गुनासोहरू, चाहे यो जटिल बनोस् वा सरल रूपमा समाधान पहिलो सम्पर्क हो। विचलित नहुनुहोस्। व्यावसायिक शैली राख्नुहोस्। </a:t>
            </a:r>
            <a:endParaRPr kumimoji="0" lang="en-US" altLang="en-US" sz="2100" b="0" i="0" u="none" strike="noStrike" cap="none" normalizeH="0" baseline="0">
              <a:ln>
                <a:noFill/>
              </a:ln>
              <a:solidFill>
                <a:srgbClr val="1F1F1F"/>
              </a:solidFill>
              <a:effectLst/>
              <a:latin typeface="inherit"/>
              <a:cs typeface="Mangal" panose="02040503050203030202" pitchFamily="18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kumimoji="0" lang="ne-NP" altLang="en-US" sz="2100" b="0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• “६.३ </a:t>
            </a:r>
            <a:r>
              <a:rPr lang="ne-NP" altLang="en-US" sz="2100">
                <a:solidFill>
                  <a:srgbClr val="1F1F1F"/>
                </a:solidFill>
                <a:latin typeface="inherit"/>
                <a:cs typeface="Mangal" panose="02040503050203030202" pitchFamily="18" charset="0"/>
              </a:rPr>
              <a:t>को </a:t>
            </a:r>
            <a:r>
              <a:rPr kumimoji="0" lang="ne-NP" altLang="en-US" sz="2100" b="0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प्रवाह रेखाचित्र हेर्न</a:t>
            </a:r>
            <a:r>
              <a:rPr kumimoji="0" lang="ne-NP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Mangal" panose="02040503050203030202" pitchFamily="18" charset="0"/>
              </a:rPr>
              <a:t> </a:t>
            </a:r>
            <a:r>
              <a:rPr kumimoji="0" lang="ne-NP" altLang="en-US" sz="2100" b="0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आमनेसामने </a:t>
            </a:r>
            <a:r>
              <a:rPr kumimoji="0" lang="en-US" altLang="en-US" sz="2100" b="0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face to face contact </a:t>
            </a:r>
            <a:r>
              <a:rPr kumimoji="0" lang="ne-NP" altLang="en-US" sz="2100" b="0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सम्पर्क गर्नुहोस्" र अध्याय २ </a:t>
            </a:r>
            <a:r>
              <a:rPr kumimoji="0" lang="ne-NP" altLang="en-US" b="0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लाई सन्दर्भ गर्नुहोस्</a:t>
            </a:r>
            <a:r>
              <a:rPr kumimoji="0" lang="ne-NP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Mangal" panose="02040503050203030202" pitchFamily="18" charset="0"/>
              </a:rPr>
              <a:t> </a:t>
            </a:r>
            <a:endParaRPr kumimoji="0" lang="en-US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cs typeface="Mangal" panose="02040503050203030202" pitchFamily="18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en-US" sz="1100">
              <a:latin typeface="Arial" panose="020B0604020202020204" pitchFamily="34" charset="0"/>
              <a:cs typeface="Mangal" panose="02040503050203030202" pitchFamily="18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kumimoji="0" lang="en-US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36E5007-F4F2-43FD-A4B9-438087BB5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E63FA4-A813-493D-9484-0A7627CA9335}"/>
              </a:ext>
            </a:extLst>
          </p:cNvPr>
          <p:cNvCxnSpPr/>
          <p:nvPr/>
        </p:nvCxnSpPr>
        <p:spPr>
          <a:xfrm>
            <a:off x="996138" y="2374992"/>
            <a:ext cx="58557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26428AF-F430-44B2-93C6-059805E9E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547" y="3429000"/>
            <a:ext cx="5432453" cy="30380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675B78-1578-4EE2-B3E9-194095498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244" y="4273604"/>
            <a:ext cx="1993617" cy="198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1387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00626-0F2E-4D84-9E00-6ABCECA47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10" y="3182306"/>
            <a:ext cx="9905998" cy="1478570"/>
          </a:xfrm>
        </p:spPr>
        <p:txBody>
          <a:bodyPr>
            <a:normAutofit fontScale="90000"/>
          </a:bodyPr>
          <a:lstStyle/>
          <a:p>
            <a:r>
              <a:rPr kumimoji="0" lang="ne-NP" altLang="en-US" sz="3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६.२ टेलिफोन मार्फत प्राप्त उजुरीहरू </a:t>
            </a:r>
            <a:b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</a:br>
            <a:r>
              <a:rPr kumimoji="0" lang="ne-NP" altLang="en-US" sz="3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• टेलिफोन कल मार्फत गुनासोहरू, चाहे त्यो जटिल वा सरल रूपमा समाधान </a:t>
            </a:r>
            <a:r>
              <a:rPr lang="ne-NP" altLang="en-US" cap="none" dirty="0">
                <a:solidFill>
                  <a:srgbClr val="1F1F1F"/>
                </a:solidFill>
                <a:latin typeface="inherit"/>
                <a:cs typeface="Mangal" panose="02040503050203030202" pitchFamily="18" charset="0"/>
              </a:rPr>
              <a:t>किन </a:t>
            </a:r>
            <a:r>
              <a:rPr kumimoji="0" lang="ne-NP" altLang="en-US" sz="3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नहोस्, साथै पहिलो सम्पर्क नै कुञ्जी हो। </a:t>
            </a:r>
            <a:br>
              <a:rPr kumimoji="0" lang="ne-NP" altLang="en-US" sz="3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</a:br>
            <a:r>
              <a:rPr kumimoji="0" lang="ne-NP" altLang="en-US" sz="3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विचलित नहुनुहोस्। व्यावसायिक शैली राख्नुहोस्। </a:t>
            </a:r>
            <a:br>
              <a:rPr kumimoji="0" lang="ne-NP" altLang="en-US" sz="3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</a:br>
            <a:r>
              <a:rPr kumimoji="0" lang="ne-NP" altLang="en-US" sz="3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• प्रवाह रेखाचित्र हेर्नको लागि “६.४ टेलिफोनबाट सम्पर्क गर्नुहोस्" र "अध्याय २" refer गर्नुहोस </a:t>
            </a:r>
            <a:br>
              <a:rPr kumimoji="0" lang="ne-NP" altLang="en-US" sz="3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</a:br>
            <a:br>
              <a:rPr kumimoji="0" lang="ne-NP" altLang="en-US" sz="3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</a:br>
            <a:r>
              <a:rPr kumimoji="0" lang="ne-NP" altLang="en-US" sz="3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&lt;आवाजको प्रभाव&gt; </a:t>
            </a:r>
            <a:br>
              <a:rPr kumimoji="0" lang="ne-NP" altLang="en-US" sz="3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</a:br>
            <a:r>
              <a:rPr kumimoji="0" lang="ne-NP" altLang="en-US" sz="3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• आवाज टोन र आवाज विशेषताहरु </a:t>
            </a:r>
            <a:br>
              <a:rPr kumimoji="0" lang="ne-NP" altLang="en-US" sz="3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</a:br>
            <a:r>
              <a:rPr kumimoji="0" lang="ne-NP" altLang="en-US" sz="3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                               विचलित नहुनुहोस्। </a:t>
            </a:r>
            <a:br>
              <a:rPr kumimoji="0" lang="ne-NP" altLang="en-US" sz="3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</a:br>
            <a:r>
              <a:rPr kumimoji="0" lang="ne-NP" altLang="en-US" sz="3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                 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        </a:t>
            </a:r>
            <a:r>
              <a:rPr kumimoji="0" lang="ne-NP" altLang="en-US" sz="3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व्यावसायिक शैली कायम राख्नुहोस्</a:t>
            </a:r>
            <a:r>
              <a:rPr kumimoji="0" lang="ne-NP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Mangal" panose="02040503050203030202" pitchFamily="18" charset="0"/>
              </a:rPr>
              <a:t> 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E52AFBC-C330-4408-BA1F-6C6A11A76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CD16E0-FE59-4ADD-A211-A6F8356CE3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29213" y="3685968"/>
            <a:ext cx="3008244" cy="175314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20F6E3-0FAE-4AED-851A-4997B5F607BA}"/>
              </a:ext>
            </a:extLst>
          </p:cNvPr>
          <p:cNvCxnSpPr>
            <a:cxnSpLocks/>
          </p:cNvCxnSpPr>
          <p:nvPr/>
        </p:nvCxnSpPr>
        <p:spPr>
          <a:xfrm>
            <a:off x="1930792" y="3535017"/>
            <a:ext cx="53638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05392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92136-08BA-478B-B4F3-F1DFCDD11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648" y="751040"/>
            <a:ext cx="10092964" cy="1478570"/>
          </a:xfrm>
        </p:spPr>
        <p:txBody>
          <a:bodyPr>
            <a:normAutofit fontScale="90000"/>
          </a:bodyPr>
          <a:lstStyle/>
          <a:p>
            <a:r>
              <a:rPr lang="en-US"/>
              <a:t>    </a:t>
            </a:r>
            <a:r>
              <a:rPr lang="ne-NP"/>
              <a:t>६.३</a:t>
            </a:r>
            <a:r>
              <a:rPr lang="en-US"/>
              <a:t> contact face to face  </a:t>
            </a:r>
            <a:r>
              <a:rPr kumimoji="0" lang="ne-NP" altLang="en-US" sz="3100" b="0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आमने सामने सम्पर्क गर्नुहोस्</a:t>
            </a:r>
            <a:r>
              <a:rPr kumimoji="0" lang="ne-NP" alt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Mangal" panose="02040503050203030202" pitchFamily="18" charset="0"/>
              </a:rPr>
              <a:t> 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lang="en-US"/>
            </a:br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7E0784C-05D4-43D7-9299-A92680C24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52E03C-D44A-44E8-AF3F-01FA1CC8C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804" y="1350091"/>
            <a:ext cx="9501808" cy="532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86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1880E-A510-4EB5-9360-7C10E042D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18512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ne-NP"/>
              <a:t>६.४</a:t>
            </a:r>
            <a:r>
              <a:rPr lang="en-US"/>
              <a:t> contact by telephone </a:t>
            </a:r>
            <a:r>
              <a:rPr kumimoji="0" lang="ne-NP" altLang="en-US" sz="3100" b="0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टेलिफोन मार्फत सम्पर्क गर्नुहोस्</a:t>
            </a:r>
            <a:r>
              <a:rPr kumimoji="0" lang="ne-NP" alt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Mangal" panose="02040503050203030202" pitchFamily="18" charset="0"/>
              </a:rPr>
              <a:t> </a:t>
            </a:r>
            <a:b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lang="en-US"/>
            </a:b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2CB6C5-88B4-45B7-A029-F13347738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58957"/>
            <a:ext cx="9905997" cy="559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0339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AF7A1FF-DAC4-4291-8311-3E83D42C7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640" y="1811214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en-US"/>
              <a:t>7. Conclusion 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                                                         </a:t>
            </a:r>
            <a:r>
              <a:rPr lang="ne-NP"/>
              <a:t>७. निष्कर्ष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19888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CDD06-EA03-4AF3-9CB9-FA438AF53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746" y="2788555"/>
            <a:ext cx="8911687" cy="1280890"/>
          </a:xfrm>
        </p:spPr>
        <p:txBody>
          <a:bodyPr>
            <a:normAutofit fontScale="90000"/>
          </a:bodyPr>
          <a:lstStyle/>
          <a:p>
            <a:br>
              <a:rPr kumimoji="0" lang="ne-NP" altLang="en-US" sz="3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</a:br>
            <a:r>
              <a:rPr kumimoji="0" lang="ne-NP" altLang="en-US" sz="3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उपयोगिता व्यवस्थापन सुधार गर्न प्रतिक्रिया</a:t>
            </a:r>
            <a:br>
              <a:rPr kumimoji="0" lang="ne-NP" altLang="en-US" sz="3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</a:br>
            <a:r>
              <a:rPr kumimoji="0" lang="ne-NP" altLang="en-US" sz="3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 गुनासोबाट पानी सेवा सुधार गर्नुहोस् </a:t>
            </a:r>
            <a:br>
              <a:rPr kumimoji="0" lang="ne-NP" altLang="en-US" sz="3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</a:br>
            <a:r>
              <a:rPr kumimoji="0" lang="ne-NP" altLang="en-US" sz="3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• तथ्य र तथ्याङ्कहरू र अन्य सहकर्मीहरूको रायको साथ तपाईंको अवलोकनबाट पानी सेवाको अवस्था सुधार गर्न सुझावहरू प्रदान गर्नुहोस्। </a:t>
            </a:r>
            <a:br>
              <a:rPr kumimoji="0" lang="ne-NP" altLang="en-US" sz="3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</a:br>
            <a:r>
              <a:rPr kumimoji="0" lang="ne-NP" altLang="en-US" sz="3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गुनासो र असफलताबाट सिक्नुहोस् र ग्राहक सेवा सुधार गर्नुहोस् </a:t>
            </a:r>
            <a:br>
              <a:rPr kumimoji="0" lang="ne-NP" altLang="en-US" sz="3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</a:br>
            <a:r>
              <a:rPr kumimoji="0" lang="ne-NP" altLang="en-US" sz="3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• समाधानका साथ गुनासोहरू सङ्कलन गर्नुहोस्, र एक रिपोर्ट बनाउनुहोस् र सबै संस्थाहरू मार्फत प्रसार गर्नुहोस्।  शाखा/विभागमा दैनिक बैठकमा गुनासोहरू साझा गर्नुहोस्। </a:t>
            </a:r>
            <a:br>
              <a:rPr kumimoji="0" lang="ne-NP" altLang="en-US" sz="3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</a:br>
            <a:r>
              <a:rPr kumimoji="0" lang="ne-NP" altLang="en-US" sz="3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• गुनासोहरूको उपचार गर्ने तरिका म्यानुअल बनाउनुहोस्।  तालिम सञ्चालन गर्नुहोस्। </a:t>
            </a:r>
            <a:br>
              <a:rPr kumimoji="0" lang="ne-NP" altLang="en-US" sz="3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</a:br>
            <a:r>
              <a:rPr kumimoji="0" lang="ne-NP" altLang="en-US" sz="3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  <a:cs typeface="Mangal" panose="02040503050203030202" pitchFamily="18" charset="0"/>
              </a:rPr>
              <a:t>• अन्य शाखा/विभागसँग सहकार्य बढाउनुहोस्।</a:t>
            </a:r>
            <a:r>
              <a:rPr kumimoji="0" lang="ne-NP" altLang="en-US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Mangal" panose="02040503050203030202" pitchFamily="18" charset="0"/>
              </a:rPr>
              <a:t> </a:t>
            </a:r>
            <a:br>
              <a:rPr kumimoji="0" lang="en-US" altLang="en-US" sz="2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FBDA69-1AE2-49D4-B536-35DE4D1320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369317" y="1204513"/>
            <a:ext cx="1364974" cy="39723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64926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9966121-5A4E-4036-588B-1EAE9D544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4825" y="333376"/>
            <a:ext cx="8642350" cy="244792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br>
              <a:rPr lang="en-US" altLang="en-US" sz="3200" b="1" dirty="0">
                <a:latin typeface="Times New Roman" panose="02020603050405020304" pitchFamily="18" charset="0"/>
              </a:rPr>
            </a:br>
            <a:br>
              <a:rPr lang="en-US" altLang="en-US" sz="3200" b="1" dirty="0">
                <a:latin typeface="Times New Roman" panose="02020603050405020304" pitchFamily="18" charset="0"/>
              </a:rPr>
            </a:br>
            <a:br>
              <a:rPr lang="en-US" altLang="en-US" sz="3200" b="1" dirty="0"/>
            </a:br>
            <a:br>
              <a:rPr lang="en-US" altLang="en-US" sz="3200" b="1" dirty="0"/>
            </a:b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Kathmandu </a:t>
            </a: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Upatyaka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Khanepani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Limited</a:t>
            </a:r>
            <a:br>
              <a:rPr lang="en-US" altLang="en-US" sz="2600" b="1" dirty="0">
                <a:latin typeface="Times New Roman" panose="02020603050405020304" pitchFamily="18" charset="0"/>
              </a:rPr>
            </a:br>
            <a:r>
              <a:rPr lang="en-US" altLang="en-US" sz="2400" b="1" dirty="0">
                <a:latin typeface="Times New Roman" panose="02020603050405020304" pitchFamily="18" charset="0"/>
              </a:rPr>
              <a:t>Kathmandu, Nepal</a:t>
            </a:r>
            <a:br>
              <a:rPr lang="en-US" altLang="en-US" sz="2400" b="1" dirty="0">
                <a:latin typeface="Times New Roman" panose="02020603050405020304" pitchFamily="18" charset="0"/>
              </a:rPr>
            </a:br>
            <a:r>
              <a:rPr lang="en-US" altLang="ja-JP" sz="2400" b="1" dirty="0" err="1">
                <a:latin typeface="Times New Roman" panose="02020603050405020304" pitchFamily="18" charset="0"/>
              </a:rPr>
              <a:t>Shrawan</a:t>
            </a:r>
            <a:r>
              <a:rPr lang="en-US" altLang="en-US" sz="2400" b="1" dirty="0">
                <a:latin typeface="Times New Roman" panose="02020603050405020304" pitchFamily="18" charset="0"/>
              </a:rPr>
              <a:t>, 20</a:t>
            </a:r>
            <a:r>
              <a:rPr lang="en-US" altLang="ja-JP" sz="2400" b="1" dirty="0">
                <a:latin typeface="Times New Roman" panose="02020603050405020304" pitchFamily="18" charset="0"/>
              </a:rPr>
              <a:t>81</a:t>
            </a:r>
            <a:r>
              <a:rPr lang="en-US" altLang="en-US" sz="2400" b="1" dirty="0">
                <a:latin typeface="Times New Roman" panose="02020603050405020304" pitchFamily="18" charset="0"/>
              </a:rPr>
              <a:t> (20</a:t>
            </a:r>
            <a:r>
              <a:rPr lang="en-US" altLang="ja-JP" sz="2400" b="1" dirty="0">
                <a:latin typeface="Times New Roman" panose="02020603050405020304" pitchFamily="18" charset="0"/>
              </a:rPr>
              <a:t>24</a:t>
            </a:r>
            <a:r>
              <a:rPr lang="en-US" altLang="en-US" sz="2400" b="1" dirty="0">
                <a:latin typeface="Times New Roman" panose="02020603050405020304" pitchFamily="18" charset="0"/>
              </a:rPr>
              <a:t>)</a:t>
            </a:r>
            <a:br>
              <a:rPr lang="en-US" altLang="en-US" sz="2400" b="1" dirty="0">
                <a:latin typeface="Times New Roman" panose="02020603050405020304" pitchFamily="18" charset="0"/>
              </a:rPr>
            </a:br>
            <a:endParaRPr lang="en-US" altLang="en-US" sz="24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00FD3-F0F7-4188-B219-CD0710EE5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3013" y="1761518"/>
            <a:ext cx="4552805" cy="1478570"/>
          </a:xfrm>
        </p:spPr>
        <p:txBody>
          <a:bodyPr>
            <a:normAutofit fontScale="90000"/>
          </a:bodyPr>
          <a:lstStyle/>
          <a:p>
            <a:pPr marL="0" indent="0"/>
            <a:br>
              <a:rPr lang="en-US" sz="6000" b="1"/>
            </a:br>
            <a:br>
              <a:rPr lang="en-US" sz="6000" b="1"/>
            </a:br>
            <a:br>
              <a:rPr lang="en-US" sz="6000" b="1"/>
            </a:br>
            <a:r>
              <a:rPr lang="ne-NP" sz="6000" b="1"/>
              <a:t>धन्यवाद</a:t>
            </a:r>
            <a:r>
              <a:rPr lang="ne-NP"/>
              <a:t> </a:t>
            </a:r>
            <a:br>
              <a:rPr lang="ne-NP"/>
            </a:br>
            <a:br>
              <a:rPr lang="ne-NP"/>
            </a:br>
            <a:br>
              <a:rPr lang="en-US"/>
            </a:br>
            <a:r>
              <a:rPr lang="en-US"/>
              <a:t>                  </a:t>
            </a: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                                       </a:t>
            </a:r>
            <a:r>
              <a:rPr lang="en-US" sz="6000" b="1"/>
              <a:t>THANK YOU</a:t>
            </a:r>
            <a:br>
              <a:rPr lang="en-US"/>
            </a:b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28DCF1-8FAB-45C0-94B3-98871D931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0516" y="3636818"/>
            <a:ext cx="2272284" cy="226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54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4">
            <a:extLst>
              <a:ext uri="{FF2B5EF4-FFF2-40B4-BE49-F238E27FC236}">
                <a16:creationId xmlns:a16="http://schemas.microsoft.com/office/drawing/2014/main" id="{2CC006A0-3E5A-B318-32D1-37F67DED5B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0" y="1066801"/>
            <a:ext cx="8343900" cy="2619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ja-JP" altLang="en-US" sz="3600" kern="10">
              <a:ln w="9525">
                <a:solidFill>
                  <a:srgbClr val="66FF66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+mn-ea"/>
              <a:cs typeface="+mn-ea"/>
            </a:endParaRPr>
          </a:p>
        </p:txBody>
      </p:sp>
      <p:sp>
        <p:nvSpPr>
          <p:cNvPr id="4099" name="Rectangle 1">
            <a:extLst>
              <a:ext uri="{FF2B5EF4-FFF2-40B4-BE49-F238E27FC236}">
                <a16:creationId xmlns:a16="http://schemas.microsoft.com/office/drawing/2014/main" id="{FDA49A27-FFA2-1CCE-A0A9-709C62E0D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8991600" cy="701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 </a:t>
            </a:r>
            <a:r>
              <a:rPr lang="en-US" altLang="en-US" sz="2400" b="1" u="sng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Historical Overview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b="1" u="sng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altLang="en-US" sz="2400">
                <a:latin typeface="Arial" panose="020B060402020202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Public water supply system in Nepal started in 1891 as Bir Dhara  system ,Tri- Bhim Dhara system followed later.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endParaRPr lang="en-US" altLang="en-US" sz="1200">
              <a:latin typeface="Arial" panose="020B060402020202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>
              <a:latin typeface="Arial" panose="020B060402020202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pic>
        <p:nvPicPr>
          <p:cNvPr id="4" name="Picture 7" descr="site_visit_03_11_2004 014">
            <a:extLst>
              <a:ext uri="{FF2B5EF4-FFF2-40B4-BE49-F238E27FC236}">
                <a16:creationId xmlns:a16="http://schemas.microsoft.com/office/drawing/2014/main" id="{935A5D8D-8C4B-0FC3-C696-9007B02F7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2133600"/>
            <a:ext cx="8440738" cy="4419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84033c2b-00f7-40c7-8f48-15b44c4f841c}" enabled="1" method="Privileged" siteId="{615d96c1-231f-40d5-b2ef-46a3c20be1f2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1178</TotalTime>
  <Words>4886</Words>
  <Application>Microsoft Office PowerPoint</Application>
  <PresentationFormat>ワイド画面</PresentationFormat>
  <Paragraphs>386</Paragraphs>
  <Slides>80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80</vt:i4>
      </vt:variant>
    </vt:vector>
  </HeadingPairs>
  <TitlesOfParts>
    <vt:vector size="97" baseType="lpstr">
      <vt:lpstr>FONTASY_HIMALI_TT</vt:lpstr>
      <vt:lpstr>Google Sans</vt:lpstr>
      <vt:lpstr>HIMALAYA TT FONT</vt:lpstr>
      <vt:lpstr>inherit</vt:lpstr>
      <vt:lpstr>Kalimati</vt:lpstr>
      <vt:lpstr>游ゴシック</vt:lpstr>
      <vt:lpstr>游ゴシック Light</vt:lpstr>
      <vt:lpstr>Arial</vt:lpstr>
      <vt:lpstr>Arial</vt:lpstr>
      <vt:lpstr>Bookman Old Style</vt:lpstr>
      <vt:lpstr>Calibri</vt:lpstr>
      <vt:lpstr>Mangal</vt:lpstr>
      <vt:lpstr>Preeti</vt:lpstr>
      <vt:lpstr>Times New Roman</vt:lpstr>
      <vt:lpstr>Tw Cen MT</vt:lpstr>
      <vt:lpstr>Wingdings</vt:lpstr>
      <vt:lpstr>Office テーマ</vt:lpstr>
      <vt:lpstr>                   ग्राहक सेवा शिक्षण Customer Care Training   </vt:lpstr>
      <vt:lpstr>PowerPoint プレゼンテーション</vt:lpstr>
      <vt:lpstr>1. Introduction </vt:lpstr>
      <vt:lpstr>१.१ पानी उपयोगितामा ग्राहक सेवाको महत्त्व *सेवा स्टेशन वा शाखा कार्यालयमा पानी आपूर्ति उपयोगिताको लागि ग्राहक सेवाको महत्व  *ग्राहकहरु संग कुरा गर्दा कर्मचारीले  KUKL को प्रतिनिधित्व गर्दछन् -व्यावसायिक शैली Professional style -मनोवृत्ति Attitude -ज्ञान र जानकारी knolwdge/information -KUKL प्रति ग्राहकको विश्वास र KUKL को लागि विश्वसनीयता प्राप्त गर्नुहोस् </vt:lpstr>
      <vt:lpstr>दिगो व्यवस्थापन  (SUSTAINABLE MANAGEMENT)</vt:lpstr>
      <vt:lpstr>  Customer Communication in Management Cycle  </vt:lpstr>
      <vt:lpstr>१.२ ज्ञान र जानकारीको महत्व </vt:lpstr>
      <vt:lpstr>    Kathmandu Upatyaka Khanepani Limited Kathmandu, Nepal Shrawan, 2081 (2024)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पानी आपूर्ति सेवा : ग्राहक सेवा </vt:lpstr>
      <vt:lpstr>PowerPoint プレゼンテーション</vt:lpstr>
      <vt:lpstr>PowerPoint プレゼンテーション</vt:lpstr>
      <vt:lpstr> System Components</vt:lpstr>
      <vt:lpstr>Existing Challenges &amp; Issues: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२. ग्राहक सेवाका आधारभुत पक्ष      2. Basic for customer care                                                                     </vt:lpstr>
      <vt:lpstr>२.१ ग्राहकको वास्तविक समस्या पहिचान गर्नुहोस् । </vt:lpstr>
      <vt:lpstr>PowerPoint プレゼンテーション</vt:lpstr>
      <vt:lpstr>PowerPoint プレゼンテーション</vt:lpstr>
      <vt:lpstr>ग्राहकको वास्तविक समस्या पहिचान गर्नुहोस् (३)   सही प्रश्नहरू सोध्नुहोस    *विनम्रताका साथ अनुरोध गरी ग्राहकबाट जानकारी प्राप्त गर्ने ,  *ग्राहकहरूलाई प्रश्न सोध्नु भन्दा अगाडी व्यवसायीक ज्ञान हासिल गर्नु आवश्यक हुन्छ  *उदाहरण:पानी नआएको । -अवधि: समस्या कति लामो भयो? -पानीको स्रोतको बारे,खानेपानी वितरण तालिकाको बारेमा,चाबी चालकको बारे, -स्थान :आफ्नो मा मात्र समस्या हो की ?  छिमेकीहरूले पनि समस्या अनुभव गर्छन् ? </vt:lpstr>
      <vt:lpstr>ग्राहकको वास्तविक समस्या पहिचान गर्नुहोस् (४)  ग्राहकका समस्यालाई आफ्नै शब्दमा उतार्ने र थप स्पष्ट गर्नुहोस् ।   तपाई ग्राहकको कुरा सुन्नुहुन्छ भन्नेमा ग्राहकलाई आश्वस्त पार्नुहोस् जसले ग्राहकलाई राहत र थोरै मात्रामा भए पनि  सन्तुष्ट महशुस गराउँछ ।  तपाईंले ग्राहक वा ग्राहकको समस्या/गुनासोलाई सही रूपमा बुझ्नुभएको  भए उक्त कुराको पुष्टि गर्नुहोस् वा थप स्पष्टीकरण वा जानकारी आवश्यक भए अनुरोध गर्नुहोस् ।    </vt:lpstr>
      <vt:lpstr>ग्राहकको वास्तविक समस्या पहिचान गर्नुहोस् । (५)  जहाँ उपयुक्त हुन्छ जिम्मेवारी स्वीकार गर्नुहोस् ।  *गल्ती आफ्नो भएको भएमा त्यसलाई स्वीकार गरी, हामिले गल्ती गर्यौ। मलाई माफ गर्नुहोस भनी माफी माग्नुहोस ।  कुनै पनी अवस्थालाई हल्का रूपमा नलिनुहोस् ।  व्याख्या वा स्पष्टिकरण मा नअल्झीनुहोस् | सम्बन्धित कर्मचारी छैन ,आवश्यक मेसिन छैन, बजेट छैन या अभाव छ जस्ता समस्या ग्राहकको सामू नदेखाउनुहोस् र कार्यालयका अन्य कर्मचारी वा शाखालाई पनि दोषारोपण नगर्नुहोस । </vt:lpstr>
      <vt:lpstr>PowerPoint プレゼンテーション</vt:lpstr>
      <vt:lpstr>PowerPoint プレゼンテーション</vt:lpstr>
      <vt:lpstr>         ग्राहकको समस्या/गुनासो समाधान गर्नुहोस् (२)  • समस्या प्रभावकारी ढंगवाट समाधान गर्न ग्राहकलाई पनि सहभागी गराउनुहोस् ।  </vt:lpstr>
      <vt:lpstr>PowerPoint プレゼンテーション</vt:lpstr>
      <vt:lpstr>PowerPoint プレゼンテーション</vt:lpstr>
      <vt:lpstr>          ग्राहकको समस्या/गुनासो समाधान गर्नुहोस् (५)  संकल्प (resolution)  हासिल भएको छ भनेर सुनिश्चित गर्न Follow up अनुगमन गर्नुहोस् ।  • व्यस्त कार्यालयमा, साधारण कुराहरू हराउँछ या ओझेलमा पर्न सक्छ । आवश्यक कागजी कार्यहरू ह्यान्डल गर्न समय निकाल्नुहोस  (फारामहरू भर्न) ।  • अन्य व्यक्तिलाई सन्देश पठाउने, अन्य शाखा /विभागमा जानकारी पठाउने।  </vt:lpstr>
      <vt:lpstr>PowerPoint プレゼンテーション</vt:lpstr>
      <vt:lpstr>३. ग्राहक सेवाका लागि व्यवसायिक उपस्थिति र मनोवृत्ति           3. Professional appearance and attitude for Customer Care  </vt:lpstr>
      <vt:lpstr>PowerPoint プレゼンテーション</vt:lpstr>
      <vt:lpstr>व्यावसायिक मूल्य  (१) कार्यालयको वातावरण (Work Environment) • तपाईंले के गर्नुहुन्छ, तपाईंले के भन्नुहुन्छ मात्र होइन कि तपाईं कस्तो देखिनुहुन्छ र आफुलाई कसरी प्रस्तुत गर्नुहुन्छ भन्ने कुरामा आधारित धारणाहरू • ग्राहकहरू ढोकावाट प्रवेश गर्ने क्षणदेखि नै तपाइको कम्पनी / संगठनको मूल्याङ्कन गर्दछन् ।  • कार्यालयको वातावरण (जस्तै सरसफाई एवं व्यवस्थितता) र स्वागत मैत्री व्यवस्था   • ग्राहकहरूलाई उचित स्थानमा मार्गदर्शन गर्न उचित दृश्यात्मक चिन्हहरुको व्यवस्था   • फोन प्रणाली, ग्राहक काउन्टर सेटअप  • ग्राहकहरूलाई व्यवस्थापन (समायोजन) गर्न पर्याप्त ठाउँ। • काम गर्नको लागि उपयुक्त संयन्त्र  (आवश्यक उपकरणको व्यवस्था)   “सचेतनामूलक संकेतहरू“ को तपाइको कार्यालय परिसरभित्र उचित मात्रामा छन्?   छलफल गर्नुहोस्  </vt:lpstr>
      <vt:lpstr>      व्यावसायिक मूल्य (२) व्यक्तित्व/आवरण (Appearance) • उपयुक्त, सफा र राम्रोसँग लुगा लगाउनुहोस्। फितलो उपस्थितिमा आफुलाई प्रस्तुत नगर्नुहोस |  • ग्राहकहरूको अगाडि सहकर्मीहरूसँग अनावश्यक  कुराकानी नगर्नुहोस्।  • ग्राहकहरूले तपाईंलाई प्राय गरी नदेख्ने ठाउँमा विश्राम लिनुहोस्।  • पोशाक लगाउनुका फाइदा र बेफाइदाहरू छलफल गर्नुहोस्  </vt:lpstr>
      <vt:lpstr>            व्यावसायिक मूल्य (३) शिष्टाचार (Courtesy) • "कृपया" र "धन्यवाद" जस्ता शव्दहरु सावधानीपूर्वक व्यक्त गर्नुहोस् (व्यंग्य वा असभ्य शव्द वा धेरै परिचित भएको जस्तो गर्ने बारे सावधान रहनुहोस् अर्थात् व्यावसायिक दूरी कायम राख्नुहोस ।)  • ग्राहकलाई पर्खाएर नराख्नुहोस्  • ग्राहकहरू पहिलो प्राथमिकता हुन् ......तपाईले जे गरिरहनु भएको छ त्यो काम तुरुन्त बन्द गर्नुहोस  चाहे तपाइँ कार्यालय प्रमुख संग नै कुरा गरिराख्नुभएको किन नहोस...  पहिला आफ्नो ग्राहकलाई जवाफ / प्रतिक्रिया दिन तत्पर रहनुहोस  • द्रुत प्रतिक्रिया / जवाफ ग्राहक सेवाको पहिलो चरण हो। जब तपाईं व्यस्त हुनुहुन्छ, “केहि वेर प्रतिक्षा गर्नु परेकोमा माफ गर्नुहोस्" भन्न नछुटाउनुहोस  र कति समय पर्खनुपर्यो भनेर सोध्नुहोस ।  ग्राहकसँग सम्पर्क कायम बनाईराख्न पछि नपर्नुहोस किनभने ग्राहक पर्खिरहेका/कुरिरहेका छन् र उनीहरु प्रथम जिम्मेवारीमा पर्दछन् | </vt:lpstr>
      <vt:lpstr>      व्यावसायिक मूल्य (४) सम्मान (Respect) • आफ्नो उत्पादनको उपभोक्ताको रूपमा मात्र नभई व्यक्तिको रूपमा पनि तपाईंले तिनीहरु (ग्राहकहरु) अमूल्य  छन् भनी बताउन सक्नुहुन्छ  • तपाईं तिनीहरूको भावना र चासो/चिन्ताहरूको ख्याल गर्न सक्नुहुन्छ  • तपाईं ग्राहकहरूको सम्मान गर्नुहुन्छ भने ग्राहकले पनि  तपाईंलाई आदर गर्ने सम्भावना बढी हुन्छ। ग्राहकको मर्यादालाई / आत्मासम्मानलाई आघात पार्ने काम कहिल्यै नगर्नुहोस्  </vt:lpstr>
      <vt:lpstr> व्यावसायिक मूल्य (५) समानुभूति/समभाव (Empathy) • आफूलाई ग्राहकको स्थानमा राख्नुहोस् (ग्राहकको समस्यामा दया झल्काउनु उचित छैन) • ग्राहकको चिन्ता/चासो/समस्या समाधान गर्नुहोस्  • ग्राहकको भावनालाई स्वीकार गर्नु नै पर्याप्त छ, उसको भावनामा धेरै संलग्न हुनु हुँदैन।  • उसको चिन्ता/चासोलाई सही र गम्भीरतापूर्वक बुझ्नु महत्त्वपूर्ण छ र यो उसको चिन्ता/चासो/समस्या को आधा समाधान हो।  • आफ्नो चिन्ता/चासो/समस्या पुन: व्यक्त गर्न र त्यसको मेमो वा टिपोट लिनु आवश्यक कार्य हो र समानुभूति प्रकट  गर्न पनि उत्कृष्ट हुन्छ ।  </vt:lpstr>
      <vt:lpstr>PowerPoint プレゼンテーション</vt:lpstr>
      <vt:lpstr>         व्यावसायिक मूल्य (7) इमान्दारी (Honesty) • तपाईंलाई कुनै कुराको जानकारी या सूचना नभएको खण्डमा मनगढ़ंते कहानी बनाएर ग्राहकलाई धोका दिने कार्य नगर्नुहोस।  • गल्ती वा समस्याहरू लुकाउनु हुँदैन।  • तपाईंले पूरा गर्न नसक्ने वाचाहरू नगर्नुहोस्।  • कठिन परिस्थितिहरूमा पर्यवेक्षक वा बढी अनुभवी सहकर्मीबाट सहयोगको लागि अनुरोध गर्नुहोस्।  </vt:lpstr>
      <vt:lpstr>     व्यावसायिक मूल्य (8) निष्पक्षता (Fairness)  • पानी आपूर्तिका प्रतिस्पर्धात्मक व्यवसाय  नभएको अवस्थामा निष्पक्षता गम्भीर एवं महत्त्वपूर्ण छ।  • ऐन, नियम, नीतिहरू, कार्य विधि व्याख्या गरिनु पर्छ र सबै ग्राहकहरूलाई लगातार सुसूचित गरी लागू गरिनुपर्छ । सबै अवस्थामा निष्पक्ष रूपमा लागू गरिएको हुनुपर्छ ।  • "हजुर ", "तर" प्रतिक्रिया, (yes and but response) -जब ग्राहकको असुविधा स्पष्ट छ, तर, नियम अनुसार, हामीले ग्राहकलाई परिस्थिति स्वीकार गर्न उत्प्रेरित गर्न सक्नुपर्छ  - सर्वप्रथम, हामी ग्राहकहरूको बुझाइको अवस्था देखाउँछौं, "हजुर ", - दोस्रो, नियमको व्याख्या गर्छौं र निष्पक्षता कायम राख्नको लागि, हामीले नियमन लागू गर्नुपर्छ ("तर")  - त्यसपछि ग्राहकले अवस्था अझ बढी विस्तृत रुपमा बुझ्नेछन्।  </vt:lpstr>
      <vt:lpstr>      व्यावसायिक मूल्य (९) समानता (Equality) • व्यक्ति, उमेर, आर्थिक स्थिति, जाति, धर्म, जातीय पृष्ठभूमि, राष्ट्रियताप्रति पूर्वाग्रह  • उनीहरूको उपस्थिति (appearance), शब्दहरू (wording) प्रति पूर्वाग्रही मान्यता नराख्नुहोस्। (Don’t judge a book by its cover kind of concept अवलम्वन गर्नुहोस )  • ग्राहक तपाईको साथी वा आफन्त भए पनि व्यावसायिक शैली कायम राख्नुहोस्।  समानतालाई निष्पक्षताको (Fairness) ठूलो परिभाषामा समावेश गर्न सकिन्छ।  </vt:lpstr>
      <vt:lpstr>4. Important points at case by case</vt:lpstr>
      <vt:lpstr> ४.१ शाखा कार्यालयमा रिसेप्शन वा काउन्टरमा ग्राहकलाई आमनेसामने सम्पर्क गर्दा  • सकाराTds ;Eo efiffdfअभिवादन गर्नुहोस्।  u|fxsnfO{ klxnf] k|ffyldstf lbg’ . cfkmn] ul//x]sf] sfd nfO{ /f]s]/ klg u|ffxssf] sfdnfO{ k|fyldstfdf /fVgxf];   शैलीमा प्रस्तुत हुनुहोस , र सेवाप्रति आफ्नो प्रतिवद्धता दर्शाउने अभिव्यक्ति र मनोवृत्ति कायम राख्नुहोस्।  u|fxssf] Eye Contact, Body Language df Wofg lbg] . ग्राहकको समस्या प्रति रुचि दर्शाउन]।  कसरी सामना गर्ने coping well  -जब धेरै ग्राहकहरू पर्खिरहेका छन्  -जब ग्राहकले गलत रिसेप्शनलाई सम्पर्क गरे  - जब ग्राहकले उजुरीको लागि उपस्थित भए   • ग्राहकलाई सन्तुष्टिको साथ आफ्नो घर फर्कन पाउने वातावरण मिलाउनुहोस । रिसेप्शनमा, अध्याय २ मा लेखिएको प्रक्रिया (ग्राहक हेरचाहको लागि आधारभूत: ग्राहकको चिन्ता पहिचान गर्नुहोस् र ग्राहकको चिन्ता समाधान गर्नुहोस्) ग्राहकसँग व्यवहार गर्न उपयोगी छ।  </vt:lpstr>
      <vt:lpstr>PowerPoint プレゼンテーション</vt:lpstr>
      <vt:lpstr>PowerPoint プレゼンテーション</vt:lpstr>
      <vt:lpstr>1. Introduction </vt:lpstr>
      <vt:lpstr> ४.१ शाखा कार्यालयमा रिसेप्शन वा काउन्टरमा ग्राहकलाई आमनेसामने सम्पर्क गर्दा  • सकाराTds ;Eo efiffdfअभिवादन गर्नुहोस्।  u|fxsnfO{ klxnf] k|ffyldstf lbg’ . cfkmn] ul//x]sf] sfd nfO{ /f]s]/ klg u|ffxssf] sfdnfO{ k|fyldstfdf /fVgxf];   शैलीमा प्रस्तुत हुनुहोस , र सेवाप्रति आफ्नो प्रतिवद्धता दर्शाउने अभिव्यक्ति र मनोवृत्ति कायम राख्नुहोस्।  u|fxs;+u eye Contact, Bod Body Language df Wofg lbg] . ग्राहकको समस्या प्रति रुचि दर्शाउनुहोस्।  कसरी सामना गर्ने coping well  -जब धेरै ग्राहकहरू पर्खिरहेका छन्  -जब ग्राहकले गलत रिसेप्शनलाई सम्पर्क गरे  - जब ग्राहकले उजुरीको लागि उपस्थित भए   • ग्राहकलाई सन्तुष्टिको साथ आफ्नो घर फर्कन पाउने वातावरण मिलाउनुहोस ।  रिसेप्शनमा, अध्याय २ मा लेखिएको प्रक्रिया (ग्राहक हेरचाहको लागि आधारभूत: ग्राहकको चिन्ता पहिचान गर्नुहोस् र ग्राहकको चिन्ता समाधान गर्नुहोस्) ग्राहकसँग व्यवहार गर्न उपयोगी छ।  </vt:lpstr>
      <vt:lpstr>PowerPoint プレゼンテーション</vt:lpstr>
      <vt:lpstr>PowerPoint プレゼンテーション</vt:lpstr>
      <vt:lpstr>PowerPoint プレゼンテーション</vt:lpstr>
      <vt:lpstr>  5. Specific Cases</vt:lpstr>
      <vt:lpstr>५.१ रिसाएका ग्राहक Angry Customers    </vt:lpstr>
      <vt:lpstr>५.२ अप्ठ्यारा ग्राहकहरू Difficult Customers</vt:lpstr>
      <vt:lpstr>५.३ अभद्र ग्राहक  Abusive Customers</vt:lpstr>
      <vt:lpstr>५.४ सन्तुष्ट हुन नसक्ने ग्राहकहरू Customers who cannot be Satisfied</vt:lpstr>
      <vt:lpstr>५.५ कठिन परिस्थिति Difficult Situations                                              </vt:lpstr>
      <vt:lpstr>6. Importance of First     Contact In Handling Complaints</vt:lpstr>
      <vt:lpstr>• Impressions छापहरू  • Facial Impressions अनुहारको छाप • Appearanceउपस्थिति  • Greetingअभिवादन  • Wordingशब्दहरू  • Attitudeमनोवृत्ति </vt:lpstr>
      <vt:lpstr>६.२ टेलिफोन मार्फत प्राप्त उजुरीहरू  • टेलिफोन कल मार्फत गुनासोहरू, चाहे त्यो जटिल वा सरल रूपमा समाधान किन नहोस्, साथै पहिलो सम्पर्क नै कुञ्जी हो।  विचलित नहुनुहोस्। व्यावसायिक शैली राख्नुहोस्।  • प्रवाह रेखाचित्र हेर्नको लागि “६.४ टेलिफोनबाट सम्पर्क गर्नुहोस्" र "अध्याय २" refer गर्नुहोस   &lt;आवाजको प्रभाव&gt;  • आवाज टोन र आवाज विशेषताहरु                                 विचलित नहुनुहोस्।                           व्यावसायिक शैली कायम राख्नुहोस्  </vt:lpstr>
      <vt:lpstr>    ६.३ contact face to face  आमने सामने सम्पर्क गर्नुहोस्   </vt:lpstr>
      <vt:lpstr>६.४ contact by telephone टेलिफोन मार्फत सम्पर्क गर्नुहोस्   </vt:lpstr>
      <vt:lpstr>7. Conclusion                                                              ७. निष्कर्ष </vt:lpstr>
      <vt:lpstr> उपयोगिता व्यवस्थापन सुधार गर्न प्रतिक्रिया  गुनासोबाट पानी सेवा सुधार गर्नुहोस्  • तथ्य र तथ्याङ्कहरू र अन्य सहकर्मीहरूको रायको साथ तपाईंको अवलोकनबाट पानी सेवाको अवस्था सुधार गर्न सुझावहरू प्रदान गर्नुहोस्।  गुनासो र असफलताबाट सिक्नुहोस् र ग्राहक सेवा सुधार गर्नुहोस्  • समाधानका साथ गुनासोहरू सङ्कलन गर्नुहोस्, र एक रिपोर्ट बनाउनुहोस् र सबै संस्थाहरू मार्फत प्रसार गर्नुहोस्।  शाखा/विभागमा दैनिक बैठकमा गुनासोहरू साझा गर्नुहोस्।  • गुनासोहरूको उपचार गर्ने तरिका म्यानुअल बनाउनुहोस्।  तालिम सञ्चालन गर्नुहोस्।  • अन्य शाखा/विभागसँग सहकार्य बढाउनुहोस्।  </vt:lpstr>
      <vt:lpstr>   धन्यवाद                                                                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ग्राहक हेरचाह प्रशिक्षण Customer Care Training  - KUKL’s Case -</dc:title>
  <dc:creator>user</dc:creator>
  <cp:lastModifiedBy>Koji NAITO</cp:lastModifiedBy>
  <cp:revision>77</cp:revision>
  <dcterms:created xsi:type="dcterms:W3CDTF">2024-02-16T05:55:04Z</dcterms:created>
  <dcterms:modified xsi:type="dcterms:W3CDTF">2025-03-10T04:52:02Z</dcterms:modified>
</cp:coreProperties>
</file>