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2" r:id="rId4"/>
    <p:sldId id="283" r:id="rId5"/>
    <p:sldId id="285" r:id="rId6"/>
    <p:sldId id="286" r:id="rId7"/>
    <p:sldId id="287" r:id="rId8"/>
    <p:sldId id="288" r:id="rId9"/>
    <p:sldId id="289" r:id="rId10"/>
    <p:sldId id="291" r:id="rId11"/>
    <p:sldId id="290" r:id="rId12"/>
    <p:sldId id="293" r:id="rId1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3787" userDrawn="1">
          <p15:clr>
            <a:srgbClr val="A4A3A4"/>
          </p15:clr>
        </p15:guide>
        <p15:guide id="3" pos="5602" userDrawn="1">
          <p15:clr>
            <a:srgbClr val="A4A3A4"/>
          </p15:clr>
        </p15:guide>
        <p15:guide id="4" pos="158" userDrawn="1">
          <p15:clr>
            <a:srgbClr val="A4A3A4"/>
          </p15:clr>
        </p15:guide>
        <p15:guide id="5" orient="horz" pos="119" userDrawn="1">
          <p15:clr>
            <a:srgbClr val="A4A3A4"/>
          </p15:clr>
        </p15:guide>
        <p15:guide id="6" pos="1950" userDrawn="1">
          <p15:clr>
            <a:srgbClr val="A4A3A4"/>
          </p15:clr>
        </p15:guide>
        <p15:guide id="7" orient="horz" pos="1502" userDrawn="1">
          <p15:clr>
            <a:srgbClr val="A4A3A4"/>
          </p15:clr>
        </p15:guide>
        <p15:guide id="8" orient="horz" pos="2818" userDrawn="1">
          <p15:clr>
            <a:srgbClr val="A4A3A4"/>
          </p15:clr>
        </p15:guide>
        <p15:guide id="9" pos="2880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9DBF2"/>
    <a:srgbClr val="F4BEE7"/>
    <a:srgbClr val="FFCCCC"/>
    <a:srgbClr val="CCCCFF"/>
    <a:srgbClr val="FF99CC"/>
    <a:srgbClr val="0070C0"/>
    <a:srgbClr val="FFC000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2" autoAdjust="0"/>
    <p:restoredTop sz="94535" autoAdjust="0"/>
  </p:normalViewPr>
  <p:slideViewPr>
    <p:cSldViewPr snapToGrid="0">
      <p:cViewPr varScale="1">
        <p:scale>
          <a:sx n="72" d="100"/>
          <a:sy n="72" d="100"/>
        </p:scale>
        <p:origin x="802" y="72"/>
      </p:cViewPr>
      <p:guideLst>
        <p:guide orient="horz" pos="4201"/>
        <p:guide pos="3787"/>
        <p:guide pos="5602"/>
        <p:guide pos="158"/>
        <p:guide orient="horz" pos="119"/>
        <p:guide pos="1950"/>
        <p:guide orient="horz" pos="1502"/>
        <p:guide orient="horz" pos="2818"/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96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5B22124-2ACA-4E07-8320-5DE7197835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7" tIns="45323" rIns="90647" bIns="453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253FEC-1F03-4BB3-B6A4-538A36361F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7" tIns="45323" rIns="90647" bIns="45323" rtlCol="0"/>
          <a:lstStyle>
            <a:lvl1pPr algn="r">
              <a:defRPr sz="1200"/>
            </a:lvl1pPr>
          </a:lstStyle>
          <a:p>
            <a:fld id="{CB364B9F-5FCE-44DE-8625-ACAA0C57C84B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C338A01-EA61-4379-82F7-0FAF5BCD97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7" tIns="45323" rIns="90647" bIns="453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C57D26-7E3C-4EBF-B385-212B234009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7" tIns="45323" rIns="90647" bIns="45323" rtlCol="0" anchor="b"/>
          <a:lstStyle>
            <a:lvl1pPr algn="r">
              <a:defRPr sz="1200"/>
            </a:lvl1pPr>
          </a:lstStyle>
          <a:p>
            <a:fld id="{D412F4B5-309A-4B99-B754-752F4F7681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303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1" cy="495029"/>
          </a:xfrm>
          <a:prstGeom prst="rect">
            <a:avLst/>
          </a:prstGeom>
        </p:spPr>
        <p:txBody>
          <a:bodyPr vert="horz" lIns="90621" tIns="45310" rIns="90621" bIns="453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5029"/>
          </a:xfrm>
          <a:prstGeom prst="rect">
            <a:avLst/>
          </a:prstGeom>
        </p:spPr>
        <p:txBody>
          <a:bodyPr vert="horz" lIns="90621" tIns="45310" rIns="90621" bIns="45310" rtlCol="0"/>
          <a:lstStyle>
            <a:lvl1pPr algn="r">
              <a:defRPr sz="1200"/>
            </a:lvl1pPr>
          </a:lstStyle>
          <a:p>
            <a:fld id="{4720D058-9967-49D6-8217-ADF8106AE8B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1" tIns="45310" rIns="90621" bIns="453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621" tIns="45310" rIns="90621" bIns="453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0621" tIns="45310" rIns="90621" bIns="453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5028"/>
          </a:xfrm>
          <a:prstGeom prst="rect">
            <a:avLst/>
          </a:prstGeom>
        </p:spPr>
        <p:txBody>
          <a:bodyPr vert="horz" lIns="90621" tIns="45310" rIns="90621" bIns="45310" rtlCol="0" anchor="b"/>
          <a:lstStyle>
            <a:lvl1pPr algn="r">
              <a:defRPr sz="1200"/>
            </a:lvl1pPr>
          </a:lstStyle>
          <a:p>
            <a:fld id="{70D9EB68-4FA8-492A-AC2A-EC3EF0C250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0722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752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534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90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282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9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17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73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416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357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456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276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9EB68-4FA8-492A-AC2A-EC3EF0C25046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76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27216-9CF4-4AF8-9B98-DB8DB3D888C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33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600B8-1254-413A-914C-2EAAD3ED4787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8894-DCF0-49B2-86E1-813856DA30EF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5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0B54B-0D7A-46D5-982B-8EF09A7F66A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01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E78A-1EB6-4CC4-B4A0-E858EEE64999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3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7F57D-6E4D-4817-977B-43AA262C8D93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9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87E7F-B86F-4532-A8DB-53F0D5A60A7E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66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95943-1066-4223-86A4-BDC0CD30764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71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2071-09C0-4F3E-9E96-D140C9FC4D88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56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7A6C-AD05-4713-8803-1B2DABA20102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13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666AF-1C0E-43B9-89A8-748898EC0DC4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81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5A146-40BD-46B8-8524-DF1B0384FE2C}" type="datetime1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9B080-E3D6-4470-86F5-A50683D38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4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250823" y="1599184"/>
            <a:ext cx="8642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Standard Operation Procedure</a:t>
            </a:r>
            <a:endParaRPr kumimoji="1" lang="en-US" altLang="ja-JP" sz="48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For</a:t>
            </a:r>
          </a:p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KTM-WIP Output-4 Activity</a:t>
            </a:r>
          </a:p>
          <a:p>
            <a:pPr algn="ctr"/>
            <a:r>
              <a:rPr kumimoji="1" lang="en-US" altLang="ja-JP" sz="3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( 00- Basic Database Structure)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4F4AE3A-393F-41AF-BA7B-98F4B06D0711}"/>
              </a:ext>
            </a:extLst>
          </p:cNvPr>
          <p:cNvSpPr txBox="1"/>
          <p:nvPr/>
        </p:nvSpPr>
        <p:spPr>
          <a:xfrm>
            <a:off x="250823" y="199857"/>
            <a:ext cx="6268938" cy="590697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The Project on Capacity Development of KUKL to Improve Overall Water Supply Service In Kathmandu Valley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536028AD-A720-467C-A1C9-1082994598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177"/>
          <a:stretch/>
        </p:blipFill>
        <p:spPr>
          <a:xfrm>
            <a:off x="6519761" y="188284"/>
            <a:ext cx="804525" cy="590698"/>
          </a:xfrm>
          <a:prstGeom prst="rect">
            <a:avLst/>
          </a:prstGeom>
        </p:spPr>
      </p:pic>
      <p:pic>
        <p:nvPicPr>
          <p:cNvPr id="4" name="図 3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C24A78AC-5EF4-48A9-A6A4-21E909DEF44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286" y="219903"/>
            <a:ext cx="1656766" cy="488253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B546E15-5FD3-4BFC-AE28-5832492203A1}"/>
              </a:ext>
            </a:extLst>
          </p:cNvPr>
          <p:cNvSpPr txBox="1"/>
          <p:nvPr/>
        </p:nvSpPr>
        <p:spPr>
          <a:xfrm>
            <a:off x="4659879" y="5186767"/>
            <a:ext cx="4321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Drafted 2024/03/25 by Koji KIMURA (JET)</a:t>
            </a:r>
          </a:p>
          <a:p>
            <a:endParaRPr kumimoji="1" lang="en-US" altLang="ja-JP" sz="16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16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Revised 2024/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ADADAE-C39F-42A7-903D-FAA5E3D7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5410" y="6445963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7774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FA0CF2C9-0E6D-AD3B-40C7-A31BD55D3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12430"/>
            <a:ext cx="3714750" cy="81915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3006B83-4572-4459-11EA-EE0AA4653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52" y="2335212"/>
            <a:ext cx="2618142" cy="205292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IV-4 Relationship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What happens when the link is broken?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EA72ED-11A9-0390-3061-32626E3792E9}"/>
              </a:ext>
            </a:extLst>
          </p:cNvPr>
          <p:cNvSpPr txBox="1"/>
          <p:nvPr/>
        </p:nvSpPr>
        <p:spPr>
          <a:xfrm>
            <a:off x="3224981" y="2335212"/>
            <a:ext cx="54989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The results of the query run are as follows.</a:t>
            </a: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B3C130F-3166-FBF5-26B3-9B1AC786E4B4}"/>
              </a:ext>
            </a:extLst>
          </p:cNvPr>
          <p:cNvSpPr txBox="1"/>
          <p:nvPr/>
        </p:nvSpPr>
        <p:spPr>
          <a:xfrm>
            <a:off x="0" y="4561011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With the ID no longer linking, the database is forced to seek all kinds of combinations, and the candidate figures become larger.</a:t>
            </a: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If this is done for tables with large amounts of information, the database will seek infinite combinations of data,</a:t>
            </a: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The PC freezes, so </a:t>
            </a:r>
            <a:r>
              <a:rPr kumimoji="1" lang="en-GB" altLang="ja-JP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BE SURE TO LINK</a:t>
            </a: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them all the time.</a:t>
            </a:r>
          </a:p>
        </p:txBody>
      </p:sp>
      <p:sp>
        <p:nvSpPr>
          <p:cNvPr id="3" name="スライド番号プレースホルダー 4">
            <a:extLst>
              <a:ext uri="{FF2B5EF4-FFF2-40B4-BE49-F238E27FC236}">
                <a16:creationId xmlns:a16="http://schemas.microsoft.com/office/drawing/2014/main" id="{97125483-F845-EAF7-DEDF-CF6FAB37572B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867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IV-4 Relationship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When forming multiple relationships, there are some points to note.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ED042CD-C6AA-F6A5-7FD6-0EFA83A7F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09" y="2330437"/>
            <a:ext cx="4137692" cy="244273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4DE4C9A-0143-5A4A-FE20-5D9CDAE68B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93" y="3709365"/>
            <a:ext cx="3876981" cy="106380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834C17-E02D-4B78-9F8F-3D4A433E9244}"/>
              </a:ext>
            </a:extLst>
          </p:cNvPr>
          <p:cNvSpPr txBox="1"/>
          <p:nvPr/>
        </p:nvSpPr>
        <p:spPr>
          <a:xfrm>
            <a:off x="4748981" y="2335212"/>
            <a:ext cx="39749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The results of the query run are as follows.</a:t>
            </a: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B093D6-E5BC-9052-73B7-AAA934287175}"/>
              </a:ext>
            </a:extLst>
          </p:cNvPr>
          <p:cNvSpPr txBox="1"/>
          <p:nvPr/>
        </p:nvSpPr>
        <p:spPr>
          <a:xfrm>
            <a:off x="0" y="497788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This means that there are no records matching both "2021" and "2023"..</a:t>
            </a:r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78B5309F-7B62-B132-C1CE-58AAABD3580C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338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IV-4 Relationship</a:t>
            </a: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In such cases, use "Join Properties" to define the direction of the reference.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4B093D6-E5BC-9052-73B7-AAA934287175}"/>
              </a:ext>
            </a:extLst>
          </p:cNvPr>
          <p:cNvSpPr txBox="1"/>
          <p:nvPr/>
        </p:nvSpPr>
        <p:spPr>
          <a:xfrm>
            <a:off x="5559136" y="4166646"/>
            <a:ext cx="3584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This is done correctly by referencing from the table containing the ID.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BFC9DF7-AB59-4AB1-EC9E-62959A3C4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103" y="2088991"/>
            <a:ext cx="6459793" cy="190845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B6AC6C6-4515-D533-CBC0-BCDF2BA8D7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3555" y="4166646"/>
            <a:ext cx="1640274" cy="245117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6879974-ACAB-A23F-B424-F22315664C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97" y="4166647"/>
            <a:ext cx="1348479" cy="156965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FCD6B2C-C4A2-F970-6A09-6432BB17C4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126" y="5013821"/>
            <a:ext cx="1334210" cy="1569659"/>
          </a:xfrm>
          <a:prstGeom prst="rect">
            <a:avLst/>
          </a:prstGeom>
        </p:spPr>
      </p:pic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DF5266BA-4CD3-BCE0-E43B-E999B4E97D5E}"/>
              </a:ext>
            </a:extLst>
          </p:cNvPr>
          <p:cNvCxnSpPr/>
          <p:nvPr/>
        </p:nvCxnSpPr>
        <p:spPr>
          <a:xfrm flipH="1">
            <a:off x="1504335" y="4719484"/>
            <a:ext cx="78658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F0F373BC-F8EF-57F5-6E58-8216FDD41E95}"/>
              </a:ext>
            </a:extLst>
          </p:cNvPr>
          <p:cNvCxnSpPr/>
          <p:nvPr/>
        </p:nvCxnSpPr>
        <p:spPr>
          <a:xfrm flipH="1">
            <a:off x="1504335" y="4906522"/>
            <a:ext cx="78658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A1E278EF-07B0-C033-DCBD-FE66D7FDD1C5}"/>
              </a:ext>
            </a:extLst>
          </p:cNvPr>
          <p:cNvCxnSpPr/>
          <p:nvPr/>
        </p:nvCxnSpPr>
        <p:spPr>
          <a:xfrm flipH="1">
            <a:off x="1511261" y="5069313"/>
            <a:ext cx="78658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9F2A9F50-441C-50EA-56D0-F5BB100DC99E}"/>
              </a:ext>
            </a:extLst>
          </p:cNvPr>
          <p:cNvCxnSpPr/>
          <p:nvPr/>
        </p:nvCxnSpPr>
        <p:spPr>
          <a:xfrm flipH="1">
            <a:off x="1497405" y="5242495"/>
            <a:ext cx="78658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4CAB8262-12B6-E4D3-D1E9-2047F6892B12}"/>
              </a:ext>
            </a:extLst>
          </p:cNvPr>
          <p:cNvCxnSpPr/>
          <p:nvPr/>
        </p:nvCxnSpPr>
        <p:spPr>
          <a:xfrm flipH="1">
            <a:off x="1504331" y="5415677"/>
            <a:ext cx="78658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2F0B9ABD-6ECD-182A-E871-12A6FCE60746}"/>
              </a:ext>
            </a:extLst>
          </p:cNvPr>
          <p:cNvCxnSpPr>
            <a:cxnSpLocks/>
          </p:cNvCxnSpPr>
          <p:nvPr/>
        </p:nvCxnSpPr>
        <p:spPr>
          <a:xfrm>
            <a:off x="3316150" y="5578468"/>
            <a:ext cx="90256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3EF7487-33B0-DE51-25B3-C08A7BCF9EC7}"/>
              </a:ext>
            </a:extLst>
          </p:cNvPr>
          <p:cNvCxnSpPr>
            <a:cxnSpLocks/>
          </p:cNvCxnSpPr>
          <p:nvPr/>
        </p:nvCxnSpPr>
        <p:spPr>
          <a:xfrm>
            <a:off x="3312685" y="5741259"/>
            <a:ext cx="90256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A5C74FF-55ED-FD53-BFA3-E287FD7276C2}"/>
              </a:ext>
            </a:extLst>
          </p:cNvPr>
          <p:cNvCxnSpPr>
            <a:cxnSpLocks/>
          </p:cNvCxnSpPr>
          <p:nvPr/>
        </p:nvCxnSpPr>
        <p:spPr>
          <a:xfrm>
            <a:off x="3319611" y="5924832"/>
            <a:ext cx="90256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DAE78ABD-8A0C-2687-E273-AAAF6F0385FE}"/>
              </a:ext>
            </a:extLst>
          </p:cNvPr>
          <p:cNvCxnSpPr>
            <a:cxnSpLocks/>
          </p:cNvCxnSpPr>
          <p:nvPr/>
        </p:nvCxnSpPr>
        <p:spPr>
          <a:xfrm>
            <a:off x="3316146" y="6098014"/>
            <a:ext cx="90256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609F77E-98C2-946F-F617-C7A2796267A2}"/>
              </a:ext>
            </a:extLst>
          </p:cNvPr>
          <p:cNvCxnSpPr>
            <a:cxnSpLocks/>
          </p:cNvCxnSpPr>
          <p:nvPr/>
        </p:nvCxnSpPr>
        <p:spPr>
          <a:xfrm>
            <a:off x="3312681" y="6250414"/>
            <a:ext cx="90256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図 27">
            <a:extLst>
              <a:ext uri="{FF2B5EF4-FFF2-40B4-BE49-F238E27FC236}">
                <a16:creationId xmlns:a16="http://schemas.microsoft.com/office/drawing/2014/main" id="{F7284E56-7509-7C3E-7681-A333DF6C05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24633" y="5535093"/>
            <a:ext cx="3433128" cy="895910"/>
          </a:xfrm>
          <a:prstGeom prst="rect">
            <a:avLst/>
          </a:prstGeom>
        </p:spPr>
      </p:pic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9AB7AD0C-7C4F-ADE1-0CEF-5D9FA7420F76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432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 – Pre-condition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Digitisation of information (reception information and written information should be input into a PC).</a:t>
            </a:r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400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NOTHING</a:t>
            </a:r>
            <a:r>
              <a:rPr kumimoji="1" lang="en-US" altLang="ja-JP" sz="2400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starts without this.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II – Input data to MS Excel</a:t>
            </a:r>
          </a:p>
          <a:p>
            <a:pPr>
              <a:spcAft>
                <a:spcPts val="600"/>
              </a:spcAft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Why use MS Excel? Because its characteristics are;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Simple structure (consisting only of sheets)</a:t>
            </a:r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Easy to use for beginners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Versatile (easy to share)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Visual (tables and graphs)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3335E7C6-2E68-B690-B67B-7867D36CEF7A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1B5E9AD-B9DE-68C2-F183-7111B4ADF5E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356" y="5252430"/>
            <a:ext cx="2653492" cy="14338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B91242E-48C6-C9E2-1C79-9CB5AC68450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880" y="4445249"/>
            <a:ext cx="2333855" cy="1570994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4"/>
            </a:solidFill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DC24C89-2EBA-4961-2B9F-4DBD1B19B0B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176" y="5327011"/>
            <a:ext cx="3482724" cy="143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04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III – Input data from MS Excel to Database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Use MS Access as the database.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Why use Database? Because its characteristics are;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Processing increasing data.  (Difficult in Excel)</a:t>
            </a:r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Less human error for large volumes of data.  (Frequent in Excel)</a:t>
            </a:r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Only simple commands needed.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3335E7C6-2E68-B690-B67B-7867D36CEF7A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756568E-C7C5-3CF5-5BA2-915A420AD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10" y="3777815"/>
            <a:ext cx="2731074" cy="163524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BE01C23-C2F5-0103-C89B-E4674C257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657" y="5231159"/>
            <a:ext cx="2175116" cy="152797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EF02BC5-C6E1-F0BF-B473-2818BF5C71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318" y="3850569"/>
            <a:ext cx="1725951" cy="12294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76871608-AE9C-9A14-F2A3-9C35AFCC57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318" y="5153105"/>
            <a:ext cx="2866453" cy="1219767"/>
          </a:xfrm>
          <a:prstGeom prst="rect">
            <a:avLst/>
          </a:prstGeom>
        </p:spPr>
      </p:pic>
      <p:sp>
        <p:nvSpPr>
          <p:cNvPr id="10" name="円弧 9">
            <a:extLst>
              <a:ext uri="{FF2B5EF4-FFF2-40B4-BE49-F238E27FC236}">
                <a16:creationId xmlns:a16="http://schemas.microsoft.com/office/drawing/2014/main" id="{DF96A506-7739-36AF-2709-0EDB121BAE38}"/>
              </a:ext>
            </a:extLst>
          </p:cNvPr>
          <p:cNvSpPr/>
          <p:nvPr/>
        </p:nvSpPr>
        <p:spPr>
          <a:xfrm rot="6533935" flipV="1">
            <a:off x="2929137" y="4533017"/>
            <a:ext cx="615734" cy="1997236"/>
          </a:xfrm>
          <a:prstGeom prst="arc">
            <a:avLst>
              <a:gd name="adj1" fmla="val 16333441"/>
              <a:gd name="adj2" fmla="val 0"/>
            </a:avLst>
          </a:prstGeom>
          <a:ln w="666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A9BA5A-5E42-E2E1-1256-4F842960B322}"/>
              </a:ext>
            </a:extLst>
          </p:cNvPr>
          <p:cNvSpPr txBox="1"/>
          <p:nvPr/>
        </p:nvSpPr>
        <p:spPr>
          <a:xfrm>
            <a:off x="3848610" y="4441207"/>
            <a:ext cx="224573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Skeena" panose="020B0604020202020204" pitchFamily="2" charset="0"/>
                <a:cs typeface="Aharoni" panose="02010803020104030203" pitchFamily="2" charset="-79"/>
              </a:rPr>
              <a:t>With Simple Commands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1B2C1A-3C59-0853-92A2-53310D711D9E}"/>
              </a:ext>
            </a:extLst>
          </p:cNvPr>
          <p:cNvSpPr txBox="1"/>
          <p:nvPr/>
        </p:nvSpPr>
        <p:spPr>
          <a:xfrm>
            <a:off x="6474392" y="6287868"/>
            <a:ext cx="224573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Skeena" panose="020B0604020202020204" pitchFamily="2" charset="0"/>
                <a:cs typeface="Aharoni" panose="02010803020104030203" pitchFamily="2" charset="-79"/>
              </a:rPr>
              <a:t>Summarized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A5F98AC-666F-AE6F-C01A-CB4BD993A177}"/>
              </a:ext>
            </a:extLst>
          </p:cNvPr>
          <p:cNvSpPr txBox="1"/>
          <p:nvPr/>
        </p:nvSpPr>
        <p:spPr>
          <a:xfrm>
            <a:off x="556281" y="5511331"/>
            <a:ext cx="224573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Skeena" panose="020B0604020202020204" pitchFamily="2" charset="0"/>
                <a:cs typeface="Aharoni" panose="02010803020104030203" pitchFamily="2" charset="-79"/>
              </a:rPr>
              <a:t>Input</a:t>
            </a:r>
          </a:p>
        </p:txBody>
      </p:sp>
      <p:sp>
        <p:nvSpPr>
          <p:cNvPr id="14" name="円弧 13">
            <a:extLst>
              <a:ext uri="{FF2B5EF4-FFF2-40B4-BE49-F238E27FC236}">
                <a16:creationId xmlns:a16="http://schemas.microsoft.com/office/drawing/2014/main" id="{D276CA36-D7A7-CE48-2AA8-8D3FB079BC3E}"/>
              </a:ext>
            </a:extLst>
          </p:cNvPr>
          <p:cNvSpPr/>
          <p:nvPr/>
        </p:nvSpPr>
        <p:spPr>
          <a:xfrm rot="786591" flipV="1">
            <a:off x="4410000" y="4156959"/>
            <a:ext cx="1397769" cy="1701799"/>
          </a:xfrm>
          <a:prstGeom prst="arc">
            <a:avLst>
              <a:gd name="adj1" fmla="val 16333441"/>
              <a:gd name="adj2" fmla="val 0"/>
            </a:avLst>
          </a:prstGeom>
          <a:ln w="666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53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IV-1 Create Tables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Creating a table is easily done by &lt;Copy &amp; Paste&gt; the original Excel table.</a:t>
            </a:r>
          </a:p>
          <a:p>
            <a:pPr>
              <a:spcAft>
                <a:spcPts val="1200"/>
              </a:spcAft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But two things you should be careful is to set an “</a:t>
            </a:r>
            <a:r>
              <a:rPr kumimoji="1" lang="en-US" altLang="ja-JP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ID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” and a “</a:t>
            </a:r>
            <a:r>
              <a:rPr kumimoji="1" lang="en-US" altLang="ja-JP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Primary Key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”. </a:t>
            </a: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“ID”, as the name indicates, identifies the record and is usually expressed as a symbol or number to prevent confusions and mistakes.</a:t>
            </a: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For example, in the case of information about a person, the name seems to be the best ID in our everyday lives.</a:t>
            </a: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On the other hand, it is also easy to make mistakes when filling in names in PCs.</a:t>
            </a:r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884AAAFF-4F72-9D71-6E83-C9ADB7DCC8D9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736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IV-2 “ID”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There are many different ways to register one person's name.</a:t>
            </a: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Ex.) Koji Kimura, Koji KIMURA, </a:t>
            </a:r>
            <a:r>
              <a:rPr kumimoji="1" lang="en-GB" altLang="ja-JP" sz="2400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Kouji</a:t>
            </a:r>
            <a:r>
              <a:rPr kumimoji="1" lang="en-GB" altLang="ja-JP" sz="24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Kimura, KOJI KIMURA…</a:t>
            </a:r>
          </a:p>
          <a:p>
            <a:pPr>
              <a:spcAft>
                <a:spcPts val="6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The “ID” should be </a:t>
            </a:r>
            <a:r>
              <a:rPr kumimoji="1" lang="en-GB" altLang="ja-JP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perfectly identical</a:t>
            </a: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, otherwise the database will not recognize them to be the same person. Conversely, others with the same name are regarded as the same person.</a:t>
            </a:r>
          </a:p>
          <a:p>
            <a:pPr>
              <a:spcAft>
                <a:spcPts val="6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This condition must be 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fulfilled</a:t>
            </a: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and an easy-to-understand “ID” must be named.</a:t>
            </a:r>
          </a:p>
          <a:p>
            <a:pPr>
              <a:spcAft>
                <a:spcPts val="600"/>
              </a:spcAft>
            </a:pPr>
            <a:r>
              <a:rPr kumimoji="1" lang="en-GB" altLang="ja-JP" sz="24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Ex.) id-2021-11-0001</a:t>
            </a:r>
          </a:p>
          <a:p>
            <a:pPr>
              <a:spcAft>
                <a:spcPts val="600"/>
              </a:spcAft>
            </a:pPr>
            <a:r>
              <a:rPr kumimoji="1" lang="en-GB" altLang="ja-JP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Ex.) </a:t>
            </a:r>
            <a:r>
              <a:rPr kumimoji="1" lang="en-GB" altLang="ja-JP" sz="24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id-2021(survey year)-11(month)-0001(serial #)</a:t>
            </a:r>
          </a:p>
          <a:p>
            <a:pPr>
              <a:spcAft>
                <a:spcPts val="600"/>
              </a:spcAft>
            </a:pP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So, “ID” is something like a name but more specified to avoid</a:t>
            </a: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confusions and mistakes.</a:t>
            </a:r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8D52EC2D-B25B-EBE2-05B6-E1A4303C90AF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021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IV-3 </a:t>
            </a:r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“Primary Key”</a:t>
            </a:r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“Primary Key” is a setting on the database that allows records to be quickly aligned and sorted. To identify the records in a table and quickly locate the target data, “Primary Key” is set to a field that must be 'not duplicated with other records' and 'must be filled with data’(shouldn’t be blanks).</a:t>
            </a:r>
          </a:p>
          <a:p>
            <a:pPr>
              <a:spcAft>
                <a:spcPts val="1200"/>
              </a:spcAft>
            </a:pPr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47FA69E-4EA8-78B1-BB2D-1BE05E9427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8909" y="3428999"/>
            <a:ext cx="3958280" cy="322743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CEA987-915C-ADCE-7FB9-4C7EEFACF517}"/>
              </a:ext>
            </a:extLst>
          </p:cNvPr>
          <p:cNvSpPr txBox="1"/>
          <p:nvPr/>
        </p:nvSpPr>
        <p:spPr>
          <a:xfrm>
            <a:off x="0" y="3888557"/>
            <a:ext cx="4385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And usually, “ID” is set as the “Primary Key” on the database. </a:t>
            </a: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This is because it fulfils those conditions mentioned above.</a:t>
            </a:r>
          </a:p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87A2655-3771-7094-54BF-A4DB9372C06A}"/>
              </a:ext>
            </a:extLst>
          </p:cNvPr>
          <p:cNvSpPr/>
          <p:nvPr/>
        </p:nvSpPr>
        <p:spPr>
          <a:xfrm>
            <a:off x="5604387" y="3637935"/>
            <a:ext cx="766916" cy="1120878"/>
          </a:xfrm>
          <a:prstGeom prst="round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矢印: ストライプ 5">
            <a:extLst>
              <a:ext uri="{FF2B5EF4-FFF2-40B4-BE49-F238E27FC236}">
                <a16:creationId xmlns:a16="http://schemas.microsoft.com/office/drawing/2014/main" id="{8F4674FB-6E89-62E5-F04F-87A79265B5F8}"/>
              </a:ext>
            </a:extLst>
          </p:cNvPr>
          <p:cNvSpPr/>
          <p:nvPr/>
        </p:nvSpPr>
        <p:spPr>
          <a:xfrm>
            <a:off x="4758815" y="5424055"/>
            <a:ext cx="592503" cy="280554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F0521419-2366-F782-3934-27AB72719ADE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594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IV-4 Relationship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Suppose five people were asked the question, "Do you like apples?" in 2021 and 2023. And the results are as follows. </a:t>
            </a:r>
          </a:p>
          <a:p>
            <a:pPr>
              <a:spcAft>
                <a:spcPts val="1200"/>
              </a:spcAft>
            </a:pPr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E34790C-A87C-4753-BCB5-DB79F729EB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52" y="3291048"/>
            <a:ext cx="3219819" cy="288361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64B29E-5F8C-414B-CFEA-DA1BEE44C0B4}"/>
              </a:ext>
            </a:extLst>
          </p:cNvPr>
          <p:cNvSpPr txBox="1"/>
          <p:nvPr/>
        </p:nvSpPr>
        <p:spPr>
          <a:xfrm>
            <a:off x="3964114" y="3532293"/>
            <a:ext cx="4586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Put this into the database.</a:t>
            </a:r>
          </a:p>
          <a:p>
            <a:pPr>
              <a:spcAft>
                <a:spcPts val="1200"/>
              </a:spcAft>
            </a:pPr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C93A79A-B649-E0A1-4722-811E293032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114" y="4166647"/>
            <a:ext cx="3028335" cy="2451170"/>
          </a:xfrm>
          <a:prstGeom prst="rect">
            <a:avLst/>
          </a:prstGeom>
        </p:spPr>
      </p:pic>
      <p:sp>
        <p:nvSpPr>
          <p:cNvPr id="11" name="円弧 10">
            <a:extLst>
              <a:ext uri="{FF2B5EF4-FFF2-40B4-BE49-F238E27FC236}">
                <a16:creationId xmlns:a16="http://schemas.microsoft.com/office/drawing/2014/main" id="{56DA42AF-3D92-EBE6-DAC6-F8E6624D1B10}"/>
              </a:ext>
            </a:extLst>
          </p:cNvPr>
          <p:cNvSpPr/>
          <p:nvPr/>
        </p:nvSpPr>
        <p:spPr>
          <a:xfrm rot="14678779" flipH="1">
            <a:off x="2662828" y="4800791"/>
            <a:ext cx="1350499" cy="986988"/>
          </a:xfrm>
          <a:prstGeom prst="arc">
            <a:avLst>
              <a:gd name="adj1" fmla="val 16333441"/>
              <a:gd name="adj2" fmla="val 0"/>
            </a:avLst>
          </a:prstGeom>
          <a:ln w="666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B755F0C6-6495-57C0-D173-4BB098247119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0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GB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IV-4 Relationship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Extract to organise the year.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06D6984-3E9C-61E7-BD05-672A1803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30" y="2689805"/>
            <a:ext cx="2091660" cy="287346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AAFA789-C517-3441-4769-2E91F2050D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75" y="2689805"/>
            <a:ext cx="1566295" cy="182320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638A2AD-A273-E449-42C5-9FFF8117A2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766" y="2689805"/>
            <a:ext cx="2091049" cy="287346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DA84D6F4-88FC-AEE2-E16B-6490856EC0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511" y="2689805"/>
            <a:ext cx="1549721" cy="1823201"/>
          </a:xfrm>
          <a:prstGeom prst="rect">
            <a:avLst/>
          </a:prstGeom>
        </p:spPr>
      </p:pic>
      <p:sp>
        <p:nvSpPr>
          <p:cNvPr id="2" name="スライド番号プレースホルダー 4">
            <a:extLst>
              <a:ext uri="{FF2B5EF4-FFF2-40B4-BE49-F238E27FC236}">
                <a16:creationId xmlns:a16="http://schemas.microsoft.com/office/drawing/2014/main" id="{A083ABC7-FA89-F9C2-D5F1-CD7F99799FC0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907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3336D1-8412-452B-ACA9-7AF3C8832B57}"/>
              </a:ext>
            </a:extLst>
          </p:cNvPr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     </a:t>
            </a:r>
            <a:r>
              <a:rPr kumimoji="1" lang="en-US" altLang="ja-JP" i="1" u="sng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SOP for KTM-WIP Output-4 Activity ( 00- Information Processing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642824-812F-4C16-9301-13DBE2AC4FDA}"/>
              </a:ext>
            </a:extLst>
          </p:cNvPr>
          <p:cNvSpPr txBox="1"/>
          <p:nvPr/>
        </p:nvSpPr>
        <p:spPr>
          <a:xfrm>
            <a:off x="0" y="42699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 – Basic Database Structure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19708-F392-4BFD-992A-95AADB801DAB}"/>
              </a:ext>
            </a:extLst>
          </p:cNvPr>
          <p:cNvSpPr txBox="1"/>
          <p:nvPr/>
        </p:nvSpPr>
        <p:spPr>
          <a:xfrm>
            <a:off x="0" y="888662"/>
            <a:ext cx="9144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IV-4 Relationship</a:t>
            </a:r>
          </a:p>
          <a:p>
            <a:endParaRPr kumimoji="1" lang="en-US" altLang="ja-JP" sz="2400" dirty="0">
              <a:latin typeface="Cambria" panose="02040503050406030204" pitchFamily="18" charset="0"/>
              <a:ea typeface="Cambria" panose="02040503050406030204" pitchFamily="18" charset="0"/>
              <a:cs typeface="Aharoni" panose="02010803020104030203" pitchFamily="2" charset="-79"/>
            </a:endParaRP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Add the main table and "2021" to the query and link them by ID. </a:t>
            </a:r>
          </a:p>
          <a:p>
            <a:pPr>
              <a:spcAft>
                <a:spcPts val="1200"/>
              </a:spcAft>
            </a:pPr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May be linked automatically.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C84D486-45F8-9805-07EC-A14AB81EF3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64" y="2957051"/>
            <a:ext cx="3641465" cy="290558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BA77A7E-3A42-8092-9BC5-98A7ACF890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366538"/>
            <a:ext cx="3676650" cy="8382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EA72ED-11A9-0390-3061-32626E3792E9}"/>
              </a:ext>
            </a:extLst>
          </p:cNvPr>
          <p:cNvSpPr txBox="1"/>
          <p:nvPr/>
        </p:nvSpPr>
        <p:spPr>
          <a:xfrm>
            <a:off x="4572000" y="3073876"/>
            <a:ext cx="428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GB" altLang="ja-JP" sz="2400" dirty="0">
                <a:latin typeface="Cambria" panose="02040503050406030204" pitchFamily="18" charset="0"/>
                <a:ea typeface="Cambria" panose="02040503050406030204" pitchFamily="18" charset="0"/>
                <a:cs typeface="Aharoni" panose="02010803020104030203" pitchFamily="2" charset="-79"/>
              </a:rPr>
              <a:t>The results of the query run are as follows</a:t>
            </a:r>
          </a:p>
        </p:txBody>
      </p:sp>
      <p:sp>
        <p:nvSpPr>
          <p:cNvPr id="3" name="スライド番号プレースホルダー 4">
            <a:extLst>
              <a:ext uri="{FF2B5EF4-FFF2-40B4-BE49-F238E27FC236}">
                <a16:creationId xmlns:a16="http://schemas.microsoft.com/office/drawing/2014/main" id="{76B96828-8D66-FEAB-8D3B-DF694C2CAB0D}"/>
              </a:ext>
            </a:extLst>
          </p:cNvPr>
          <p:cNvSpPr txBox="1">
            <a:spLocks/>
          </p:cNvSpPr>
          <p:nvPr/>
        </p:nvSpPr>
        <p:spPr>
          <a:xfrm>
            <a:off x="7045410" y="6445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0 - </a:t>
            </a:r>
            <a:fld id="{0DD9B080-E3D6-4470-86F5-A50683D381E6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077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4033c2b-00f7-40c7-8f48-15b44c4f841c}" enabled="1" method="Privileged" siteId="{615d96c1-231f-40d5-b2ef-46a3c20be1f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10521</TotalTime>
  <Words>928</Words>
  <Application>Microsoft Office PowerPoint</Application>
  <PresentationFormat>画面に合わせる (4:3)</PresentationFormat>
  <Paragraphs>132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游ゴシック</vt:lpstr>
      <vt:lpstr>Arial</vt:lpstr>
      <vt:lpstr>Calibri</vt:lpstr>
      <vt:lpstr>Calibri Light</vt:lpstr>
      <vt:lpstr>Cambria</vt:lpstr>
      <vt:lpstr>Franklin Gothic Medium</vt:lpstr>
      <vt:lpstr>Skeena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Koji NAITO</cp:lastModifiedBy>
  <cp:revision>39</cp:revision>
  <cp:lastPrinted>2024-03-26T04:35:29Z</cp:lastPrinted>
  <dcterms:created xsi:type="dcterms:W3CDTF">2020-07-14T08:02:47Z</dcterms:created>
  <dcterms:modified xsi:type="dcterms:W3CDTF">2025-03-10T05:06:51Z</dcterms:modified>
</cp:coreProperties>
</file>