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81" r:id="rId23"/>
    <p:sldId id="282" r:id="rId24"/>
    <p:sldId id="283" r:id="rId25"/>
  </p:sldIdLst>
  <p:sldSz cx="9144000" cy="6858000" type="screen4x3"/>
  <p:notesSz cx="6770688" cy="9902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3787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orient="horz" pos="119" userDrawn="1">
          <p15:clr>
            <a:srgbClr val="A4A3A4"/>
          </p15:clr>
        </p15:guide>
        <p15:guide id="6" pos="1950" userDrawn="1">
          <p15:clr>
            <a:srgbClr val="A4A3A4"/>
          </p15:clr>
        </p15:guide>
        <p15:guide id="7" orient="horz" pos="1502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9DBF2"/>
    <a:srgbClr val="F4BEE7"/>
    <a:srgbClr val="FFCCCC"/>
    <a:srgbClr val="CCCCFF"/>
    <a:srgbClr val="FF99CC"/>
    <a:srgbClr val="0070C0"/>
    <a:srgbClr val="FFC00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4535" autoAdjust="0"/>
  </p:normalViewPr>
  <p:slideViewPr>
    <p:cSldViewPr snapToGrid="0">
      <p:cViewPr varScale="1">
        <p:scale>
          <a:sx n="72" d="100"/>
          <a:sy n="72" d="100"/>
        </p:scale>
        <p:origin x="802" y="72"/>
      </p:cViewPr>
      <p:guideLst>
        <p:guide orient="horz" pos="4201"/>
        <p:guide pos="3787"/>
        <p:guide pos="5602"/>
        <p:guide pos="158"/>
        <p:guide orient="horz" pos="119"/>
        <p:guide pos="1950"/>
        <p:guide orient="horz" pos="1502"/>
        <p:guide orient="horz" pos="2818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96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5B22124-2ACA-4E07-8320-5DE719783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253FEC-1F03-4BB3-B6A4-538A36361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5356" y="0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CB364B9F-5FCE-44DE-8625-ACAA0C57C84B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338A01-EA61-4379-82F7-0FAF5BCD97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6182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C57D26-7E3C-4EBF-B385-212B23400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5356" y="9406182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D412F4B5-309A-4B99-B754-752F4F768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303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3965" cy="496861"/>
          </a:xfrm>
          <a:prstGeom prst="rect">
            <a:avLst/>
          </a:prstGeom>
        </p:spPr>
        <p:txBody>
          <a:bodyPr vert="horz" lIns="91012" tIns="45506" rIns="91012" bIns="455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157" y="1"/>
            <a:ext cx="2933965" cy="496861"/>
          </a:xfrm>
          <a:prstGeom prst="rect">
            <a:avLst/>
          </a:prstGeom>
        </p:spPr>
        <p:txBody>
          <a:bodyPr vert="horz" lIns="91012" tIns="45506" rIns="91012" bIns="45506" rtlCol="0"/>
          <a:lstStyle>
            <a:lvl1pPr algn="r">
              <a:defRPr sz="1200"/>
            </a:lvl1pPr>
          </a:lstStyle>
          <a:p>
            <a:fld id="{4720D058-9967-49D6-8217-ADF8106AE8B2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38250"/>
            <a:ext cx="4452938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2" tIns="45506" rIns="91012" bIns="455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069" y="4765736"/>
            <a:ext cx="5416550" cy="3899237"/>
          </a:xfrm>
          <a:prstGeom prst="rect">
            <a:avLst/>
          </a:prstGeom>
        </p:spPr>
        <p:txBody>
          <a:bodyPr vert="horz" lIns="91012" tIns="45506" rIns="91012" bIns="455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5966"/>
            <a:ext cx="2933965" cy="496860"/>
          </a:xfrm>
          <a:prstGeom prst="rect">
            <a:avLst/>
          </a:prstGeom>
        </p:spPr>
        <p:txBody>
          <a:bodyPr vert="horz" lIns="91012" tIns="45506" rIns="91012" bIns="455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157" y="9405966"/>
            <a:ext cx="2933965" cy="496860"/>
          </a:xfrm>
          <a:prstGeom prst="rect">
            <a:avLst/>
          </a:prstGeom>
        </p:spPr>
        <p:txBody>
          <a:bodyPr vert="horz" lIns="91012" tIns="45506" rIns="91012" bIns="45506" rtlCol="0" anchor="b"/>
          <a:lstStyle>
            <a:lvl1pPr algn="r">
              <a:defRPr sz="1200"/>
            </a:lvl1pPr>
          </a:lstStyle>
          <a:p>
            <a:fld id="{70D9EB68-4FA8-492A-AC2A-EC3EF0C250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072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752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50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256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38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22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907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397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3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469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407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48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98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0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681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086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8A186-A38E-F8B1-D3D7-F1D587A47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22DB02-6A50-5A84-3548-60F962D03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F2E15E4-A7C9-D5BB-CD00-A4ABD2338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5DC96D-88A5-22AA-221E-24EC1BFAD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9EB68-4FA8-492A-AC2A-EC3EF0C2504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613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B3AB9-6B3C-1344-160D-EE293FA69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E3C4282-D667-A049-5D78-3B33E91AF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002344-3756-07D0-E7F6-B405CCD01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18EAEC-51B0-5675-6B17-0F6DB0B58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9EB68-4FA8-492A-AC2A-EC3EF0C2504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08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36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8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74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2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02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84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58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7216-9CF4-4AF8-9B98-DB8DB3D888C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33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00B8-1254-413A-914C-2EAAD3ED4787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4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8894-DCF0-49B2-86E1-813856DA30EF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05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54B-0D7A-46D5-982B-8EF09A7F66A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0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78A-1EB6-4CC4-B4A0-E858EEE64999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3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57D-6E4D-4817-977B-43AA262C8D93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29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7E7F-B86F-4532-A8DB-53F0D5A60A7E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66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5943-1066-4223-86A4-BDC0CD30764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1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2071-09C0-4F3E-9E96-D140C9FC4D8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56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6C-AD05-4713-8803-1B2DABA20102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13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6AF-1C0E-43B9-89A8-748898EC0DC4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81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A146-40BD-46B8-8524-DF1B0384FE2C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8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250823" y="1599184"/>
            <a:ext cx="8642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Standard Operation Procedure</a:t>
            </a:r>
            <a:endParaRPr kumimoji="1" lang="en-US" altLang="ja-JP" sz="48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3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For</a:t>
            </a:r>
          </a:p>
          <a:p>
            <a:pPr algn="ctr"/>
            <a:r>
              <a:rPr kumimoji="1" lang="en-US" altLang="ja-JP" sz="3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KTM-WIP Output-4 Activity</a:t>
            </a:r>
          </a:p>
          <a:p>
            <a:pPr algn="ctr"/>
            <a:r>
              <a:rPr kumimoji="1" lang="en-US" altLang="ja-JP" sz="3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( 01- Data Process of CSS)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4F4AE3A-393F-41AF-BA7B-98F4B06D0711}"/>
              </a:ext>
            </a:extLst>
          </p:cNvPr>
          <p:cNvSpPr txBox="1"/>
          <p:nvPr/>
        </p:nvSpPr>
        <p:spPr>
          <a:xfrm>
            <a:off x="250823" y="199857"/>
            <a:ext cx="6268938" cy="590697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The Project on Capacity Development of KUKL to Improve Overall Water Supply Service In Kathmandu Valley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36028AD-A720-467C-A1C9-108299459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177"/>
          <a:stretch/>
        </p:blipFill>
        <p:spPr>
          <a:xfrm>
            <a:off x="6519761" y="188284"/>
            <a:ext cx="804525" cy="590698"/>
          </a:xfrm>
          <a:prstGeom prst="rect">
            <a:avLst/>
          </a:prstGeom>
        </p:spPr>
      </p:pic>
      <p:pic>
        <p:nvPicPr>
          <p:cNvPr id="4" name="図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24A78AC-5EF4-48A9-A6A4-21E909DEF4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286" y="219903"/>
            <a:ext cx="1656766" cy="48825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546E15-5FD3-4BFC-AE28-5832492203A1}"/>
              </a:ext>
            </a:extLst>
          </p:cNvPr>
          <p:cNvSpPr txBox="1"/>
          <p:nvPr/>
        </p:nvSpPr>
        <p:spPr>
          <a:xfrm>
            <a:off x="4659879" y="5186767"/>
            <a:ext cx="4321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Drafted 2022/12/02 by Koji KIMURA (JET)</a:t>
            </a:r>
          </a:p>
          <a:p>
            <a:endParaRPr kumimoji="1" lang="en-US" altLang="ja-JP" sz="16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Revised 2022/12/07 by Gita Pokharel</a:t>
            </a:r>
          </a:p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Revised 2023/07/21 by Kabin Dhoj Adhikari</a:t>
            </a:r>
          </a:p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Revised 2025/02/11 by Koji Kimura</a:t>
            </a:r>
          </a:p>
          <a:p>
            <a:endParaRPr kumimoji="1" lang="en-US" altLang="ja-JP" sz="16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ADADAE-C39F-42A7-903D-FAA5E3D7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777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IV – Plotting Data on Map 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IV-01. Preparing Plotting Data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&lt;Create Query </a:t>
            </a:r>
            <a:r>
              <a:rPr kumimoji="1" lang="en-US" altLang="ja-JP" sz="2400" dirty="0" err="1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Dsgn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.&gt; - &lt;Add Tables&gt; you need - &lt;Connect&gt; data ID.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&lt;D-click (or drag &amp; drop)&gt; fields you need so that they appear in the table below. Add 5 fields to fit in a HP for conversion (CSV to KML).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“Criteria”) &lt;Write “1”&gt; so that you can categorize the plot data.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3B4631-9512-B7C5-55A5-EDF9A04E0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18" y="3587259"/>
            <a:ext cx="5920763" cy="3046988"/>
          </a:xfrm>
          <a:prstGeom prst="rect">
            <a:avLst/>
          </a:prstGeom>
        </p:spPr>
      </p:pic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D1B1397A-6FA5-A542-AB4C-DAED14D4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515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5102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IV-02. Converting Plotting Data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Internet browser) &lt;Search “csv to </a:t>
            </a:r>
            <a:r>
              <a:rPr kumimoji="1" lang="en-US" altLang="ja-JP" sz="2400" dirty="0" err="1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kml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”&gt; - find a conversion service such as “www.convertcsv.com/csv-to-kml.htm”.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038A61-B13F-7C95-A61D-31449323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32" y="2079920"/>
            <a:ext cx="2339135" cy="398661"/>
          </a:xfrm>
          <a:prstGeom prst="rect">
            <a:avLst/>
          </a:prstGeom>
        </p:spPr>
      </p:pic>
      <p:sp>
        <p:nvSpPr>
          <p:cNvPr id="11" name="テキスト ボックス 7">
            <a:extLst>
              <a:ext uri="{FF2B5EF4-FFF2-40B4-BE49-F238E27FC236}">
                <a16:creationId xmlns:a16="http://schemas.microsoft.com/office/drawing/2014/main" id="{409747E9-77C7-E75B-F1D8-8A086E7649D8}"/>
              </a:ext>
            </a:extLst>
          </p:cNvPr>
          <p:cNvSpPr txBox="1"/>
          <p:nvPr/>
        </p:nvSpPr>
        <p:spPr>
          <a:xfrm>
            <a:off x="0" y="26652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&lt;C&amp;P&gt; the table (Access) to the HP.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37D107-204E-AC20-748A-C2A5A7FD6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010" y="3313620"/>
            <a:ext cx="4107980" cy="3308256"/>
          </a:xfrm>
          <a:prstGeom prst="rect">
            <a:avLst/>
          </a:prstGeom>
        </p:spPr>
      </p:pic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D84E8176-57C0-EDF0-92EC-69623824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52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5102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IV-02. Converting Plotting Data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&lt;Convert CSV to KML&gt; - &lt;Download Result&gt;.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8B6170-DF2E-4EEF-ED31-0CE9BAB8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69" y="1990107"/>
            <a:ext cx="6716062" cy="4182059"/>
          </a:xfrm>
          <a:prstGeom prst="rect">
            <a:avLst/>
          </a:prstGeom>
        </p:spPr>
      </p:pic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7A963714-8B6A-1A94-8FD0-177396AD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86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11289" y="6722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IV-03. Plotting Data on Map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&lt;Drag &amp; Drop&gt; the KML file to “Google Earth”.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&lt;Change “Property”&gt; to make plots look better.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366F1-5296-BE5E-1A5F-25C9101FE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908"/>
          <a:stretch/>
        </p:blipFill>
        <p:spPr>
          <a:xfrm>
            <a:off x="403046" y="2914148"/>
            <a:ext cx="4075289" cy="2807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F0DE3A-B245-B4AF-9EF1-9D35F971BA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30" r="39130" b="13671"/>
          <a:stretch/>
        </p:blipFill>
        <p:spPr>
          <a:xfrm>
            <a:off x="5293958" y="2914148"/>
            <a:ext cx="3476978" cy="280794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4614F32-839E-EA69-5B39-15EC51D7E8C9}"/>
              </a:ext>
            </a:extLst>
          </p:cNvPr>
          <p:cNvSpPr/>
          <p:nvPr/>
        </p:nvSpPr>
        <p:spPr>
          <a:xfrm>
            <a:off x="4642024" y="4079602"/>
            <a:ext cx="562708" cy="339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A7967C3A-73F4-DE26-57E9-5243B7AE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83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48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IV-03. Plotting Data on Map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&lt;Repeat from “IV-01.”&gt; so that you can obtain a Map with plots.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E13F829-62B5-4525-B46F-2C4D57668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39" y="1427832"/>
            <a:ext cx="7712722" cy="5206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5DB6A40D-31F4-4280-66F3-DB801AE7F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047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 – Multiple Bar Chart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V-01. Preparing Individual Data Table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&lt;Create Query </a:t>
            </a:r>
            <a:r>
              <a:rPr kumimoji="1" lang="en-US" altLang="ja-JP" sz="2400" dirty="0" err="1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Dsgn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.&gt; - &lt;Add Tables&gt; you need - &lt;D-click (or drag &amp; drop)&gt; fields you need so that they appear in the table below.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anywhere in the table) &lt;Right click&gt; - &lt;Select “Totals”&gt;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the field you want to categorize) &lt;Select “Group by”&gt;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the field you want to count) &lt;Select “Count”&gt; 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V-02. Preparing Reference Table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&lt;Create Table&gt; - (@ Field 1) &lt;Input&gt; data in order you want - &lt;Save&gt;.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3DCA1-F788-6CF9-0321-291849AB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281" y="5276919"/>
            <a:ext cx="3392792" cy="1174765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B2506-B4BC-86E4-7149-52040C03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111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 – Multiple Bar Chart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V-03. Connecting All Tables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&lt;Create Query </a:t>
            </a:r>
            <a:r>
              <a:rPr kumimoji="1" lang="en-US" altLang="ja-JP" sz="2400" dirty="0" err="1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Dsgn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.&gt; - &lt;Add Tables&gt; you prepared - &lt;Add Queries&gt; you need.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&lt;Connect&gt; fields with the same data from the table to other queries. 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Connected line) &lt;Right Click&gt; - (@ Join Property) select “2” so the Queries will be referred by the Reference Table.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D87F0D-01E4-9D44-BCC4-24D5419E3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17" y="4577519"/>
            <a:ext cx="3527965" cy="2056728"/>
          </a:xfrm>
          <a:prstGeom prst="rect">
            <a:avLst/>
          </a:prstGeom>
        </p:spPr>
      </p:pic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ED1D3C01-E1E4-10EF-8701-D3E67C91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712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 – Multiple Bar Chart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V-03. Connecting All Tables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&lt;D-click (or drag &amp; drop)&gt; fields you need so that they appear in the table below.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“Sort” of “ID”) &lt;Select “Ascending”&gt;</a:t>
            </a:r>
            <a:r>
              <a:rPr kumimoji="1" lang="ja-JP" altLang="en-US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</a:t>
            </a:r>
            <a:r>
              <a:rPr kumimoji="1" lang="ja-JP" altLang="en-US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that data appear in order. If ID is not needed to be shown, uncheck “Show”-box.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C6658-B48E-A6EB-D173-90E82715A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11" y="3889145"/>
            <a:ext cx="8048978" cy="2709297"/>
          </a:xfrm>
          <a:prstGeom prst="rect">
            <a:avLst/>
          </a:prstGeom>
        </p:spPr>
      </p:pic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F5148F89-B3D7-AECB-32FC-50DE2694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42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 – Multiple Bar Chart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V-04. Multiple Bar Chart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&lt;C&amp;P&gt; the table to Excel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&lt;Insert&gt; - &lt;Column Chart&gt;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ADEBD-7A38-78A1-9223-5C0966972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79" y="2800512"/>
            <a:ext cx="5380642" cy="3616949"/>
          </a:xfrm>
          <a:prstGeom prst="rect">
            <a:avLst/>
          </a:prstGeom>
        </p:spPr>
      </p:pic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1DA37E5D-81B3-ECF9-0FBB-1A0EE463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769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 – Histogram (Partition)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To create a histogram chart, use a function such as;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“</a:t>
            </a:r>
            <a:r>
              <a:rPr kumimoji="1" lang="en-US" altLang="ja-JP" sz="2400" b="1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Partition(number, start, stop, interval)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”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e.g.,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Partition([Q13_KUKL_percentage], 0, 100, 20)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1DA37E5D-81B3-ECF9-0FBB-1A0EE463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01C6AB-596C-72C1-C81F-2411ED3A9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7" y="3320691"/>
            <a:ext cx="54578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42824-812F-4C16-9301-13DBE2AC4FDA}"/>
              </a:ext>
            </a:extLst>
          </p:cNvPr>
          <p:cNvSpPr txBox="1"/>
          <p:nvPr/>
        </p:nvSpPr>
        <p:spPr>
          <a:xfrm>
            <a:off x="0" y="426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 – Creating a Database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119708-F392-4BFD-992A-95AADB801DAB}"/>
              </a:ext>
            </a:extLst>
          </p:cNvPr>
          <p:cNvSpPr txBox="1"/>
          <p:nvPr/>
        </p:nvSpPr>
        <p:spPr>
          <a:xfrm>
            <a:off x="0" y="888662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 – 01. Organize MS Excel sheets to be used in MS Access (database application).  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You will find many mistakes from carelessly prepared files.</a:t>
            </a:r>
          </a:p>
          <a:p>
            <a:r>
              <a:rPr kumimoji="1" lang="en-US" altLang="ja-JP" sz="2400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e.g.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misspelling, different words for same meanings (forty, Forty, 40,..).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So, use “replace” function ([Ctrl]+[H]) to unify and simplify data. 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 – 02. Input data from Excel to Access (by Copy &amp; Paste). 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Excel &lt;Select &amp; Copy&gt; data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Access &lt;Create&gt; - &lt;Table&gt;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- &lt;Paste&gt; in a blue (selected) cell.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76882-44F0-48BF-9CFC-9EE3D0DCB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1" t="18075" r="85358" b="73518"/>
          <a:stretch/>
        </p:blipFill>
        <p:spPr>
          <a:xfrm>
            <a:off x="4951320" y="5291413"/>
            <a:ext cx="3338171" cy="1072444"/>
          </a:xfrm>
          <a:prstGeom prst="rect">
            <a:avLst/>
          </a:prstGeom>
        </p:spPr>
      </p:pic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3335E7C6-2E68-B690-B67B-7867D36CEF7A}"/>
              </a:ext>
            </a:extLst>
          </p:cNvPr>
          <p:cNvSpPr txBox="1">
            <a:spLocks/>
          </p:cNvSpPr>
          <p:nvPr/>
        </p:nvSpPr>
        <p:spPr>
          <a:xfrm>
            <a:off x="7045410" y="6445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/>
              <a:t>I - </a:t>
            </a:r>
            <a:fld id="{0DD9B080-E3D6-4470-86F5-A50683D381E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042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 – Histogram (Partition)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5841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By the query prepared as shown in the previous page, this table is given.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Then, with Excel, a histogram chart like below can be created.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1DA37E5D-81B3-ECF9-0FBB-1A0EE463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F9E8BD2-E1D6-220A-E486-68C2F2BAE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657" y="1555332"/>
            <a:ext cx="2971800" cy="17621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C690263-82E7-F300-1029-7E3D954A6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65" y="4074413"/>
            <a:ext cx="5499069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3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VII – Crosstab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61397" y="1099528"/>
            <a:ext cx="5780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When you create a new query, select 3 fields that you want to use as “row heading (title)”, “column heading” and “value”.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1DA37E5D-81B3-ECF9-0FBB-1A0EE463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7EA9EBF-F42C-17EB-105F-18FE8E688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657" y="733449"/>
            <a:ext cx="3240946" cy="29322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CD59160-173C-5508-209E-F92169CFD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2491047"/>
            <a:ext cx="3162300" cy="1238250"/>
          </a:xfrm>
          <a:prstGeom prst="rect">
            <a:avLst/>
          </a:prstGeom>
        </p:spPr>
      </p:pic>
      <p:sp>
        <p:nvSpPr>
          <p:cNvPr id="19" name="テキスト ボックス 7">
            <a:extLst>
              <a:ext uri="{FF2B5EF4-FFF2-40B4-BE49-F238E27FC236}">
                <a16:creationId xmlns:a16="http://schemas.microsoft.com/office/drawing/2014/main" id="{F006C279-4220-B4AF-3E56-F1A98285F41F}"/>
              </a:ext>
            </a:extLst>
          </p:cNvPr>
          <p:cNvSpPr txBox="1"/>
          <p:nvPr/>
        </p:nvSpPr>
        <p:spPr>
          <a:xfrm>
            <a:off x="61398" y="3496932"/>
            <a:ext cx="4857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Then, select &lt;Query Design&gt; - &lt;Crosstab&gt;.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ED8299F-E943-FB0D-9C36-0FDE648E3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033" y="4018842"/>
            <a:ext cx="4048125" cy="1047750"/>
          </a:xfrm>
          <a:prstGeom prst="rect">
            <a:avLst/>
          </a:prstGeom>
        </p:spPr>
      </p:pic>
      <p:sp>
        <p:nvSpPr>
          <p:cNvPr id="21" name="テキスト ボックス 7">
            <a:extLst>
              <a:ext uri="{FF2B5EF4-FFF2-40B4-BE49-F238E27FC236}">
                <a16:creationId xmlns:a16="http://schemas.microsoft.com/office/drawing/2014/main" id="{74FF0C7E-C009-1A31-AF35-17B401D2060D}"/>
              </a:ext>
            </a:extLst>
          </p:cNvPr>
          <p:cNvSpPr txBox="1"/>
          <p:nvPr/>
        </p:nvSpPr>
        <p:spPr>
          <a:xfrm>
            <a:off x="61398" y="4788976"/>
            <a:ext cx="9082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@”Crosstab”, select &lt;Row Heading&gt;, &lt;Column Heading&gt;, and &lt;Value&gt;.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Do not forget selecting &lt;Sum&gt; for the “Value” field.</a:t>
            </a:r>
          </a:p>
        </p:txBody>
      </p:sp>
    </p:spTree>
    <p:extLst>
      <p:ext uri="{BB962C8B-B14F-4D97-AF65-F5344CB8AC3E}">
        <p14:creationId xmlns:p14="http://schemas.microsoft.com/office/powerpoint/2010/main" val="386109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VII – Crosstab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61396" y="1099528"/>
            <a:ext cx="89351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By this “Crosstab” query, a table is created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with the first column as  &lt;Row Heading&gt;,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with the column title as &lt;Column Heading&gt;, and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with the contents as &lt;Value&gt; in the table.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1DA37E5D-81B3-ECF9-0FBB-1A0EE463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169E94-6B01-2979-B869-01F5134B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80" y="3429000"/>
            <a:ext cx="74485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5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4C0A9-F3C1-1514-C0B1-30897BA40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26C33B-8FBB-6EEA-DBDE-744E23E15C5A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sz="1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E9B36D7-35AA-5BB1-372A-73A36A15628E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VIII – Format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29E13107-FBC2-60BE-2B28-3B6E16A18D98}"/>
              </a:ext>
            </a:extLst>
          </p:cNvPr>
          <p:cNvSpPr txBox="1"/>
          <p:nvPr/>
        </p:nvSpPr>
        <p:spPr>
          <a:xfrm>
            <a:off x="61396" y="1099528"/>
            <a:ext cx="8935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The command “Format” gives you selected format from longer texts. For example, &lt;&lt;  Format([Y&amp;M],"yyyy")  &gt;&gt; will give you only YEAR from “yyyy/mm/dd”.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576D182E-9077-F961-9AE6-0AF314D3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 - </a:t>
            </a:r>
            <a:fld id="{0DD9B080-E3D6-4470-86F5-A50683D381E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AFAB08-17DF-EF79-552E-C773EB840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57" y="2757525"/>
            <a:ext cx="2708160" cy="24488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56A941-8F17-0440-7D19-412808E8F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63" y="2757525"/>
            <a:ext cx="2246720" cy="244886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C5C81DB-8392-16A5-EFD1-BE5DC9B84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493" y="2757525"/>
            <a:ext cx="2259484" cy="770542"/>
          </a:xfrm>
          <a:prstGeom prst="rect">
            <a:avLst/>
          </a:prstGeom>
        </p:spPr>
      </p:pic>
      <p:sp>
        <p:nvSpPr>
          <p:cNvPr id="13" name="テキスト ボックス 7">
            <a:extLst>
              <a:ext uri="{FF2B5EF4-FFF2-40B4-BE49-F238E27FC236}">
                <a16:creationId xmlns:a16="http://schemas.microsoft.com/office/drawing/2014/main" id="{E48C914F-3CF0-3EF6-8418-8EE07AC7DF21}"/>
              </a:ext>
            </a:extLst>
          </p:cNvPr>
          <p:cNvSpPr txBox="1"/>
          <p:nvPr/>
        </p:nvSpPr>
        <p:spPr>
          <a:xfrm>
            <a:off x="64342" y="5537644"/>
            <a:ext cx="893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And if you “Group By” the records, you will obtain summarized data.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BB7AF90-A739-F27D-1225-26F6768A5C05}"/>
              </a:ext>
            </a:extLst>
          </p:cNvPr>
          <p:cNvSpPr/>
          <p:nvPr/>
        </p:nvSpPr>
        <p:spPr>
          <a:xfrm>
            <a:off x="1384183" y="3126018"/>
            <a:ext cx="1728134" cy="16473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3CCD74B-585B-7E1B-C781-B773D3F70526}"/>
              </a:ext>
            </a:extLst>
          </p:cNvPr>
          <p:cNvSpPr/>
          <p:nvPr/>
        </p:nvSpPr>
        <p:spPr>
          <a:xfrm>
            <a:off x="4581790" y="3127415"/>
            <a:ext cx="1294593" cy="16710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FA183B-5CAF-9C2F-F041-AC7651AC57DE}"/>
              </a:ext>
            </a:extLst>
          </p:cNvPr>
          <p:cNvSpPr/>
          <p:nvPr/>
        </p:nvSpPr>
        <p:spPr>
          <a:xfrm>
            <a:off x="7376725" y="3128814"/>
            <a:ext cx="1294593" cy="151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BA75497-A967-1EC0-1C1B-2D3DB6F65A10}"/>
              </a:ext>
            </a:extLst>
          </p:cNvPr>
          <p:cNvCxnSpPr/>
          <p:nvPr/>
        </p:nvCxnSpPr>
        <p:spPr>
          <a:xfrm>
            <a:off x="3254928" y="3204594"/>
            <a:ext cx="1174459" cy="0"/>
          </a:xfrm>
          <a:prstGeom prst="straightConnector1">
            <a:avLst/>
          </a:prstGeom>
          <a:ln w="38100">
            <a:solidFill>
              <a:srgbClr val="FF0000">
                <a:alpha val="67000"/>
              </a:srgbClr>
            </a:solidFill>
            <a:prstDash val="sysDot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D2E566C-9D49-8522-1494-EFDB2F6CC407}"/>
              </a:ext>
            </a:extLst>
          </p:cNvPr>
          <p:cNvCxnSpPr/>
          <p:nvPr/>
        </p:nvCxnSpPr>
        <p:spPr>
          <a:xfrm>
            <a:off x="6024696" y="3205992"/>
            <a:ext cx="1174459" cy="0"/>
          </a:xfrm>
          <a:prstGeom prst="straightConnector1">
            <a:avLst/>
          </a:prstGeom>
          <a:ln w="38100">
            <a:solidFill>
              <a:srgbClr val="FF0000">
                <a:alpha val="67000"/>
              </a:srgbClr>
            </a:solidFill>
            <a:prstDash val="sysDot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69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A7CA3-46E2-6CB1-A238-F8B8186A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3946B5-B57E-FD97-1A0C-4952028513DE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sz="1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7913D1D9-585F-E6C4-BFF5-55CC28032DD9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VIII – Format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60774C72-4CC3-70F3-47C9-DFB812F27C76}"/>
              </a:ext>
            </a:extLst>
          </p:cNvPr>
          <p:cNvSpPr txBox="1"/>
          <p:nvPr/>
        </p:nvSpPr>
        <p:spPr>
          <a:xfrm>
            <a:off x="61396" y="1258919"/>
            <a:ext cx="893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In addition, the Querry can be “Crosstab” so it can be a simple summary table with just one Querry.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16EBAA0A-2E9C-B3A5-6A41-8E306C8F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 - </a:t>
            </a:r>
            <a:fld id="{0DD9B080-E3D6-4470-86F5-A50683D381E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5511E5D-08C9-53E1-6A73-17F0A39E0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6" y="2465294"/>
            <a:ext cx="4102311" cy="2787793"/>
          </a:xfrm>
          <a:prstGeom prst="rect">
            <a:avLst/>
          </a:prstGeom>
        </p:spPr>
      </p:pic>
      <p:pic>
        <p:nvPicPr>
          <p:cNvPr id="18" name="図 17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4546CEE-CB1F-75EC-6727-E882EF8A6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85" y="2465294"/>
            <a:ext cx="4201981" cy="22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8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119708-F392-4BFD-992A-95AADB801DAB}"/>
              </a:ext>
            </a:extLst>
          </p:cNvPr>
          <p:cNvSpPr txBox="1"/>
          <p:nvPr/>
        </p:nvSpPr>
        <p:spPr>
          <a:xfrm>
            <a:off x="0" y="88866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&lt;Close the tab&gt; - &lt;Save&gt; - Name the tables in Access as you will find easily later.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24583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 – Number of Groups </a:t>
            </a:r>
          </a:p>
        </p:txBody>
      </p: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38620698-0996-DC09-6E26-CAA68EA26729}"/>
              </a:ext>
            </a:extLst>
          </p:cNvPr>
          <p:cNvSpPr txBox="1"/>
          <p:nvPr/>
        </p:nvSpPr>
        <p:spPr>
          <a:xfrm>
            <a:off x="0" y="2919987"/>
            <a:ext cx="6287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&lt;Create Query </a:t>
            </a:r>
            <a:r>
              <a:rPr kumimoji="1" lang="en-US" altLang="ja-JP" sz="2400" dirty="0" err="1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Dsgn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.&gt; - &lt;Add Tables&gt; you need - &lt;D-click (or drag &amp; drop)&gt; fields you need so that they appear in the table below.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5E418-FFB9-B067-E310-7BFEAACC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11" y="2042473"/>
            <a:ext cx="2663195" cy="2452388"/>
          </a:xfrm>
          <a:prstGeom prst="rect">
            <a:avLst/>
          </a:prstGeom>
        </p:spPr>
      </p:pic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-1" y="4858979"/>
            <a:ext cx="8951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anywhere in the table) &lt;Right click&gt; - &lt;Select “Totals”&gt;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the field you want to categorize) &lt;Select “Group by”&gt;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the field you want to count) &lt;Select “Count”&gt; 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11" name="テキスト ボックス 6">
            <a:extLst>
              <a:ext uri="{FF2B5EF4-FFF2-40B4-BE49-F238E27FC236}">
                <a16:creationId xmlns:a16="http://schemas.microsoft.com/office/drawing/2014/main" id="{72792CCB-CA61-FF6E-E160-2684DCBA7AAE}"/>
              </a:ext>
            </a:extLst>
          </p:cNvPr>
          <p:cNvSpPr txBox="1"/>
          <p:nvPr/>
        </p:nvSpPr>
        <p:spPr>
          <a:xfrm>
            <a:off x="0" y="426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 – Creating a Database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B682BA-A8CF-79D3-166E-29D52FE5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105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 – Number of Groups 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6841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the upper left button) &lt;Click “View”&gt;  to check.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&lt;C&amp;P&gt; the table to Excel.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&lt;Insert&gt; - &lt;Column Chart&gt;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608B6A-0F26-F001-654A-CEF44A90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10" y="715337"/>
            <a:ext cx="2005396" cy="2204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12479-1F2E-5991-8BF5-8F9694359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21" y="3428999"/>
            <a:ext cx="6798146" cy="2713663"/>
          </a:xfrm>
          <a:prstGeom prst="rect">
            <a:avLst/>
          </a:prstGeom>
        </p:spPr>
      </p:pic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D3E205AA-7796-E820-E140-679C859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078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III – Relation between 2 Parameters 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III-01. Simple Comparison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&lt;Create Query </a:t>
            </a:r>
            <a:r>
              <a:rPr kumimoji="1" lang="en-US" altLang="ja-JP" sz="2400" dirty="0" err="1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Dsgn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.&gt; - &lt;Add Tables&gt; you need - &lt;Connect&gt; data ID.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&lt;D-click (or drag &amp; drop)&gt; fields you need so that they appear in the table below.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anywhere in the table) &lt;Right click&gt; - &lt;Select “Totals”&gt;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the field you want to categorize) &lt;Select “Group by”&gt;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the field you want to calculate the average) &lt;Select “Avg”&gt;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3AA487-2871-6930-8D00-9B48D6FF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31250"/>
            <a:ext cx="3820058" cy="1533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484FBF-18C8-DFE2-EB13-201179657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45" y="4234265"/>
            <a:ext cx="3658988" cy="2343810"/>
          </a:xfrm>
          <a:prstGeom prst="rect">
            <a:avLst/>
          </a:prstGeom>
        </p:spPr>
      </p:pic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18CE20AA-EF66-9CE9-1EF9-3D278E0C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8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III – Relation between 2 Parameters 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III-01. Simple Comparison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&lt;C&amp;P&gt; the table to Excel.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&lt;Insert&gt; - &lt;Scatter Chart&gt;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B82DA-98F6-8EF3-5E32-1FE4C6600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1" y="3459456"/>
            <a:ext cx="8252178" cy="2992229"/>
          </a:xfrm>
          <a:prstGeom prst="rect">
            <a:avLst/>
          </a:prstGeom>
        </p:spPr>
      </p:pic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E62F9EAF-D54F-33CA-1C98-6A869C39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50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III – Relation between 2 Parameters 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III-01. Simple Comparison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“+”) &lt;Check “Trendline”&gt; - &lt;More Option&gt; - &lt;Check “Display R”&gt;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&lt;Calculate&gt; by “=sqrt(xxx)” so that you can tell the linearity.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AE099-E37D-A227-3105-B818D2C6F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71" r="-40" b="33187"/>
          <a:stretch/>
        </p:blipFill>
        <p:spPr>
          <a:xfrm>
            <a:off x="496712" y="3169844"/>
            <a:ext cx="1576070" cy="1724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458F6-1B4F-9F76-E823-2A6FC1E49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356" y="3169843"/>
            <a:ext cx="3740168" cy="197293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5743BE-97D0-4BB9-8043-9E09DA0C9367}"/>
              </a:ext>
            </a:extLst>
          </p:cNvPr>
          <p:cNvSpPr txBox="1"/>
          <p:nvPr/>
        </p:nvSpPr>
        <p:spPr>
          <a:xfrm>
            <a:off x="294513" y="5297624"/>
            <a:ext cx="8554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It is said more than 0.5 correlation coefficient indicates positive proportional relationship between 2 factors. And if correlation coefficient is 1, the proportionality is perfect. </a:t>
            </a:r>
          </a:p>
          <a:p>
            <a:r>
              <a:rPr kumimoji="1" lang="en-US" altLang="ja-JP" dirty="0"/>
              <a:t>Here, 0.992 correlation coefficient, aka R, means the proportionality is nearly perfect and the causal relationship is obvious.</a:t>
            </a:r>
          </a:p>
        </p:txBody>
      </p:sp>
      <p:sp>
        <p:nvSpPr>
          <p:cNvPr id="13" name="テキスト ボックス 7">
            <a:extLst>
              <a:ext uri="{FF2B5EF4-FFF2-40B4-BE49-F238E27FC236}">
                <a16:creationId xmlns:a16="http://schemas.microsoft.com/office/drawing/2014/main" id="{18246111-CD64-4DF4-B56C-70D586E7EA0D}"/>
              </a:ext>
            </a:extLst>
          </p:cNvPr>
          <p:cNvSpPr txBox="1"/>
          <p:nvPr/>
        </p:nvSpPr>
        <p:spPr>
          <a:xfrm>
            <a:off x="6454345" y="3616555"/>
            <a:ext cx="264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=SQRT(0.985) gives “0.992”.</a:t>
            </a: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0A385B78-D3B4-7C2B-2326-61597CF2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59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B5136CCE-7B88-6715-D50B-C3B327B37D81}"/>
              </a:ext>
            </a:extLst>
          </p:cNvPr>
          <p:cNvSpPr txBox="1"/>
          <p:nvPr/>
        </p:nvSpPr>
        <p:spPr>
          <a:xfrm>
            <a:off x="0" y="502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III – Relation between 2 Parameters 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1097567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III-02. Comparison with Care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&lt;Create Query </a:t>
            </a:r>
            <a:r>
              <a:rPr kumimoji="1" lang="en-US" altLang="ja-JP" sz="2400" dirty="0" err="1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Dsgn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.&gt; - &lt;Add Tables&gt; you need - &lt;Connect&gt; data ID.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&lt;D-click (or drag &amp; drop)&gt; fields you need so that they appear in the table below.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“Criteria”) &lt;Write “&gt;0”&gt; so that you only have valid data.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0A8897-CE1E-4171-BCAC-723514542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628" y="3565207"/>
            <a:ext cx="4610743" cy="2886478"/>
          </a:xfrm>
          <a:prstGeom prst="rect">
            <a:avLst/>
          </a:prstGeom>
        </p:spPr>
      </p:pic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7DEEAFDE-638E-FE4A-5BA5-99660898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2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( 01- Data Process )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7F84C55-57B5-91DD-5C5A-8220F2867937}"/>
              </a:ext>
            </a:extLst>
          </p:cNvPr>
          <p:cNvSpPr txBox="1"/>
          <p:nvPr/>
        </p:nvSpPr>
        <p:spPr>
          <a:xfrm>
            <a:off x="0" y="497403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III-02. Comparison with Care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&lt;Create Query </a:t>
            </a:r>
            <a:r>
              <a:rPr kumimoji="1" lang="en-US" altLang="ja-JP" sz="2400" dirty="0" err="1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Dsgn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.&gt; - &lt;Add Queries&gt; you prepared.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&lt;D-click (or drag &amp; drop)&gt; the 2 fields.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anywhere in the table) &lt;Right click&gt; - &lt;Select “Totals”&gt;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the field you want to categorize) &lt;Select “Group by”&gt;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(@ the field you want to count) &lt;Select “Avg”&gt;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D549E9-0B0E-AE3A-120E-FD618FFC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3" y="3652066"/>
            <a:ext cx="2508162" cy="2049018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EA53013-3395-3D86-321E-40178F5D1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69162"/>
              </p:ext>
            </p:extLst>
          </p:nvPr>
        </p:nvGraphicFramePr>
        <p:xfrm>
          <a:off x="3066476" y="3652066"/>
          <a:ext cx="2830423" cy="1318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683">
                  <a:extLst>
                    <a:ext uri="{9D8B030D-6E8A-4147-A177-3AD203B41FA5}">
                      <a16:colId xmlns:a16="http://schemas.microsoft.com/office/drawing/2014/main" val="1841137847"/>
                    </a:ext>
                  </a:extLst>
                </a:gridCol>
                <a:gridCol w="1098870">
                  <a:extLst>
                    <a:ext uri="{9D8B030D-6E8A-4147-A177-3AD203B41FA5}">
                      <a16:colId xmlns:a16="http://schemas.microsoft.com/office/drawing/2014/main" val="1590805738"/>
                    </a:ext>
                  </a:extLst>
                </a:gridCol>
                <a:gridCol w="1098870">
                  <a:extLst>
                    <a:ext uri="{9D8B030D-6E8A-4147-A177-3AD203B41FA5}">
                      <a16:colId xmlns:a16="http://schemas.microsoft.com/office/drawing/2014/main" val="4123796970"/>
                    </a:ext>
                  </a:extLst>
                </a:gridCol>
              </a:tblGrid>
              <a:tr h="2197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overall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&gt;0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With 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4629326"/>
                  </a:ext>
                </a:extLst>
              </a:tr>
              <a:tr h="21977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1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2.246753247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0.789954338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0491569"/>
                  </a:ext>
                </a:extLst>
              </a:tr>
              <a:tr h="21977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2.633333333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2.194444444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3766915"/>
                  </a:ext>
                </a:extLst>
              </a:tr>
              <a:tr h="21977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3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2.81865285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2.55399061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1315261"/>
                  </a:ext>
                </a:extLst>
              </a:tr>
              <a:tr h="21977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3.665653495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3.6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7742468"/>
                  </a:ext>
                </a:extLst>
              </a:tr>
              <a:tr h="21977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4.867924528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4.867924528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6985920"/>
                  </a:ext>
                </a:extLst>
              </a:tr>
            </a:tbl>
          </a:graphicData>
        </a:graphic>
      </p:graphicFrame>
      <p:sp>
        <p:nvSpPr>
          <p:cNvPr id="22" name="テキスト ボックス 7">
            <a:extLst>
              <a:ext uri="{FF2B5EF4-FFF2-40B4-BE49-F238E27FC236}">
                <a16:creationId xmlns:a16="http://schemas.microsoft.com/office/drawing/2014/main" id="{290983FA-92B7-7728-13A2-E4760F8F7261}"/>
              </a:ext>
            </a:extLst>
          </p:cNvPr>
          <p:cNvSpPr txBox="1"/>
          <p:nvPr/>
        </p:nvSpPr>
        <p:spPr>
          <a:xfrm>
            <a:off x="3102280" y="5273158"/>
            <a:ext cx="562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In this case, 0 “no answer” shouldn’t be included because the valid answers are 1 to 5 (dislike to like).</a:t>
            </a:r>
          </a:p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Before calculation, note that what kind of data you are dealing with.</a:t>
            </a:r>
          </a:p>
        </p:txBody>
      </p:sp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4FDB7DE7-7039-FF13-02D1-92D00E65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 - </a:t>
            </a:r>
            <a:fld id="{0DD9B080-E3D6-4470-86F5-A50683D381E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52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10089</TotalTime>
  <Words>1858</Words>
  <Application>Microsoft Office PowerPoint</Application>
  <PresentationFormat>画面に合わせる (4:3)</PresentationFormat>
  <Paragraphs>254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ＭＳ Ｐゴシック</vt:lpstr>
      <vt:lpstr>游ゴシック</vt:lpstr>
      <vt:lpstr>Arial</vt:lpstr>
      <vt:lpstr>Calibri</vt:lpstr>
      <vt:lpstr>Calibri Light</vt:lpstr>
      <vt:lpstr>Cambria</vt:lpstr>
      <vt:lpstr>Franklin Gothic Medium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Koji NAITO</cp:lastModifiedBy>
  <cp:revision>23</cp:revision>
  <cp:lastPrinted>2025-02-11T04:57:28Z</cp:lastPrinted>
  <dcterms:created xsi:type="dcterms:W3CDTF">2020-07-14T08:02:47Z</dcterms:created>
  <dcterms:modified xsi:type="dcterms:W3CDTF">2025-03-10T05:08:01Z</dcterms:modified>
</cp:coreProperties>
</file>