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7" r:id="rId4"/>
    <p:sldId id="258" r:id="rId5"/>
    <p:sldId id="278" r:id="rId6"/>
    <p:sldId id="275" r:id="rId7"/>
    <p:sldId id="279" r:id="rId8"/>
    <p:sldId id="280" r:id="rId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3787" userDrawn="1">
          <p15:clr>
            <a:srgbClr val="A4A3A4"/>
          </p15:clr>
        </p15:guide>
        <p15:guide id="3" pos="5602" userDrawn="1">
          <p15:clr>
            <a:srgbClr val="A4A3A4"/>
          </p15:clr>
        </p15:guide>
        <p15:guide id="4" pos="158" userDrawn="1">
          <p15:clr>
            <a:srgbClr val="A4A3A4"/>
          </p15:clr>
        </p15:guide>
        <p15:guide id="5" orient="horz" pos="119" userDrawn="1">
          <p15:clr>
            <a:srgbClr val="A4A3A4"/>
          </p15:clr>
        </p15:guide>
        <p15:guide id="6" pos="1950" userDrawn="1">
          <p15:clr>
            <a:srgbClr val="A4A3A4"/>
          </p15:clr>
        </p15:guide>
        <p15:guide id="7" orient="horz" pos="1502" userDrawn="1">
          <p15:clr>
            <a:srgbClr val="A4A3A4"/>
          </p15:clr>
        </p15:guide>
        <p15:guide id="8" orient="horz" pos="2818" userDrawn="1">
          <p15:clr>
            <a:srgbClr val="A4A3A4"/>
          </p15:clr>
        </p15:guide>
        <p15:guide id="9" pos="2880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9DBF2"/>
    <a:srgbClr val="F4BEE7"/>
    <a:srgbClr val="FFCCCC"/>
    <a:srgbClr val="CCCCFF"/>
    <a:srgbClr val="FF99CC"/>
    <a:srgbClr val="0070C0"/>
    <a:srgbClr val="FFC000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2" autoAdjust="0"/>
    <p:restoredTop sz="94535" autoAdjust="0"/>
  </p:normalViewPr>
  <p:slideViewPr>
    <p:cSldViewPr snapToGrid="0">
      <p:cViewPr varScale="1">
        <p:scale>
          <a:sx n="72" d="100"/>
          <a:sy n="72" d="100"/>
        </p:scale>
        <p:origin x="802" y="72"/>
      </p:cViewPr>
      <p:guideLst>
        <p:guide orient="horz" pos="4201"/>
        <p:guide pos="3787"/>
        <p:guide pos="5602"/>
        <p:guide pos="158"/>
        <p:guide orient="horz" pos="119"/>
        <p:guide pos="1950"/>
        <p:guide orient="horz" pos="1502"/>
        <p:guide orient="horz" pos="2818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96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5B22124-2ACA-4E07-8320-5DE7197835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253FEC-1F03-4BB3-B6A4-538A36361F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64B9F-5FCE-44DE-8625-ACAA0C57C84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338A01-EA61-4379-82F7-0FAF5BCD97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C57D26-7E3C-4EBF-B385-212B234009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2F4B5-309A-4B99-B754-752F4F768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03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200"/>
            </a:lvl1pPr>
          </a:lstStyle>
          <a:p>
            <a:fld id="{4720D058-9967-49D6-8217-ADF8106AE8B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7" rIns="91414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14" tIns="45707" rIns="91414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200"/>
            </a:lvl1pPr>
          </a:lstStyle>
          <a:p>
            <a:fld id="{70D9EB68-4FA8-492A-AC2A-EC3EF0C25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072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7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9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99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65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355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383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800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3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7216-9CF4-4AF8-9B98-DB8DB3D888C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33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600B8-1254-413A-914C-2EAAD3ED4787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8894-DCF0-49B2-86E1-813856DA30EF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5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B54B-0D7A-46D5-982B-8EF09A7F66A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1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E78A-1EB6-4CC4-B4A0-E858EEE64999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3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F57D-6E4D-4817-977B-43AA262C8D93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87E7F-B86F-4532-A8DB-53F0D5A60A7E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6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5943-1066-4223-86A4-BDC0CD30764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7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2071-09C0-4F3E-9E96-D140C9FC4D8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56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7A6C-AD05-4713-8803-1B2DABA20102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13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666AF-1C0E-43B9-89A8-748898EC0DC4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81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5A146-40BD-46B8-8524-DF1B0384FE2C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4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250823" y="1599184"/>
            <a:ext cx="8642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Standard Operation Procedure</a:t>
            </a:r>
            <a:endParaRPr kumimoji="1" lang="en-US" altLang="ja-JP" sz="48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For</a:t>
            </a: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KTM-WIP Output-4 Activity</a:t>
            </a: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( 02- Data Process of Grievance Records)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4F4AE3A-393F-41AF-BA7B-98F4B06D0711}"/>
              </a:ext>
            </a:extLst>
          </p:cNvPr>
          <p:cNvSpPr txBox="1"/>
          <p:nvPr/>
        </p:nvSpPr>
        <p:spPr>
          <a:xfrm>
            <a:off x="250823" y="199857"/>
            <a:ext cx="6268938" cy="590697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The Project on Capacity Development of KUKL to Improve Overall Water Supply Service In Kathmandu Valley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536028AD-A720-467C-A1C9-1082994598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6177"/>
          <a:stretch/>
        </p:blipFill>
        <p:spPr>
          <a:xfrm>
            <a:off x="6519761" y="188284"/>
            <a:ext cx="804525" cy="590698"/>
          </a:xfrm>
          <a:prstGeom prst="rect">
            <a:avLst/>
          </a:prstGeom>
        </p:spPr>
      </p:pic>
      <p:pic>
        <p:nvPicPr>
          <p:cNvPr id="4" name="図 3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C24A78AC-5EF4-48A9-A6A4-21E909DEF44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4286" y="219903"/>
            <a:ext cx="1656766" cy="48825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B546E15-5FD3-4BFC-AE28-5832492203A1}"/>
              </a:ext>
            </a:extLst>
          </p:cNvPr>
          <p:cNvSpPr txBox="1"/>
          <p:nvPr/>
        </p:nvSpPr>
        <p:spPr>
          <a:xfrm>
            <a:off x="4659879" y="5186767"/>
            <a:ext cx="4321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Drafted 2022/12/12 by Koji KIMURA (JET)</a:t>
            </a:r>
          </a:p>
          <a:p>
            <a:endParaRPr kumimoji="1" lang="en-US" altLang="ja-JP" sz="16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1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Revised 2023/xx/xx by</a:t>
            </a:r>
          </a:p>
          <a:p>
            <a:r>
              <a:rPr kumimoji="1" lang="en-US" altLang="ja-JP" sz="1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Revised 2023/xx/xx by</a:t>
            </a:r>
          </a:p>
          <a:p>
            <a:endParaRPr kumimoji="1" lang="en-US" altLang="ja-JP" sz="16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ADADAE-C39F-42A7-903D-FAA5E3D7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77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Creating a Database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01. Organize MS Excel sheets to be used in MS Access (database application).  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02. Input data from Excel to Access. 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Excel &lt;Select &amp; Copy&gt; data inside of the original table.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4E4DB5-86A4-8F0E-F263-79B4C113C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60" y="3544755"/>
            <a:ext cx="8376151" cy="3064784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021EC1-813F-6764-3891-3F50E179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504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Access &lt;Create&gt; - &lt;Table&gt; 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- &lt;Paste&gt; in a blue (selected) cell.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&lt;&lt; NOTE &gt;&gt;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Error may occur when the following symbols are used for table titles.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400" b="1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Dot</a:t>
            </a:r>
            <a:r>
              <a:rPr kumimoji="1" lang="ja-JP" altLang="en-US" sz="2400" b="1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</a:t>
            </a:r>
            <a:r>
              <a:rPr kumimoji="1" lang="en-US" altLang="ja-JP" sz="2400" b="1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(.), exclamation mark (!), brackets ([]), (()), ({}), </a:t>
            </a:r>
          </a:p>
          <a:p>
            <a:pPr>
              <a:lnSpc>
                <a:spcPct val="150000"/>
              </a:lnSpc>
            </a:pPr>
            <a:r>
              <a:rPr kumimoji="1" lang="en-US" altLang="ja-JP" sz="2400" b="1" dirty="0">
                <a:highlight>
                  <a:srgbClr val="C0C0C0"/>
                </a:highlight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extra space( ) before or after the words</a:t>
            </a:r>
            <a:r>
              <a:rPr kumimoji="1" lang="en-US" altLang="ja-JP" sz="2400" b="1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, and others such as; </a:t>
            </a:r>
          </a:p>
          <a:p>
            <a:pPr>
              <a:lnSpc>
                <a:spcPct val="150000"/>
              </a:lnSpc>
            </a:pPr>
            <a:r>
              <a:rPr kumimoji="1" lang="en-US" altLang="ja-JP" sz="2400" b="1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(?), (@), ("), (‘), (#), (%), (~), (;), (|), etc.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&lt;Close the tab&gt; - &lt;Save&gt; - Name the tables in Access as you will find easily later.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72792CCB-CA61-FF6E-E160-2684DCBA7AAE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02. Input data from Excel to Access.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F14CA4-9B19-2E43-3F09-3AA6DD0272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31" t="18075" r="85358" b="73518"/>
          <a:stretch/>
        </p:blipFill>
        <p:spPr>
          <a:xfrm>
            <a:off x="5064209" y="1350327"/>
            <a:ext cx="3338171" cy="1072444"/>
          </a:xfrm>
          <a:prstGeom prst="rect">
            <a:avLst/>
          </a:prstGeom>
        </p:spPr>
      </p:pic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ADA85936-8F3F-793E-1E2C-82802FE7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96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(@ Design View) – change “Data Type” from “Short Text” to “Number”. 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72792CCB-CA61-FF6E-E160-2684DCBA7AAE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02. Input data from Excel to Access.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3DD0F3-3ECC-A060-845F-4DFF105B5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312505"/>
            <a:ext cx="4000869" cy="2959659"/>
          </a:xfrm>
          <a:prstGeom prst="rect">
            <a:avLst/>
          </a:prstGeom>
        </p:spPr>
      </p:pic>
      <p:sp>
        <p:nvSpPr>
          <p:cNvPr id="6" name="テキスト ボックス 7">
            <a:extLst>
              <a:ext uri="{FF2B5EF4-FFF2-40B4-BE49-F238E27FC236}">
                <a16:creationId xmlns:a16="http://schemas.microsoft.com/office/drawing/2014/main" id="{B931282C-2AE9-6752-AB63-39B2A9513481}"/>
              </a:ext>
            </a:extLst>
          </p:cNvPr>
          <p:cNvSpPr txBox="1"/>
          <p:nvPr/>
        </p:nvSpPr>
        <p:spPr>
          <a:xfrm>
            <a:off x="0" y="2312505"/>
            <a:ext cx="4292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&lt;&lt; NOTE &gt;&gt; if the first data is blank, it is recognized as “Short Text”. This will cause trouble when you input numbers later.</a:t>
            </a:r>
          </a:p>
        </p:txBody>
      </p:sp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EF7E625D-DDD1-E6F6-AAAA-9AE4DF3C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105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02. Input data from Excel to Access.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Back to Excel, &lt;Select &amp; Copy&gt; only data (without the titles).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3792C0-35C1-39DB-30BD-7942632B09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048"/>
          <a:stretch/>
        </p:blipFill>
        <p:spPr>
          <a:xfrm>
            <a:off x="0" y="1350327"/>
            <a:ext cx="9144000" cy="2486605"/>
          </a:xfrm>
          <a:prstGeom prst="rect">
            <a:avLst/>
          </a:prstGeom>
        </p:spPr>
      </p:pic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1D959CEB-0A36-4DA3-0C14-311444C093D8}"/>
              </a:ext>
            </a:extLst>
          </p:cNvPr>
          <p:cNvSpPr txBox="1"/>
          <p:nvPr/>
        </p:nvSpPr>
        <p:spPr>
          <a:xfrm>
            <a:off x="0" y="397660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Back to Access, &lt;Select&gt; valid cells - &lt;Paste&gt;. 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Repeat &lt;Copy &amp; Paste&gt; to complete the Access table.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684408-04C4-1FB5-9181-9BD92749B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03040"/>
            <a:ext cx="9144000" cy="695031"/>
          </a:xfrm>
          <a:prstGeom prst="rect">
            <a:avLst/>
          </a:prstGeom>
        </p:spPr>
      </p:pic>
      <p:sp>
        <p:nvSpPr>
          <p:cNvPr id="11" name="テキスト ボックス 7">
            <a:extLst>
              <a:ext uri="{FF2B5EF4-FFF2-40B4-BE49-F238E27FC236}">
                <a16:creationId xmlns:a16="http://schemas.microsoft.com/office/drawing/2014/main" id="{23C5C508-A2FC-3B6D-A6F2-31B8040EC8A6}"/>
              </a:ext>
            </a:extLst>
          </p:cNvPr>
          <p:cNvSpPr txBox="1"/>
          <p:nvPr/>
        </p:nvSpPr>
        <p:spPr>
          <a:xfrm>
            <a:off x="0" y="555383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&lt;&lt; NOTE &gt;&gt; Do not select the first cell which is automatically numbered by PC.</a:t>
            </a:r>
          </a:p>
        </p:txBody>
      </p:sp>
      <p:sp>
        <p:nvSpPr>
          <p:cNvPr id="12" name="スライド番号プレースホルダー 4">
            <a:extLst>
              <a:ext uri="{FF2B5EF4-FFF2-40B4-BE49-F238E27FC236}">
                <a16:creationId xmlns:a16="http://schemas.microsoft.com/office/drawing/2014/main" id="{4C15910F-7571-B817-BD2F-3B85FAC9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538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38620698-0996-DC09-6E26-CAA68EA26729}"/>
              </a:ext>
            </a:extLst>
          </p:cNvPr>
          <p:cNvSpPr txBox="1"/>
          <p:nvPr/>
        </p:nvSpPr>
        <p:spPr>
          <a:xfrm>
            <a:off x="-1" y="675164"/>
            <a:ext cx="9144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&lt;Create Query </a:t>
            </a:r>
            <a:r>
              <a:rPr kumimoji="1" lang="en-US" altLang="ja-JP" sz="2400" dirty="0" err="1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Dsgn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.&gt; - &lt;Add Tables&gt; of input data - &lt;D-click (or drag &amp; drop)&gt; all fields except “ID” so that they appear in the table below.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A7F84C55-57B5-91DD-5C5A-8220F2867937}"/>
              </a:ext>
            </a:extLst>
          </p:cNvPr>
          <p:cNvSpPr txBox="1"/>
          <p:nvPr/>
        </p:nvSpPr>
        <p:spPr>
          <a:xfrm>
            <a:off x="-2" y="2375424"/>
            <a:ext cx="89511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(@ anywhere in the table) &lt;Right click&gt; - &lt;Select “Totals”&gt;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(@ the field you want to categorize) &lt;Select “Group by”&gt; 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(@ the field you want to use) &lt;Select “Max”&gt; 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72792CCB-CA61-FF6E-E160-2684DCBA7AAE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II – Preparation of “Unified” Query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F653E0-5DD5-43C8-42F6-01BB60F2B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80" y="3611869"/>
            <a:ext cx="7181837" cy="3017775"/>
          </a:xfrm>
          <a:prstGeom prst="rect">
            <a:avLst/>
          </a:prstGeom>
        </p:spPr>
      </p:pic>
      <p:sp>
        <p:nvSpPr>
          <p:cNvPr id="7" name="スライド番号プレースホルダー 4">
            <a:extLst>
              <a:ext uri="{FF2B5EF4-FFF2-40B4-BE49-F238E27FC236}">
                <a16:creationId xmlns:a16="http://schemas.microsoft.com/office/drawing/2014/main" id="{506585EC-8E4F-D6E7-61C7-0A9D6A47E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207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38620698-0996-DC09-6E26-CAA68EA26729}"/>
              </a:ext>
            </a:extLst>
          </p:cNvPr>
          <p:cNvSpPr txBox="1"/>
          <p:nvPr/>
        </p:nvSpPr>
        <p:spPr>
          <a:xfrm>
            <a:off x="-1" y="675164"/>
            <a:ext cx="9144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&lt;&lt; NOTE &gt;&gt; Why using “Unified” Query?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A7F84C55-57B5-91DD-5C5A-8220F2867937}"/>
              </a:ext>
            </a:extLst>
          </p:cNvPr>
          <p:cNvSpPr txBox="1"/>
          <p:nvPr/>
        </p:nvSpPr>
        <p:spPr>
          <a:xfrm>
            <a:off x="-2" y="1644660"/>
            <a:ext cx="8951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This is a mitigation measure of human error.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When input data are duplicated, the numbers are doubled when counted.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When blank data are entered, the average values can be lowered.</a:t>
            </a: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To avoid such errors, picking up “Max” values is valid. 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72792CCB-CA61-FF6E-E160-2684DCBA7AAE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II – Preparation of “Unified” Query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6BCB35-6DE9-DA6F-3250-368EDD94B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07621"/>
            <a:ext cx="9144000" cy="2611437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9FDA78-DEF9-0411-47AA-9EC73DB94677}"/>
              </a:ext>
            </a:extLst>
          </p:cNvPr>
          <p:cNvSpPr/>
          <p:nvPr/>
        </p:nvSpPr>
        <p:spPr>
          <a:xfrm>
            <a:off x="1140178" y="5269784"/>
            <a:ext cx="8003822" cy="36512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DC312E9-8C03-22A7-3570-BDF4FA2CC308}"/>
              </a:ext>
            </a:extLst>
          </p:cNvPr>
          <p:cNvSpPr/>
          <p:nvPr/>
        </p:nvSpPr>
        <p:spPr>
          <a:xfrm>
            <a:off x="1128889" y="5896230"/>
            <a:ext cx="8003822" cy="36512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A45723-5EB9-579B-B73C-522C49C437F7}"/>
              </a:ext>
            </a:extLst>
          </p:cNvPr>
          <p:cNvSpPr/>
          <p:nvPr/>
        </p:nvSpPr>
        <p:spPr>
          <a:xfrm>
            <a:off x="1145821" y="4637517"/>
            <a:ext cx="8003822" cy="365125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46828B-D281-F33E-93F6-A9AC5691F6C8}"/>
              </a:ext>
            </a:extLst>
          </p:cNvPr>
          <p:cNvSpPr txBox="1"/>
          <p:nvPr/>
        </p:nvSpPr>
        <p:spPr>
          <a:xfrm>
            <a:off x="4392384" y="4642867"/>
            <a:ext cx="2008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Original</a:t>
            </a:r>
          </a:p>
        </p:txBody>
      </p:sp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36F13010-0F24-1FFF-571F-E2E98FC0F8B4}"/>
              </a:ext>
            </a:extLst>
          </p:cNvPr>
          <p:cNvSpPr txBox="1"/>
          <p:nvPr/>
        </p:nvSpPr>
        <p:spPr>
          <a:xfrm>
            <a:off x="4386738" y="5280691"/>
            <a:ext cx="2008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Duplication</a:t>
            </a:r>
          </a:p>
        </p:txBody>
      </p:sp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D7B86171-9845-4C6A-ECB9-B20C1AD7FF59}"/>
              </a:ext>
            </a:extLst>
          </p:cNvPr>
          <p:cNvSpPr txBox="1"/>
          <p:nvPr/>
        </p:nvSpPr>
        <p:spPr>
          <a:xfrm>
            <a:off x="4392381" y="5895940"/>
            <a:ext cx="2008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Blank data</a:t>
            </a:r>
          </a:p>
        </p:txBody>
      </p:sp>
      <p:sp>
        <p:nvSpPr>
          <p:cNvPr id="15" name="スライド番号プレースホルダー 4">
            <a:extLst>
              <a:ext uri="{FF2B5EF4-FFF2-40B4-BE49-F238E27FC236}">
                <a16:creationId xmlns:a16="http://schemas.microsoft.com/office/drawing/2014/main" id="{7FE660A4-A410-77DB-A17C-1C3E1C13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074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( 02- Data Process of Grievance Records )</a:t>
            </a:r>
          </a:p>
        </p:txBody>
      </p:sp>
      <p:sp>
        <p:nvSpPr>
          <p:cNvPr id="4" name="テキスト ボックス 7">
            <a:extLst>
              <a:ext uri="{FF2B5EF4-FFF2-40B4-BE49-F238E27FC236}">
                <a16:creationId xmlns:a16="http://schemas.microsoft.com/office/drawing/2014/main" id="{38620698-0996-DC09-6E26-CAA68EA26729}"/>
              </a:ext>
            </a:extLst>
          </p:cNvPr>
          <p:cNvSpPr txBox="1"/>
          <p:nvPr/>
        </p:nvSpPr>
        <p:spPr>
          <a:xfrm>
            <a:off x="-1" y="675164"/>
            <a:ext cx="9144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&lt;Create Query </a:t>
            </a:r>
            <a:r>
              <a:rPr kumimoji="1" lang="en-US" altLang="ja-JP" sz="2400" dirty="0" err="1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Dsgn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.&gt; - &lt;Add Queries&gt; of “Unified” query.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Use “Unified” query instead of input table so that you can prevent mistakes caused by wrong input.</a:t>
            </a:r>
          </a:p>
        </p:txBody>
      </p:sp>
      <p:sp>
        <p:nvSpPr>
          <p:cNvPr id="11" name="テキスト ボックス 6">
            <a:extLst>
              <a:ext uri="{FF2B5EF4-FFF2-40B4-BE49-F238E27FC236}">
                <a16:creationId xmlns:a16="http://schemas.microsoft.com/office/drawing/2014/main" id="{72792CCB-CA61-FF6E-E160-2684DCBA7AAE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III – Using “Unified” Query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D2A53F-533C-1EE5-BA0C-0783FCFA9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167" y="2796688"/>
            <a:ext cx="7677664" cy="2808902"/>
          </a:xfrm>
          <a:prstGeom prst="rect">
            <a:avLst/>
          </a:prstGeom>
        </p:spPr>
      </p:pic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91042297-3651-A818-D428-0CAD36FC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II - </a:t>
            </a:r>
            <a:fld id="{0DD9B080-E3D6-4470-86F5-A50683D381E6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07D398E5-D679-4B1D-8513-D0D185A18F8A}"/>
              </a:ext>
            </a:extLst>
          </p:cNvPr>
          <p:cNvSpPr txBox="1"/>
          <p:nvPr/>
        </p:nvSpPr>
        <p:spPr>
          <a:xfrm>
            <a:off x="0" y="5587381"/>
            <a:ext cx="914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For limiting periods,  simply  </a:t>
            </a:r>
            <a:r>
              <a:rPr kumimoji="1" lang="en-US" altLang="ja-JP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*2020*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will work but,</a:t>
            </a:r>
          </a:p>
          <a:p>
            <a:r>
              <a:rPr kumimoji="1" lang="en-US" altLang="ja-JP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&gt;=2020/01/01 And &lt;=2020/12/31 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can work for any period with designated date.</a:t>
            </a:r>
          </a:p>
        </p:txBody>
      </p:sp>
    </p:spTree>
    <p:extLst>
      <p:ext uri="{BB962C8B-B14F-4D97-AF65-F5344CB8AC3E}">
        <p14:creationId xmlns:p14="http://schemas.microsoft.com/office/powerpoint/2010/main" val="370777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10132</TotalTime>
  <Words>692</Words>
  <Application>Microsoft Office PowerPoint</Application>
  <PresentationFormat>画面に合わせる (4:3)</PresentationFormat>
  <Paragraphs>87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游ゴシック</vt:lpstr>
      <vt:lpstr>Arial</vt:lpstr>
      <vt:lpstr>Calibri</vt:lpstr>
      <vt:lpstr>Calibri Light</vt:lpstr>
      <vt:lpstr>Cambria</vt:lpstr>
      <vt:lpstr>Franklin Gothic Medium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Koji NAITO</cp:lastModifiedBy>
  <cp:revision>22</cp:revision>
  <cp:lastPrinted>2022-12-19T07:46:51Z</cp:lastPrinted>
  <dcterms:created xsi:type="dcterms:W3CDTF">2020-07-14T08:02:47Z</dcterms:created>
  <dcterms:modified xsi:type="dcterms:W3CDTF">2025-03-10T05:09:50Z</dcterms:modified>
</cp:coreProperties>
</file>