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8" r:id="rId4"/>
    <p:sldId id="275" r:id="rId5"/>
    <p:sldId id="276" r:id="rId6"/>
    <p:sldId id="277" r:id="rId7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3787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orient="horz" pos="119" userDrawn="1">
          <p15:clr>
            <a:srgbClr val="A4A3A4"/>
          </p15:clr>
        </p15:guide>
        <p15:guide id="6" pos="1950" userDrawn="1">
          <p15:clr>
            <a:srgbClr val="A4A3A4"/>
          </p15:clr>
        </p15:guide>
        <p15:guide id="7" orient="horz" pos="1502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9DBF2"/>
    <a:srgbClr val="F4BEE7"/>
    <a:srgbClr val="FFCCCC"/>
    <a:srgbClr val="CCCCFF"/>
    <a:srgbClr val="FF99CC"/>
    <a:srgbClr val="0070C0"/>
    <a:srgbClr val="FFC00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4535" autoAdjust="0"/>
  </p:normalViewPr>
  <p:slideViewPr>
    <p:cSldViewPr snapToGrid="0">
      <p:cViewPr varScale="1">
        <p:scale>
          <a:sx n="72" d="100"/>
          <a:sy n="72" d="100"/>
        </p:scale>
        <p:origin x="802" y="72"/>
      </p:cViewPr>
      <p:guideLst>
        <p:guide orient="horz" pos="4201"/>
        <p:guide pos="3787"/>
        <p:guide pos="5602"/>
        <p:guide pos="158"/>
        <p:guide orient="horz" pos="119"/>
        <p:guide pos="1950"/>
        <p:guide orient="horz" pos="1502"/>
        <p:guide orient="horz" pos="2818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96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5B22124-2ACA-4E07-8320-5DE719783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253FEC-1F03-4BB3-B6A4-538A36361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64B9F-5FCE-44DE-8625-ACAA0C57C84B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338A01-EA61-4379-82F7-0FAF5BCD97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C57D26-7E3C-4EBF-B385-212B23400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F4B5-309A-4B99-B754-752F4F7681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303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4720D058-9967-49D6-8217-ADF8106AE8B2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70D9EB68-4FA8-492A-AC2A-EC3EF0C250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072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75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9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57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22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25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9EB68-4FA8-492A-AC2A-EC3EF0C250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6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7216-9CF4-4AF8-9B98-DB8DB3D888C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33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00B8-1254-413A-914C-2EAAD3ED4787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4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8894-DCF0-49B2-86E1-813856DA30EF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05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54B-0D7A-46D5-982B-8EF09A7F66A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0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E78A-1EB6-4CC4-B4A0-E858EEE64999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3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57D-6E4D-4817-977B-43AA262C8D93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29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7E7F-B86F-4532-A8DB-53F0D5A60A7E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66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5943-1066-4223-86A4-BDC0CD30764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1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2071-09C0-4F3E-9E96-D140C9FC4D8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56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6C-AD05-4713-8803-1B2DABA20102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13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6AF-1C0E-43B9-89A8-748898EC0DC4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81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A146-40BD-46B8-8524-DF1B0384FE2C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9B080-E3D6-4470-86F5-A50683D38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8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250823" y="1599184"/>
            <a:ext cx="8642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Standard Operation Procedure</a:t>
            </a:r>
            <a:endParaRPr kumimoji="1" lang="en-US" altLang="ja-JP" sz="48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3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For</a:t>
            </a:r>
          </a:p>
          <a:p>
            <a:pPr algn="ctr"/>
            <a:r>
              <a:rPr kumimoji="1" lang="en-US" altLang="ja-JP" sz="3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KTM-WIP Output-4 Activity</a:t>
            </a:r>
          </a:p>
          <a:p>
            <a:pPr algn="ctr"/>
            <a:r>
              <a:rPr kumimoji="1" lang="en-US" altLang="ja-JP" sz="3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( 03- Report Preparation)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4F4AE3A-393F-41AF-BA7B-98F4B06D0711}"/>
              </a:ext>
            </a:extLst>
          </p:cNvPr>
          <p:cNvSpPr txBox="1"/>
          <p:nvPr/>
        </p:nvSpPr>
        <p:spPr>
          <a:xfrm>
            <a:off x="250823" y="199857"/>
            <a:ext cx="6268938" cy="590697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The Project on Capacity Development of KUKL to Improve Overall Water Supply Service In Kathmandu Valley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36028AD-A720-467C-A1C9-108299459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177"/>
          <a:stretch/>
        </p:blipFill>
        <p:spPr>
          <a:xfrm>
            <a:off x="6519761" y="188284"/>
            <a:ext cx="804525" cy="590698"/>
          </a:xfrm>
          <a:prstGeom prst="rect">
            <a:avLst/>
          </a:prstGeom>
        </p:spPr>
      </p:pic>
      <p:pic>
        <p:nvPicPr>
          <p:cNvPr id="4" name="図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24A78AC-5EF4-48A9-A6A4-21E909DEF4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286" y="219903"/>
            <a:ext cx="1656766" cy="48825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546E15-5FD3-4BFC-AE28-5832492203A1}"/>
              </a:ext>
            </a:extLst>
          </p:cNvPr>
          <p:cNvSpPr txBox="1"/>
          <p:nvPr/>
        </p:nvSpPr>
        <p:spPr>
          <a:xfrm>
            <a:off x="4659879" y="5186767"/>
            <a:ext cx="4321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Drafted 2022/12/16 by Koji KIMURA (JET)</a:t>
            </a:r>
          </a:p>
          <a:p>
            <a:endParaRPr kumimoji="1" lang="en-US" altLang="ja-JP" sz="16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Revised 2022/xx/xx by </a:t>
            </a:r>
          </a:p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Revised 2023/xx/xx by</a:t>
            </a:r>
          </a:p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Revised 2023/xx/xx by</a:t>
            </a:r>
          </a:p>
          <a:p>
            <a:endParaRPr kumimoji="1" lang="en-US" altLang="ja-JP" sz="16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ADADAE-C39F-42A7-903D-FAA5E3D7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III - </a:t>
            </a:r>
            <a:fld id="{0DD9B080-E3D6-4470-86F5-A50683D381E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777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( 03- Report Preparation 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42824-812F-4C16-9301-13DBE2AC4FDA}"/>
              </a:ext>
            </a:extLst>
          </p:cNvPr>
          <p:cNvSpPr txBox="1"/>
          <p:nvPr/>
        </p:nvSpPr>
        <p:spPr>
          <a:xfrm>
            <a:off x="0" y="426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 – Excel Objects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119708-F392-4BFD-992A-95AADB801DAB}"/>
              </a:ext>
            </a:extLst>
          </p:cNvPr>
          <p:cNvSpPr txBox="1"/>
          <p:nvPr/>
        </p:nvSpPr>
        <p:spPr>
          <a:xfrm>
            <a:off x="1" y="888662"/>
            <a:ext cx="4178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Prepare a chart you want to use in a report.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Delete &gt; unnecessary objects by clicking, selecting &amp; deleting.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BD404-1FDF-129C-1299-C4392700E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72" y="1112195"/>
            <a:ext cx="4463967" cy="2478322"/>
          </a:xfrm>
          <a:prstGeom prst="rect">
            <a:avLst/>
          </a:prstGeom>
        </p:spPr>
      </p:pic>
      <p:sp>
        <p:nvSpPr>
          <p:cNvPr id="11" name="テキスト ボックス 7">
            <a:extLst>
              <a:ext uri="{FF2B5EF4-FFF2-40B4-BE49-F238E27FC236}">
                <a16:creationId xmlns:a16="http://schemas.microsoft.com/office/drawing/2014/main" id="{4ACE50DF-5472-7C57-2867-E8058F01D3C6}"/>
              </a:ext>
            </a:extLst>
          </p:cNvPr>
          <p:cNvSpPr txBox="1"/>
          <p:nvPr/>
        </p:nvSpPr>
        <p:spPr>
          <a:xfrm>
            <a:off x="0" y="4105060"/>
            <a:ext cx="4003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Add “+” &gt; “Axis Titles”  and input anything you should explain.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52ECC-9EDD-E570-AF97-3465F5E1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33976"/>
            <a:ext cx="3056018" cy="1711829"/>
          </a:xfrm>
          <a:prstGeom prst="rect">
            <a:avLst/>
          </a:prstGeom>
        </p:spPr>
      </p:pic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E8408EEF-21B7-349B-5326-601FD002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III - </a:t>
            </a:r>
            <a:fld id="{0DD9B080-E3D6-4470-86F5-A50683D381E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04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( 03- Report Preparation 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42824-812F-4C16-9301-13DBE2AC4FDA}"/>
              </a:ext>
            </a:extLst>
          </p:cNvPr>
          <p:cNvSpPr txBox="1"/>
          <p:nvPr/>
        </p:nvSpPr>
        <p:spPr>
          <a:xfrm>
            <a:off x="0" y="426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 – Excel Objects</a:t>
            </a:r>
          </a:p>
        </p:txBody>
      </p:sp>
      <p:sp>
        <p:nvSpPr>
          <p:cNvPr id="11" name="テキスト ボックス 7">
            <a:extLst>
              <a:ext uri="{FF2B5EF4-FFF2-40B4-BE49-F238E27FC236}">
                <a16:creationId xmlns:a16="http://schemas.microsoft.com/office/drawing/2014/main" id="{4ACE50DF-5472-7C57-2867-E8058F01D3C6}"/>
              </a:ext>
            </a:extLst>
          </p:cNvPr>
          <p:cNvSpPr txBox="1"/>
          <p:nvPr/>
        </p:nvSpPr>
        <p:spPr>
          <a:xfrm>
            <a:off x="235974" y="1046934"/>
            <a:ext cx="837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&lt;&lt;</a:t>
            </a:r>
            <a:r>
              <a:rPr kumimoji="1" lang="ja-JP" altLang="en-US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NOTE</a:t>
            </a:r>
            <a:r>
              <a:rPr kumimoji="1" lang="ja-JP" altLang="en-US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&gt;&gt;</a:t>
            </a:r>
          </a:p>
          <a:p>
            <a:r>
              <a:rPr kumimoji="1" lang="en-US" altLang="ja-JP" sz="2400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Charts should always be understandable to others when they first look at them.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B510B3-9D66-411B-B138-B01F223A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69" y="2405535"/>
            <a:ext cx="5979061" cy="3872800"/>
          </a:xfrm>
          <a:prstGeom prst="rect">
            <a:avLst/>
          </a:prstGeom>
        </p:spPr>
      </p:pic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6D24A55B-32A7-8D25-1E57-94C3AAD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III - </a:t>
            </a:r>
            <a:fld id="{0DD9B080-E3D6-4470-86F5-A50683D381E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061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( 03- Report Preparation 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42824-812F-4C16-9301-13DBE2AC4FDA}"/>
              </a:ext>
            </a:extLst>
          </p:cNvPr>
          <p:cNvSpPr txBox="1"/>
          <p:nvPr/>
        </p:nvSpPr>
        <p:spPr>
          <a:xfrm>
            <a:off x="0" y="426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 – Excel Objects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119708-F392-4BFD-992A-95AADB801DAB}"/>
              </a:ext>
            </a:extLst>
          </p:cNvPr>
          <p:cNvSpPr txBox="1"/>
          <p:nvPr/>
        </p:nvSpPr>
        <p:spPr>
          <a:xfrm>
            <a:off x="0" y="888662"/>
            <a:ext cx="6416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To add information such as calculation, make the chart transparent.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a space in the chart) &lt; Right click &gt;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“Format Chart Area”) &lt; Fill &gt; - select “No fill”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11" name="テキスト ボックス 7">
            <a:extLst>
              <a:ext uri="{FF2B5EF4-FFF2-40B4-BE49-F238E27FC236}">
                <a16:creationId xmlns:a16="http://schemas.microsoft.com/office/drawing/2014/main" id="{4ACE50DF-5472-7C57-2867-E8058F01D3C6}"/>
              </a:ext>
            </a:extLst>
          </p:cNvPr>
          <p:cNvSpPr txBox="1"/>
          <p:nvPr/>
        </p:nvSpPr>
        <p:spPr>
          <a:xfrm>
            <a:off x="0" y="3537372"/>
            <a:ext cx="5417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Input &gt; anything you should add, put texts in order so that they look nicer.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View &gt; - uncheck “Gridlines”.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AF8B83-5DFA-095A-0003-44BBE1AE0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43" y="1053771"/>
            <a:ext cx="2237387" cy="22896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A652501-8FF2-40F4-BC48-430FE5645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47162"/>
            <a:ext cx="3768777" cy="1569660"/>
          </a:xfrm>
          <a:prstGeom prst="rect">
            <a:avLst/>
          </a:prstGeom>
        </p:spPr>
      </p:pic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F6A1D05A-4965-EC39-528E-D7104797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III - </a:t>
            </a:r>
            <a:fld id="{0DD9B080-E3D6-4470-86F5-A50683D381E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00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( 03- Report Preparation 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42824-812F-4C16-9301-13DBE2AC4FDA}"/>
              </a:ext>
            </a:extLst>
          </p:cNvPr>
          <p:cNvSpPr txBox="1"/>
          <p:nvPr/>
        </p:nvSpPr>
        <p:spPr>
          <a:xfrm>
            <a:off x="0" y="426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 – Excel Objects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119708-F392-4BFD-992A-95AADB801DAB}"/>
              </a:ext>
            </a:extLst>
          </p:cNvPr>
          <p:cNvSpPr txBox="1"/>
          <p:nvPr/>
        </p:nvSpPr>
        <p:spPr>
          <a:xfrm>
            <a:off x="0" y="3429000"/>
            <a:ext cx="4850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(@ the right place in the report)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Paste &gt; - 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Press &gt; the corner of the object and adjust the size.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08567C5-DD3B-4B0D-BADB-5956EFFC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675" y="3429000"/>
            <a:ext cx="4257462" cy="30020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テキスト ボックス 7">
            <a:extLst>
              <a:ext uri="{FF2B5EF4-FFF2-40B4-BE49-F238E27FC236}">
                <a16:creationId xmlns:a16="http://schemas.microsoft.com/office/drawing/2014/main" id="{282F9B43-9809-44E9-B7B2-E21159A43EAE}"/>
              </a:ext>
            </a:extLst>
          </p:cNvPr>
          <p:cNvSpPr txBox="1"/>
          <p:nvPr/>
        </p:nvSpPr>
        <p:spPr>
          <a:xfrm>
            <a:off x="0" y="1239427"/>
            <a:ext cx="8860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Short-cut &gt; (Window) + (Shift) + (S) and select an area you want to paste in the report.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&lt;&lt; NOTE &gt;&gt;  using “Snipping Tool” works the same.</a:t>
            </a:r>
          </a:p>
        </p:txBody>
      </p:sp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6537386A-A151-E920-A14B-C4329BAD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III - </a:t>
            </a:r>
            <a:fld id="{0DD9B080-E3D6-4470-86F5-A50683D381E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783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336D1-8412-452B-ACA9-7AF3C8832B5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</a:t>
            </a:r>
            <a:r>
              <a:rPr kumimoji="1" lang="en-US" altLang="ja-JP" i="1" u="sng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SOP for KTM-WIP Output-4 Activity ( 03- Report Preparation 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42824-812F-4C16-9301-13DBE2AC4FDA}"/>
              </a:ext>
            </a:extLst>
          </p:cNvPr>
          <p:cNvSpPr txBox="1"/>
          <p:nvPr/>
        </p:nvSpPr>
        <p:spPr>
          <a:xfrm>
            <a:off x="0" y="4269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II – Google Earth Objects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119708-F392-4BFD-992A-95AADB801DAB}"/>
              </a:ext>
            </a:extLst>
          </p:cNvPr>
          <p:cNvSpPr txBox="1"/>
          <p:nvPr/>
        </p:nvSpPr>
        <p:spPr>
          <a:xfrm>
            <a:off x="0" y="888662"/>
            <a:ext cx="878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File &gt; - &lt; Print &gt; and edit description as you like.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Adjust the screen for suitable size and alignment.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4BA1704-DB90-4940-AA1C-CD35A7181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558" y="1991646"/>
            <a:ext cx="5171942" cy="455738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ECDBA1-A58E-4D3C-A42A-71EEC86625E4}"/>
              </a:ext>
            </a:extLst>
          </p:cNvPr>
          <p:cNvSpPr txBox="1"/>
          <p:nvPr/>
        </p:nvSpPr>
        <p:spPr>
          <a:xfrm>
            <a:off x="0" y="1991646"/>
            <a:ext cx="36137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File &gt; - &lt; Print &gt; and edit description as you like.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Adjust the screen for suitable size and alignment.</a:t>
            </a:r>
          </a:p>
          <a:p>
            <a:r>
              <a:rPr kumimoji="1" lang="en-US" altLang="ja-JP" sz="2400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&lt; Short-cut &gt; (Window) + (Shift) + (S) and select an area you want to paste in the report.</a:t>
            </a:r>
          </a:p>
          <a:p>
            <a:endParaRPr kumimoji="1" lang="en-US" altLang="ja-JP" sz="2400" dirty="0"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AA76DE41-8B82-4B81-4F56-B6EF05D8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410" y="6445963"/>
            <a:ext cx="2057400" cy="365125"/>
          </a:xfrm>
        </p:spPr>
        <p:txBody>
          <a:bodyPr/>
          <a:lstStyle/>
          <a:p>
            <a:r>
              <a:rPr kumimoji="1" lang="en-US" altLang="ja-JP" dirty="0"/>
              <a:t>III - </a:t>
            </a:r>
            <a:fld id="{0DD9B080-E3D6-4470-86F5-A50683D381E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42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10095</TotalTime>
  <Words>411</Words>
  <Application>Microsoft Office PowerPoint</Application>
  <PresentationFormat>画面に合わせる (4:3)</PresentationFormat>
  <Paragraphs>58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游ゴシック</vt:lpstr>
      <vt:lpstr>Arial</vt:lpstr>
      <vt:lpstr>Calibri</vt:lpstr>
      <vt:lpstr>Calibri Light</vt:lpstr>
      <vt:lpstr>Cambria</vt:lpstr>
      <vt:lpstr>Franklin Gothic Medium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Koji NAITO</cp:lastModifiedBy>
  <cp:revision>23</cp:revision>
  <cp:lastPrinted>2021-07-30T04:12:30Z</cp:lastPrinted>
  <dcterms:created xsi:type="dcterms:W3CDTF">2020-07-14T08:02:47Z</dcterms:created>
  <dcterms:modified xsi:type="dcterms:W3CDTF">2025-03-10T05:10:55Z</dcterms:modified>
</cp:coreProperties>
</file>