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handoutMasterIdLst>
    <p:handoutMasterId r:id="rId26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529" r:id="rId12"/>
    <p:sldId id="265" r:id="rId13"/>
    <p:sldId id="266" r:id="rId14"/>
    <p:sldId id="530" r:id="rId15"/>
    <p:sldId id="268" r:id="rId16"/>
    <p:sldId id="269" r:id="rId17"/>
    <p:sldId id="524" r:id="rId18"/>
    <p:sldId id="525" r:id="rId19"/>
    <p:sldId id="526" r:id="rId20"/>
    <p:sldId id="273" r:id="rId21"/>
    <p:sldId id="274" r:id="rId22"/>
    <p:sldId id="275" r:id="rId23"/>
    <p:sldId id="276" r:id="rId24"/>
  </p:sldIdLst>
  <p:sldSz cx="12192000" cy="6858000"/>
  <p:notesSz cx="6742113" cy="98758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gISQ6I9NLt//FKxcZ7I+EZU4+m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2" clrIdx="0">
    <p:extLst>
      <p:ext uri="{19B8F6BF-5375-455C-9EA6-DF929625EA0E}">
        <p15:presenceInfo xmlns:p15="http://schemas.microsoft.com/office/powerpoint/2012/main" userId="ff69a86223be82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B8270B-6743-43C6-8300-99C8CEB3CFAC}">
  <a:tblStyle styleId="{9DB8270B-6743-43C6-8300-99C8CEB3CFA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F3D5323-AF0B-43B4-BA66-0473EC4693F5}" styleName="Table_1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9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customschemas.google.com/relationships/presentationmetadata" Target="meta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634FBC2-82BD-0A28-EBC5-7EB214B243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4"/>
            <a:ext cx="2922165" cy="4957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9BD7EE-8091-E552-77E0-B58914387D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8361" y="4"/>
            <a:ext cx="2922163" cy="4957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9B8A1-4709-48B8-A1E7-1A2A8BDC85F0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2AD521-9CB2-8845-2D63-DBF76F0EDB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80062"/>
            <a:ext cx="2922165" cy="4957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390C2E-E2ED-64DF-C6B8-665DD4CE54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8361" y="9380062"/>
            <a:ext cx="2922163" cy="4957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2EC62-B057-4194-8F96-D0A854CC8C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4326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2"/>
            <a:ext cx="2921582" cy="49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8971" y="2"/>
            <a:ext cx="2921582" cy="49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380335"/>
            <a:ext cx="2921582" cy="495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8971" y="9380335"/>
            <a:ext cx="2921582" cy="495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0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9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854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3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8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9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0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1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6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9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9:notes"/>
          <p:cNvSpPr txBox="1">
            <a:spLocks noGrp="1"/>
          </p:cNvSpPr>
          <p:nvPr>
            <p:ph type="body" idx="1"/>
          </p:nvPr>
        </p:nvSpPr>
        <p:spPr>
          <a:xfrm>
            <a:off x="674212" y="4752750"/>
            <a:ext cx="5393690" cy="38886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459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6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6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2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8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8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1" name="Google Shape;111;p29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2" name="Google Shape;112;p2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0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30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9" name="Google Shape;119;p30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30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1" name="Google Shape;121;p3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3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3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3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3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33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p33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7" name="Google Shape;137;p3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4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4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34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4" name="Google Shape;144;p3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3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3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latin typeface="Kokila" panose="020B0604020202020204" pitchFamily="34" charset="0"/>
                <a:cs typeface="Kokila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  <a:buChar char="•"/>
              <a:defRPr sz="3200">
                <a:latin typeface="Kokila" panose="020B0604020202020204" pitchFamily="34" charset="0"/>
                <a:cs typeface="Kokila" panose="020B060402020202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FF76D0B-FFF1-25F4-8B78-BB4921445E39}"/>
              </a:ext>
            </a:extLst>
          </p:cNvPr>
          <p:cNvSpPr/>
          <p:nvPr userDrawn="1"/>
        </p:nvSpPr>
        <p:spPr>
          <a:xfrm>
            <a:off x="838200" y="1155956"/>
            <a:ext cx="8295968" cy="14430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9301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35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3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3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3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6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6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3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1D6E0D-1640-4FA3-A820-C4212DB94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FC03FC-4A50-4E52-9702-28485B291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3ABA81-8DF5-4268-AB89-7F3747380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E81A38-9CCC-4721-96D3-A9641CF2A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BA3429-B106-4816-ABEF-93E5E47F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516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2D843A-5FF3-4E98-AB2E-FFE992D3F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EDD85E-AA29-481B-968E-70916251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E0E273-3507-4839-A38F-78EB5A00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8A0AC4-3D7C-405E-8247-4213D69F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D9D02A-E106-4756-81EA-017E20DC5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619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DBFADD-79D6-40F9-8A36-76D489EB6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336F43-531E-4927-8FE2-25AA90449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BF943A-B566-4862-9AC1-1651D4595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483632-4EE6-4E39-B630-3C102D35B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BA4E45-4C19-4338-B2EF-6932E53D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7269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2FFEF0-8F6F-4B32-8C19-361D5BE6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133E77-4F89-4879-A0F4-17C20E126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DB9F39-83E3-47AE-B6D1-734561665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EE890C-5BCB-4589-BFAB-00A22D51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9D4E51-50BB-41E6-942E-BC7E52D78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ECEEE3-5EBD-4E36-B2A1-62B1D2588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7843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5DFCD-0446-447A-845B-5A920855E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DD60BB-0146-46C5-82AA-A2BF5867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A7756E-D464-4E53-87E8-272689BB9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6C2DA4-3439-43CB-9D5A-7F0668C2C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6F6945E-FFE5-414F-B98C-798572EE4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598E7D-ABDA-4360-89F9-C2F18FC4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350161-E93E-41B0-846F-4E1848ABC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358133-BA17-4D4D-B1DF-A6122E5B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55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DED54-D284-40CB-87EF-E2C9E8F0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9292DF8-EC70-4900-BA6A-1EB73529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C17E1-C8F4-4618-8746-23FCC9840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1C1BE5-B921-44AC-8BF0-72B55471D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8470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0FE680-79FE-4F6F-BC89-7902E8F57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6BD9F4-C81E-4143-B5D6-FAC4716E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AAD57BF-534F-4483-9CFA-804DEFD17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861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ED3D5-ECED-450E-B721-466A6CF36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AABFF5-B5F8-4DBC-9831-D8EB0AAD4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FF0B73-5AE3-45BE-A158-F904C47C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F6133A-74F6-4B92-9DA9-EE6326B9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F18FA5-A47E-4C18-A1EE-677E58C3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C335E2-78F8-43F4-8397-4B3EA92E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38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E0A72A-FD1A-4BD6-97B9-909568F29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1B1D49-1792-4B8B-9CFA-ADE2F7A11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8FCE6C-F061-463B-907A-0C9275C39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75AE9B-0603-4580-97D5-130DD9F53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DAD8B0-7983-419A-A7AF-A8248F93C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F8E6A9-64BF-4B60-8556-620EFED59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113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33149-03D6-4E57-AE2F-64D726F5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BF346A-4489-4274-BCB5-816AE0C97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9144FB-FCF5-4858-A479-886F2A12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7A53A7-AF5D-4BB4-A326-43BB6D2E6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21FDDB-52F6-4A3A-BBC6-7880D41D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8014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EC569F-03E5-4CDB-8930-D62572D66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620FE8-256E-42B2-B913-6C4934A17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D59D44-D9A1-4DD0-BE95-67D480340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475390-D7AD-41E3-86A7-87DCCDC6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51A499-651C-43FF-8119-06EBA1BC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50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2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2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8CBDA2-5376-4D8E-954D-36490532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A7BB7C-5226-492F-9D3C-08613171E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95415-227D-4F07-B067-E6E0ADA60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C90756-350F-4E8C-A64B-E92881D4E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912F94-327D-41B0-9162-C505D718D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74BC-41BE-4301-B7DB-7C4101173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82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413808" y="1445075"/>
            <a:ext cx="11364384" cy="22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Lecture 3: NRW ratio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का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विधि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र </a:t>
            </a:r>
            <a:b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वास्तविक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गणना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र NRW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कम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गर्न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भूमिका</a:t>
            </a:r>
            <a:r>
              <a:rPr lang="en-US" sz="4000" dirty="0">
                <a:latin typeface="Kokila" panose="020B0604020202020204" pitchFamily="34" charset="0"/>
                <a:cs typeface="Kokila" panose="020B0604020202020204" pitchFamily="34" charset="0"/>
              </a:rPr>
              <a:t> र </a:t>
            </a:r>
            <a:r>
              <a:rPr lang="en-US" sz="4000" dirty="0" err="1">
                <a:latin typeface="Kokila" panose="020B0604020202020204" pitchFamily="34" charset="0"/>
                <a:cs typeface="Kokila" panose="020B0604020202020204" pitchFamily="34" charset="0"/>
              </a:rPr>
              <a:t>जिम्मेवारीहरू</a:t>
            </a:r>
            <a:endParaRPr sz="40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164" name="Google Shape;164;p1"/>
          <p:cNvSpPr txBox="1">
            <a:spLocks noGrp="1"/>
          </p:cNvSpPr>
          <p:nvPr>
            <p:ph type="subTitle" idx="1"/>
          </p:nvPr>
        </p:nvSpPr>
        <p:spPr>
          <a:xfrm>
            <a:off x="1650329" y="5010028"/>
            <a:ext cx="9144000" cy="1346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40" rIns="91425" bIns="9144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Er. Bina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Maharjan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 Chief,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Kirtipur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Branch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Kathmandu Upatyaka Khanepani Limited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876584" y="357704"/>
            <a:ext cx="10125306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The Project on Capacity Development of KUKL to Improve Overall Water Supply Service in Kathmandu Valley</a:t>
            </a:r>
            <a:endParaRPr sz="2000" b="1" i="1" u="none" strike="noStrike" cap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166" name="Google Shape;166;p1" descr="グラフィカル ユーザー インターフェイス, テキスト, アプリケーション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62510" y="5828543"/>
            <a:ext cx="2745073" cy="830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" descr="グラフィカル ユーザー インターフェイス, ロゴ&#10;&#10;自動的に生成された説明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3837" y="5828544"/>
            <a:ext cx="2649790" cy="8021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68" name="Google Shape;168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</a:rPr>
              <a:t>1</a:t>
            </a:fld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0"/>
          <p:cNvSpPr txBox="1">
            <a:spLocks noGrp="1"/>
          </p:cNvSpPr>
          <p:nvPr>
            <p:ph type="title"/>
          </p:nvPr>
        </p:nvSpPr>
        <p:spPr>
          <a:xfrm>
            <a:off x="838200" y="37563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dirty="0"/>
              <a:t>NRW ratio </a:t>
            </a:r>
            <a:r>
              <a:rPr lang="en-US" dirty="0" err="1"/>
              <a:t>कसरी</a:t>
            </a:r>
            <a:r>
              <a:rPr lang="en-US" dirty="0"/>
              <a:t> </a:t>
            </a:r>
            <a:r>
              <a:rPr lang="en-US" dirty="0" err="1"/>
              <a:t>परिवर्तन</a:t>
            </a:r>
            <a:r>
              <a:rPr lang="en-US" dirty="0"/>
              <a:t> </a:t>
            </a:r>
            <a:r>
              <a:rPr lang="en-US" dirty="0" err="1"/>
              <a:t>भयो</a:t>
            </a:r>
            <a:r>
              <a:rPr lang="en-US" dirty="0"/>
              <a:t>?</a:t>
            </a:r>
            <a:endParaRPr dirty="0"/>
          </a:p>
        </p:txBody>
      </p:sp>
      <p:graphicFrame>
        <p:nvGraphicFramePr>
          <p:cNvPr id="259" name="Google Shape;259;p10"/>
          <p:cNvGraphicFramePr/>
          <p:nvPr>
            <p:extLst>
              <p:ext uri="{D42A27DB-BD31-4B8C-83A1-F6EECF244321}">
                <p14:modId xmlns:p14="http://schemas.microsoft.com/office/powerpoint/2010/main" val="3447927632"/>
              </p:ext>
            </p:extLst>
          </p:nvPr>
        </p:nvGraphicFramePr>
        <p:xfrm>
          <a:off x="512956" y="1825624"/>
          <a:ext cx="11062025" cy="4511380"/>
        </p:xfrm>
        <a:graphic>
          <a:graphicData uri="http://schemas.openxmlformats.org/drawingml/2006/table">
            <a:tbl>
              <a:tblPr firstRow="1" bandRow="1">
                <a:noFill/>
                <a:tableStyleId>{1F3D5323-AF0B-43B4-BA66-0473EC4693F5}</a:tableStyleId>
              </a:tblPr>
              <a:tblGrid>
                <a:gridCol w="1473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0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1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3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0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अवस्था</a:t>
                      </a:r>
                      <a:endParaRPr sz="30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200" dirty="0" err="1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प्रणालीमा</a:t>
                      </a:r>
                      <a:r>
                        <a:rPr lang="en-US" sz="3200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 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पठाइएको</a:t>
                      </a:r>
                      <a:r>
                        <a:rPr lang="en-US" sz="3200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 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पानी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Bill भएको पानीको मात्रा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NRW 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को</a:t>
                      </a: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मात्रा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NRW ratio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(सो महिनाको)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200" dirty="0" err="1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पहिले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124,559 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200" baseline="300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महिना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55,195 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200" baseline="300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en-US" sz="3200" dirty="0" err="1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महिना</a:t>
                      </a: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पछि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103,606 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2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56,534 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2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0" name="Google Shape;2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  <a:sym typeface="Calibri"/>
              </a:rPr>
              <a:pPr/>
              <a:t>10</a:t>
            </a:fld>
            <a:endParaRPr sz="1400">
              <a:solidFill>
                <a:schemeClr val="dk1"/>
              </a:solidFill>
              <a:sym typeface="Calibri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6E7724B-F9E6-617A-1A75-E9C20392090F}"/>
              </a:ext>
            </a:extLst>
          </p:cNvPr>
          <p:cNvSpPr txBox="1"/>
          <p:nvPr/>
        </p:nvSpPr>
        <p:spPr>
          <a:xfrm>
            <a:off x="6096000" y="3290710"/>
            <a:ext cx="27915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buClrTx/>
              <a:buFontTx/>
              <a:buNone/>
              <a:defRPr kumimoji="1" sz="3200" kern="1200">
                <a:solidFill>
                  <a:srgbClr val="FF0000"/>
                </a:solidFill>
                <a:latin typeface="Kokila" panose="020B0604020202020204" pitchFamily="34" charset="0"/>
                <a:ea typeface="游ゴシック" panose="020B0400000000000000" pitchFamily="50" charset="-128"/>
                <a:cs typeface="Kokila" panose="020B0604020202020204" pitchFamily="34" charset="0"/>
              </a:defRPr>
            </a:lvl1pPr>
          </a:lstStyle>
          <a:p>
            <a:r>
              <a:rPr lang="en-US" altLang="ja-JP" sz="3000" dirty="0"/>
              <a:t>69,364 </a:t>
            </a:r>
          </a:p>
          <a:p>
            <a:r>
              <a:rPr lang="en-US" altLang="ja-JP" sz="3000" dirty="0"/>
              <a:t>(=124,559 – 55,195)</a:t>
            </a:r>
            <a:endParaRPr lang="ja-JP" altLang="en-US" sz="3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9D431C-D905-E2D2-5CDE-30D131B1BEBB}"/>
              </a:ext>
            </a:extLst>
          </p:cNvPr>
          <p:cNvSpPr txBox="1"/>
          <p:nvPr/>
        </p:nvSpPr>
        <p:spPr>
          <a:xfrm>
            <a:off x="8807669" y="3290710"/>
            <a:ext cx="2689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buClrTx/>
              <a:buFontTx/>
              <a:buNone/>
              <a:defRPr kumimoji="1" sz="3000" kern="1200">
                <a:solidFill>
                  <a:srgbClr val="FF0000"/>
                </a:solidFill>
                <a:latin typeface="Kokila" panose="020B0604020202020204" pitchFamily="34" charset="0"/>
                <a:ea typeface="游ゴシック" panose="020B0400000000000000" pitchFamily="50" charset="-128"/>
                <a:cs typeface="Kokila" panose="020B0604020202020204" pitchFamily="34" charset="0"/>
              </a:defRPr>
            </a:lvl1pPr>
          </a:lstStyle>
          <a:p>
            <a:r>
              <a:rPr lang="en-US" altLang="ja-JP" dirty="0"/>
              <a:t>55.6% </a:t>
            </a:r>
            <a:r>
              <a:rPr lang="ne-NP" altLang="ja-JP" dirty="0"/>
              <a:t>,</a:t>
            </a:r>
            <a:r>
              <a:rPr lang="en-US" altLang="ja-JP" dirty="0"/>
              <a:t> 0.5568</a:t>
            </a:r>
          </a:p>
          <a:p>
            <a:r>
              <a:rPr lang="en-US" altLang="ja-JP" dirty="0"/>
              <a:t>(69,364 / 124,559)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FEE79D-B24D-3B96-3B17-DC587815E815}"/>
              </a:ext>
            </a:extLst>
          </p:cNvPr>
          <p:cNvSpPr txBox="1"/>
          <p:nvPr/>
        </p:nvSpPr>
        <p:spPr>
          <a:xfrm>
            <a:off x="6096000" y="4843571"/>
            <a:ext cx="2861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buClrTx/>
              <a:buFontTx/>
              <a:buNone/>
              <a:defRPr kumimoji="1" sz="3000" kern="1200">
                <a:solidFill>
                  <a:srgbClr val="FF0000"/>
                </a:solidFill>
                <a:latin typeface="Kokila" panose="020B0604020202020204" pitchFamily="34" charset="0"/>
                <a:ea typeface="游ゴシック" panose="020B0400000000000000" pitchFamily="50" charset="-128"/>
                <a:cs typeface="Kokila" panose="020B0604020202020204" pitchFamily="34" charset="0"/>
              </a:defRPr>
            </a:lvl1pPr>
          </a:lstStyle>
          <a:p>
            <a:r>
              <a:rPr lang="en-US" altLang="ja-JP" dirty="0"/>
              <a:t>47,072 </a:t>
            </a:r>
          </a:p>
          <a:p>
            <a:r>
              <a:rPr lang="en-US" altLang="ja-JP" dirty="0"/>
              <a:t>(=103,606 – 56,534) </a:t>
            </a:r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D8348E-AEAC-C277-ABBE-A78095643C20}"/>
              </a:ext>
            </a:extLst>
          </p:cNvPr>
          <p:cNvSpPr txBox="1"/>
          <p:nvPr/>
        </p:nvSpPr>
        <p:spPr>
          <a:xfrm>
            <a:off x="8887523" y="4862917"/>
            <a:ext cx="2609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r">
              <a:buClrTx/>
              <a:buFontTx/>
              <a:buNone/>
              <a:defRPr kumimoji="1" sz="3000" kern="1200">
                <a:solidFill>
                  <a:srgbClr val="FF0000"/>
                </a:solidFill>
                <a:latin typeface="Kokila" panose="020B0604020202020204" pitchFamily="34" charset="0"/>
                <a:ea typeface="游ゴシック" panose="020B0400000000000000" pitchFamily="50" charset="-128"/>
                <a:cs typeface="Kokila" panose="020B0604020202020204" pitchFamily="34" charset="0"/>
              </a:defRPr>
            </a:lvl1pPr>
          </a:lstStyle>
          <a:p>
            <a:r>
              <a:rPr lang="en-US" altLang="ja-JP" dirty="0"/>
              <a:t>45.4%</a:t>
            </a:r>
            <a:r>
              <a:rPr lang="ne-NP" altLang="ja-JP" dirty="0"/>
              <a:t> ,</a:t>
            </a:r>
            <a:r>
              <a:rPr lang="en-US" altLang="ja-JP" dirty="0"/>
              <a:t>  0.4543</a:t>
            </a:r>
          </a:p>
          <a:p>
            <a:r>
              <a:rPr lang="en-US" altLang="ja-JP" dirty="0"/>
              <a:t>(47,072 / 103,606)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/>
              <a:t>Practice: NRW volumes र ratios कति हुन्छ ? </a:t>
            </a:r>
            <a:endParaRPr sz="4000"/>
          </a:p>
        </p:txBody>
      </p:sp>
      <p:sp>
        <p:nvSpPr>
          <p:cNvPr id="266" name="Google Shape;266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graphicFrame>
        <p:nvGraphicFramePr>
          <p:cNvPr id="267" name="Google Shape;267;p11"/>
          <p:cNvGraphicFramePr/>
          <p:nvPr>
            <p:extLst>
              <p:ext uri="{D42A27DB-BD31-4B8C-83A1-F6EECF244321}">
                <p14:modId xmlns:p14="http://schemas.microsoft.com/office/powerpoint/2010/main" val="1553703246"/>
              </p:ext>
            </p:extLst>
          </p:nvPr>
        </p:nvGraphicFramePr>
        <p:xfrm>
          <a:off x="512956" y="1825624"/>
          <a:ext cx="11062025" cy="4328500"/>
        </p:xfrm>
        <a:graphic>
          <a:graphicData uri="http://schemas.openxmlformats.org/drawingml/2006/table">
            <a:tbl>
              <a:tblPr firstRow="1" bandRow="1">
                <a:noFill/>
                <a:tableStyleId>{1F3D5323-AF0B-43B4-BA66-0473EC4693F5}</a:tableStyleId>
              </a:tblPr>
              <a:tblGrid>
                <a:gridCol w="185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3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अवस्था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प्रणालीमा पठाइएको पानी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Bill भएको पानीको मात्रा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NRW को मात्रा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NRW ratio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(सो महिनाको)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पहिले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864,000 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0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570,000 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0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294,000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(864,000 – 570,000)</a:t>
                      </a:r>
                      <a:endParaRPr sz="300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34.0%   0.3402</a:t>
                      </a:r>
                      <a:endParaRPr sz="30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(294,000 / 864,000)</a:t>
                      </a:r>
                      <a:endParaRPr sz="30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पछि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880,000 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0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588,000 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3000" baseline="30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</a:t>
                      </a:r>
                      <a:r>
                        <a:rPr lang="en-US" sz="30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/महिना</a:t>
                      </a: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292,000</a:t>
                      </a:r>
                      <a:endParaRPr sz="30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(880,000 – 588,000)</a:t>
                      </a:r>
                      <a:endParaRPr sz="30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33.1%  0.3318</a:t>
                      </a:r>
                      <a:endParaRPr sz="30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(292,000 / 880,000)</a:t>
                      </a:r>
                      <a:endParaRPr sz="30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8" name="Google Shape;26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11</a:t>
            </a:fld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A4C9EC-C1F4-1EF8-8F44-CDAAF353D3BA}"/>
              </a:ext>
            </a:extLst>
          </p:cNvPr>
          <p:cNvSpPr txBox="1"/>
          <p:nvPr/>
        </p:nvSpPr>
        <p:spPr>
          <a:xfrm>
            <a:off x="6601522" y="3245005"/>
            <a:ext cx="2286000" cy="13492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DFD331-9B71-7D52-B503-7965A43FC49C}"/>
              </a:ext>
            </a:extLst>
          </p:cNvPr>
          <p:cNvSpPr txBox="1"/>
          <p:nvPr/>
        </p:nvSpPr>
        <p:spPr>
          <a:xfrm>
            <a:off x="9032488" y="4683525"/>
            <a:ext cx="2445834" cy="1349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EAB0BA-B387-EC90-8627-5AF5A604B893}"/>
              </a:ext>
            </a:extLst>
          </p:cNvPr>
          <p:cNvSpPr txBox="1"/>
          <p:nvPr/>
        </p:nvSpPr>
        <p:spPr>
          <a:xfrm>
            <a:off x="6629400" y="4638914"/>
            <a:ext cx="2286000" cy="1349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B05C4B-5B2B-61BA-7BAE-6F03B3545F5F}"/>
              </a:ext>
            </a:extLst>
          </p:cNvPr>
          <p:cNvSpPr txBox="1"/>
          <p:nvPr/>
        </p:nvSpPr>
        <p:spPr>
          <a:xfrm>
            <a:off x="9032488" y="3254575"/>
            <a:ext cx="2445834" cy="13492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33;p8">
            <a:extLst>
              <a:ext uri="{FF2B5EF4-FFF2-40B4-BE49-F238E27FC236}">
                <a16:creationId xmlns:a16="http://schemas.microsoft.com/office/drawing/2014/main" id="{07555DD2-AFC3-3D24-5E22-2F1D01A36061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lnSpc>
                <a:spcPct val="90000"/>
              </a:lnSpc>
              <a:buClr>
                <a:schemeClr val="dk1"/>
              </a:buClr>
              <a:buSzPts val="4000"/>
              <a:buNone/>
              <a:defRPr sz="4000" b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</a:defRPr>
            </a:lvl1pPr>
            <a:lvl2pPr>
              <a:buSzPts val="1400"/>
              <a:buNone/>
              <a:defRPr sz="1800"/>
            </a:lvl2pPr>
            <a:lvl3pPr>
              <a:buSzPts val="1400"/>
              <a:buNone/>
              <a:defRPr sz="1800"/>
            </a:lvl3pPr>
            <a:lvl4pPr>
              <a:buSzPts val="1400"/>
              <a:buNone/>
              <a:defRPr sz="1800"/>
            </a:lvl4pPr>
            <a:lvl5pPr>
              <a:buSzPts val="1400"/>
              <a:buNone/>
              <a:defRPr sz="1800"/>
            </a:lvl5pPr>
            <a:lvl6pPr>
              <a:buSzPts val="1400"/>
              <a:buNone/>
              <a:defRPr sz="1800"/>
            </a:lvl6pPr>
            <a:lvl7pPr>
              <a:buSzPts val="1400"/>
              <a:buNone/>
              <a:defRPr sz="1800"/>
            </a:lvl7pPr>
            <a:lvl8pPr>
              <a:buSzPts val="1400"/>
              <a:buNone/>
              <a:defRPr sz="1800"/>
            </a:lvl8pPr>
            <a:lvl9pPr>
              <a:buSzPts val="1400"/>
              <a:buNone/>
              <a:defRPr sz="1800"/>
            </a:lvl9pPr>
          </a:lstStyle>
          <a:p>
            <a:r>
              <a:rPr lang="en-US" dirty="0"/>
              <a:t>NRW </a:t>
            </a:r>
            <a:r>
              <a:rPr lang="en-US" dirty="0" err="1"/>
              <a:t>व्यावसायिक</a:t>
            </a:r>
            <a:r>
              <a:rPr lang="en-US" dirty="0"/>
              <a:t> </a:t>
            </a:r>
            <a:r>
              <a:rPr lang="en-US" dirty="0" err="1"/>
              <a:t>घाटा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गर्न</a:t>
            </a:r>
            <a:r>
              <a:rPr lang="en-US" dirty="0"/>
              <a:t> </a:t>
            </a:r>
            <a:r>
              <a:rPr lang="en-US" dirty="0" err="1"/>
              <a:t>भूमिका</a:t>
            </a:r>
            <a:r>
              <a:rPr lang="en-US" dirty="0"/>
              <a:t> र </a:t>
            </a:r>
            <a:r>
              <a:rPr lang="en-US" dirty="0" err="1"/>
              <a:t>जिम्मेवारी</a:t>
            </a:r>
            <a:endParaRPr lang="ne-N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A712F0B-FCD4-6D5C-F60C-6FD615B5D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4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800" dirty="0" err="1"/>
              <a:t>हामीले</a:t>
            </a:r>
            <a:r>
              <a:rPr lang="en-US" sz="3800" dirty="0"/>
              <a:t> NRW </a:t>
            </a:r>
            <a:r>
              <a:rPr lang="en-US" sz="3800" dirty="0" err="1"/>
              <a:t>घटाउन</a:t>
            </a:r>
            <a:r>
              <a:rPr lang="en-US" sz="3800" dirty="0"/>
              <a:t> </a:t>
            </a:r>
            <a:r>
              <a:rPr lang="en-US" sz="3800" dirty="0" err="1"/>
              <a:t>भूमिका</a:t>
            </a:r>
            <a:r>
              <a:rPr lang="en-US" sz="3800" dirty="0"/>
              <a:t> र </a:t>
            </a:r>
            <a:r>
              <a:rPr lang="en-US" sz="3800" dirty="0" err="1"/>
              <a:t>जिम्मेवारीलाई</a:t>
            </a:r>
            <a:r>
              <a:rPr lang="en-US" sz="3800" dirty="0"/>
              <a:t> </a:t>
            </a:r>
            <a:r>
              <a:rPr lang="en-US" sz="3800" dirty="0" err="1"/>
              <a:t>किन</a:t>
            </a:r>
            <a:r>
              <a:rPr lang="en-US" sz="3800" dirty="0"/>
              <a:t> </a:t>
            </a:r>
            <a:r>
              <a:rPr lang="en-US" sz="3800" dirty="0" err="1"/>
              <a:t>विचार</a:t>
            </a:r>
            <a:r>
              <a:rPr lang="en-US" sz="3800" dirty="0"/>
              <a:t> </a:t>
            </a:r>
            <a:r>
              <a:rPr lang="en-US" sz="3800" dirty="0" err="1"/>
              <a:t>गर्ने</a:t>
            </a:r>
            <a:r>
              <a:rPr lang="en-US" sz="3800" dirty="0"/>
              <a:t>?</a:t>
            </a:r>
            <a:endParaRPr sz="3800" dirty="0"/>
          </a:p>
        </p:txBody>
      </p:sp>
      <p:sp>
        <p:nvSpPr>
          <p:cNvPr id="280" name="Google Shape;280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व्यावसायिक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घाटाको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घटाउने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कार्यहरू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water supply company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भित्रका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धेरै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section</a:t>
            </a: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हरूमा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निर्भर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जिम्मेवार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sectionहरू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हुन्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; meter reading, data entry, bill preparation, bill delivery, meter procurement / installation, meter accuracy check, illegal connection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फेला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पार्नु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सजाय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दिनु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 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व्यावसायिक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घाटाको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घटाउने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कार्यहरू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प्रभावकारी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रूपमा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कार्यान्वयन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sectionहरूले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आफ्नो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भूमिका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जिम्मेवारी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बुझ्न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निरन्तर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कार्यान्वयन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आवश्यक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छ। 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</p:txBody>
      </p:sp>
      <p:sp>
        <p:nvSpPr>
          <p:cNvPr id="281" name="Google Shape;28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13</a:t>
            </a:fld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4"/>
          <p:cNvSpPr txBox="1">
            <a:spLocks noGrp="1"/>
          </p:cNvSpPr>
          <p:nvPr>
            <p:ph type="title"/>
          </p:nvPr>
        </p:nvSpPr>
        <p:spPr>
          <a:xfrm>
            <a:off x="838200" y="298219"/>
            <a:ext cx="10515600" cy="89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dirty="0" err="1"/>
              <a:t>व्यबसायिक</a:t>
            </a:r>
            <a:r>
              <a:rPr lang="en-US" sz="3600" dirty="0"/>
              <a:t> </a:t>
            </a:r>
            <a:r>
              <a:rPr lang="en-US" sz="3600" dirty="0" err="1"/>
              <a:t>घाटाका</a:t>
            </a:r>
            <a:r>
              <a:rPr lang="en-US" sz="3600" dirty="0"/>
              <a:t> </a:t>
            </a:r>
            <a:r>
              <a:rPr lang="en-US" sz="3600" dirty="0" err="1"/>
              <a:t>प्रतिरोधी</a:t>
            </a:r>
            <a:r>
              <a:rPr lang="en-US" sz="3600" dirty="0"/>
              <a:t> </a:t>
            </a:r>
            <a:r>
              <a:rPr lang="en-US" sz="3600" dirty="0" err="1"/>
              <a:t>उपायहरूको</a:t>
            </a:r>
            <a:r>
              <a:rPr lang="en-US" sz="3600" dirty="0"/>
              <a:t> </a:t>
            </a:r>
            <a:r>
              <a:rPr lang="en-US" sz="3600" dirty="0" err="1"/>
              <a:t>संरचना</a:t>
            </a:r>
            <a:endParaRPr sz="3600" dirty="0"/>
          </a:p>
        </p:txBody>
      </p:sp>
      <p:sp>
        <p:nvSpPr>
          <p:cNvPr id="287" name="Google Shape;28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14</a:t>
            </a:fld>
            <a:endParaRPr sz="1400">
              <a:solidFill>
                <a:schemeClr val="dk1"/>
              </a:solidFill>
            </a:endParaRPr>
          </a:p>
        </p:txBody>
      </p:sp>
      <p:sp>
        <p:nvSpPr>
          <p:cNvPr id="288" name="Google Shape;288;p14"/>
          <p:cNvSpPr txBox="1"/>
          <p:nvPr/>
        </p:nvSpPr>
        <p:spPr>
          <a:xfrm>
            <a:off x="3174380" y="1410985"/>
            <a:ext cx="6066264" cy="646290"/>
          </a:xfrm>
          <a:prstGeom prst="rect">
            <a:avLst/>
          </a:prstGeom>
          <a:solidFill>
            <a:srgbClr val="FFF2CC"/>
          </a:solidFill>
          <a:ln w="635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6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व्यबसायिक</a:t>
            </a:r>
            <a:r>
              <a:rPr lang="en-US" sz="36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6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घाटाका</a:t>
            </a:r>
            <a:r>
              <a:rPr lang="en-US" sz="36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6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प्रतिरोधी</a:t>
            </a:r>
            <a:r>
              <a:rPr lang="en-US" sz="36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6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उपायहरूको</a:t>
            </a:r>
            <a:endParaRPr sz="3600" b="1" i="0" u="none" strike="noStrike" cap="none" dirty="0">
              <a:solidFill>
                <a:srgbClr val="000000"/>
              </a:solidFill>
              <a:latin typeface="Kokila" panose="020B0604020202020204" pitchFamily="34" charset="0"/>
              <a:cs typeface="Kokila" panose="020B0604020202020204" pitchFamily="34" charset="0"/>
              <a:sym typeface="Arial"/>
            </a:endParaRPr>
          </a:p>
        </p:txBody>
      </p:sp>
      <p:grpSp>
        <p:nvGrpSpPr>
          <p:cNvPr id="289" name="Google Shape;289;p14"/>
          <p:cNvGrpSpPr/>
          <p:nvPr/>
        </p:nvGrpSpPr>
        <p:grpSpPr>
          <a:xfrm>
            <a:off x="223025" y="3147977"/>
            <a:ext cx="4482790" cy="1548997"/>
            <a:chOff x="223025" y="3147977"/>
            <a:chExt cx="4293220" cy="1418877"/>
          </a:xfrm>
        </p:grpSpPr>
        <p:sp>
          <p:nvSpPr>
            <p:cNvPr id="290" name="Google Shape;290;p14"/>
            <p:cNvSpPr/>
            <p:nvPr/>
          </p:nvSpPr>
          <p:spPr>
            <a:xfrm>
              <a:off x="223025" y="3147977"/>
              <a:ext cx="4293220" cy="1418877"/>
            </a:xfrm>
            <a:prstGeom prst="ellipse">
              <a:avLst/>
            </a:prstGeom>
            <a:solidFill>
              <a:srgbClr val="E1EF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4"/>
            <p:cNvSpPr txBox="1"/>
            <p:nvPr/>
          </p:nvSpPr>
          <p:spPr>
            <a:xfrm>
              <a:off x="486766" y="3478385"/>
              <a:ext cx="3756103" cy="9866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3200" b="1" i="0" u="none" strike="noStrike" cap="none" dirty="0" err="1">
                  <a:solidFill>
                    <a:srgbClr val="00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ग्राहकका</a:t>
              </a:r>
              <a:r>
                <a:rPr lang="en-US" sz="3200" b="1" i="0" u="none" strike="noStrike" cap="none" dirty="0">
                  <a:solidFill>
                    <a:srgbClr val="00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water meter accurate </a:t>
              </a:r>
              <a:r>
                <a:rPr lang="en-US" sz="3200" b="1" i="0" u="none" strike="noStrike" cap="none" dirty="0" err="1">
                  <a:solidFill>
                    <a:srgbClr val="00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हुनु</a:t>
              </a:r>
              <a:r>
                <a:rPr lang="en-US" sz="3200" b="1" i="0" u="none" strike="noStrike" cap="none" dirty="0">
                  <a:solidFill>
                    <a:srgbClr val="00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endParaRPr sz="1800" dirty="0">
                <a:latin typeface="Kokila" panose="020B0604020202020204" pitchFamily="34" charset="0"/>
                <a:cs typeface="Kokila" panose="020B0604020202020204" pitchFamily="34" charset="0"/>
              </a:endParaRPr>
            </a:p>
          </p:txBody>
        </p:sp>
      </p:grpSp>
      <p:grpSp>
        <p:nvGrpSpPr>
          <p:cNvPr id="292" name="Google Shape;292;p14"/>
          <p:cNvGrpSpPr/>
          <p:nvPr/>
        </p:nvGrpSpPr>
        <p:grpSpPr>
          <a:xfrm>
            <a:off x="1656555" y="3147977"/>
            <a:ext cx="10230865" cy="3308086"/>
            <a:chOff x="1656555" y="3147977"/>
            <a:chExt cx="10230865" cy="3308086"/>
          </a:xfrm>
        </p:grpSpPr>
        <p:sp>
          <p:nvSpPr>
            <p:cNvPr id="293" name="Google Shape;293;p14"/>
            <p:cNvSpPr/>
            <p:nvPr/>
          </p:nvSpPr>
          <p:spPr>
            <a:xfrm>
              <a:off x="1656555" y="4784482"/>
              <a:ext cx="4448820" cy="1671581"/>
            </a:xfrm>
            <a:prstGeom prst="ellipse">
              <a:avLst/>
            </a:prstGeom>
            <a:solidFill>
              <a:srgbClr val="E1EF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4"/>
            <p:cNvSpPr txBox="1"/>
            <p:nvPr/>
          </p:nvSpPr>
          <p:spPr>
            <a:xfrm>
              <a:off x="2146397" y="5178194"/>
              <a:ext cx="3502243" cy="10771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>
                <a:buSzPts val="2400"/>
              </a:pPr>
              <a:r>
                <a:rPr lang="en-US" sz="3200" b="1" dirty="0" err="1">
                  <a:latin typeface="Kokila" panose="020B0604020202020204" pitchFamily="34" charset="0"/>
                  <a:cs typeface="Kokila" panose="020B0604020202020204" pitchFamily="34" charset="0"/>
                </a:rPr>
                <a:t>छिटो</a:t>
              </a:r>
              <a:r>
                <a:rPr lang="en-US" sz="3200" b="1" dirty="0">
                  <a:latin typeface="Kokila" panose="020B0604020202020204" pitchFamily="34" charset="0"/>
                  <a:cs typeface="Kokila" panose="020B0604020202020204" pitchFamily="34" charset="0"/>
                </a:rPr>
                <a:t> </a:t>
              </a:r>
              <a:r>
                <a:rPr lang="en-US" sz="3200" b="1" dirty="0" err="1">
                  <a:latin typeface="Kokila" panose="020B0604020202020204" pitchFamily="34" charset="0"/>
                  <a:cs typeface="Kokila" panose="020B0604020202020204" pitchFamily="34" charset="0"/>
                </a:rPr>
                <a:t>छरितो</a:t>
              </a:r>
              <a:r>
                <a:rPr lang="en-US" sz="3200" b="1" dirty="0">
                  <a:latin typeface="Kokila" panose="020B0604020202020204" pitchFamily="34" charset="0"/>
                  <a:cs typeface="Kokila" panose="020B0604020202020204" pitchFamily="34" charset="0"/>
                </a:rPr>
                <a:t> र </a:t>
              </a:r>
              <a:r>
                <a:rPr lang="en-US" sz="3200" b="1" dirty="0" err="1">
                  <a:latin typeface="Kokila" panose="020B0604020202020204" pitchFamily="34" charset="0"/>
                  <a:cs typeface="Kokila" panose="020B0604020202020204" pitchFamily="34" charset="0"/>
                </a:rPr>
                <a:t>शुद्ध</a:t>
              </a:r>
              <a:r>
                <a:rPr lang="en-US" sz="3200" b="1" dirty="0">
                  <a:latin typeface="Kokila" panose="020B0604020202020204" pitchFamily="34" charset="0"/>
                  <a:cs typeface="Kokila" panose="020B0604020202020204" pitchFamily="34" charset="0"/>
                </a:rPr>
                <a:t> meter reading</a:t>
              </a:r>
              <a:endParaRPr sz="3200" b="1" dirty="0">
                <a:latin typeface="Kokila" panose="020B0604020202020204" pitchFamily="34" charset="0"/>
                <a:cs typeface="Kokila" panose="020B0604020202020204" pitchFamily="34" charset="0"/>
              </a:endParaRPr>
            </a:p>
          </p:txBody>
        </p:sp>
        <p:grpSp>
          <p:nvGrpSpPr>
            <p:cNvPr id="295" name="Google Shape;295;p14"/>
            <p:cNvGrpSpPr/>
            <p:nvPr/>
          </p:nvGrpSpPr>
          <p:grpSpPr>
            <a:xfrm>
              <a:off x="6354420" y="3147977"/>
              <a:ext cx="5533000" cy="3258328"/>
              <a:chOff x="6354420" y="3147977"/>
              <a:chExt cx="5533000" cy="3258328"/>
            </a:xfrm>
          </p:grpSpPr>
          <p:sp>
            <p:nvSpPr>
              <p:cNvPr id="296" name="Google Shape;296;p14"/>
              <p:cNvSpPr/>
              <p:nvPr/>
            </p:nvSpPr>
            <p:spPr>
              <a:xfrm>
                <a:off x="7594200" y="3147977"/>
                <a:ext cx="4293220" cy="1495905"/>
              </a:xfrm>
              <a:prstGeom prst="ellipse">
                <a:avLst/>
              </a:prstGeom>
              <a:solidFill>
                <a:srgbClr val="E1EFD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97" name="Google Shape;297;p14"/>
              <p:cNvGrpSpPr/>
              <p:nvPr/>
            </p:nvGrpSpPr>
            <p:grpSpPr>
              <a:xfrm>
                <a:off x="6354420" y="4734724"/>
                <a:ext cx="4482790" cy="1671581"/>
                <a:chOff x="6354420" y="4734724"/>
                <a:chExt cx="4482790" cy="1671581"/>
              </a:xfrm>
            </p:grpSpPr>
            <p:sp>
              <p:nvSpPr>
                <p:cNvPr id="298" name="Google Shape;298;p14"/>
                <p:cNvSpPr/>
                <p:nvPr/>
              </p:nvSpPr>
              <p:spPr>
                <a:xfrm>
                  <a:off x="6354420" y="4734724"/>
                  <a:ext cx="4482790" cy="1671581"/>
                </a:xfrm>
                <a:prstGeom prst="ellipse">
                  <a:avLst/>
                </a:prstGeom>
                <a:solidFill>
                  <a:srgbClr val="E1E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" name="Google Shape;299;p14"/>
                <p:cNvSpPr txBox="1"/>
                <p:nvPr/>
              </p:nvSpPr>
              <p:spPr>
                <a:xfrm>
                  <a:off x="6779343" y="5129339"/>
                  <a:ext cx="3756102" cy="107717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algn="ctr">
                    <a:buSzPts val="2400"/>
                  </a:pPr>
                  <a:r>
                    <a:rPr lang="en-US" sz="3200" b="1" dirty="0">
                      <a:latin typeface="Kokila" panose="020B0604020202020204" pitchFamily="34" charset="0"/>
                      <a:cs typeface="Kokila" panose="020B0604020202020204" pitchFamily="34" charset="0"/>
                    </a:rPr>
                    <a:t>Customer data entry र </a:t>
                  </a:r>
                  <a:r>
                    <a:rPr lang="en-US" sz="3200" b="1" dirty="0" err="1">
                      <a:latin typeface="Kokila" panose="020B0604020202020204" pitchFamily="34" charset="0"/>
                      <a:cs typeface="Kokila" panose="020B0604020202020204" pitchFamily="34" charset="0"/>
                    </a:rPr>
                    <a:t>जाच्ने</a:t>
                  </a:r>
                  <a:r>
                    <a:rPr lang="en-US" sz="3200" b="1" dirty="0">
                      <a:latin typeface="Kokila" panose="020B0604020202020204" pitchFamily="34" charset="0"/>
                      <a:cs typeface="Kokila" panose="020B0604020202020204" pitchFamily="34" charset="0"/>
                    </a:rPr>
                    <a:t> </a:t>
                  </a:r>
                  <a:r>
                    <a:rPr lang="en-US" sz="3200" b="1" dirty="0" err="1">
                      <a:latin typeface="Kokila" panose="020B0604020202020204" pitchFamily="34" charset="0"/>
                      <a:cs typeface="Kokila" panose="020B0604020202020204" pitchFamily="34" charset="0"/>
                    </a:rPr>
                    <a:t>खुबीमा</a:t>
                  </a:r>
                  <a:r>
                    <a:rPr lang="en-US" sz="3200" b="1" dirty="0">
                      <a:latin typeface="Kokila" panose="020B0604020202020204" pitchFamily="34" charset="0"/>
                      <a:cs typeface="Kokila" panose="020B0604020202020204" pitchFamily="34" charset="0"/>
                    </a:rPr>
                    <a:t> </a:t>
                  </a:r>
                  <a:r>
                    <a:rPr lang="en-US" sz="3200" b="1" dirty="0" err="1">
                      <a:latin typeface="Kokila" panose="020B0604020202020204" pitchFamily="34" charset="0"/>
                      <a:cs typeface="Kokila" panose="020B0604020202020204" pitchFamily="34" charset="0"/>
                    </a:rPr>
                    <a:t>सुधार</a:t>
                  </a:r>
                  <a:r>
                    <a:rPr lang="en-US" sz="3200" b="1" dirty="0">
                      <a:latin typeface="Kokila" panose="020B0604020202020204" pitchFamily="34" charset="0"/>
                      <a:cs typeface="Kokila" panose="020B0604020202020204" pitchFamily="34" charset="0"/>
                    </a:rPr>
                    <a:t> </a:t>
                  </a:r>
                  <a:endParaRPr sz="3200" b="1" dirty="0">
                    <a:latin typeface="Kokila" panose="020B0604020202020204" pitchFamily="34" charset="0"/>
                    <a:cs typeface="Kokila" panose="020B0604020202020204" pitchFamily="34" charset="0"/>
                  </a:endParaRPr>
                </a:p>
              </p:txBody>
            </p:sp>
          </p:grpSp>
          <p:sp>
            <p:nvSpPr>
              <p:cNvPr id="300" name="Google Shape;300;p14"/>
              <p:cNvSpPr txBox="1"/>
              <p:nvPr/>
            </p:nvSpPr>
            <p:spPr>
              <a:xfrm>
                <a:off x="8029880" y="3454577"/>
                <a:ext cx="3379749" cy="10771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algn="ctr">
                  <a:buSzPts val="2400"/>
                </a:pPr>
                <a:r>
                  <a:rPr lang="en-US" sz="3200" b="1" dirty="0" err="1">
                    <a:latin typeface="Kokila" panose="020B0604020202020204" pitchFamily="34" charset="0"/>
                    <a:cs typeface="Kokila" panose="020B0604020202020204" pitchFamily="34" charset="0"/>
                  </a:rPr>
                  <a:t>न्युन</a:t>
                </a:r>
                <a:r>
                  <a:rPr lang="en-US" sz="3200" b="1" dirty="0">
                    <a:latin typeface="Kokila" panose="020B0604020202020204" pitchFamily="34" charset="0"/>
                    <a:cs typeface="Kokila" panose="020B0604020202020204" pitchFamily="34" charset="0"/>
                  </a:rPr>
                  <a:t>/</a:t>
                </a:r>
                <a:r>
                  <a:rPr lang="en-US" sz="3200" b="1" dirty="0" err="1">
                    <a:latin typeface="Kokila" panose="020B0604020202020204" pitchFamily="34" charset="0"/>
                    <a:cs typeface="Kokila" panose="020B0604020202020204" pitchFamily="34" charset="0"/>
                  </a:rPr>
                  <a:t>शुन्य</a:t>
                </a:r>
                <a:r>
                  <a:rPr lang="en-US" sz="3200" b="1" dirty="0">
                    <a:latin typeface="Kokila" panose="020B0604020202020204" pitchFamily="34" charset="0"/>
                    <a:cs typeface="Kokila" panose="020B0604020202020204" pitchFamily="34" charset="0"/>
                  </a:rPr>
                  <a:t>  Illegal connections</a:t>
                </a:r>
                <a:endParaRPr sz="3200" b="1" dirty="0">
                  <a:latin typeface="Kokila" panose="020B0604020202020204" pitchFamily="34" charset="0"/>
                  <a:cs typeface="Kokila" panose="020B0604020202020204" pitchFamily="34" charset="0"/>
                </a:endParaRPr>
              </a:p>
            </p:txBody>
          </p:sp>
        </p:grpSp>
      </p:grpSp>
      <p:sp>
        <p:nvSpPr>
          <p:cNvPr id="301" name="Google Shape;301;p14"/>
          <p:cNvSpPr/>
          <p:nvPr/>
        </p:nvSpPr>
        <p:spPr>
          <a:xfrm rot="-2450053">
            <a:off x="2684452" y="2671900"/>
            <a:ext cx="1078217" cy="51659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7CAA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4"/>
          <p:cNvSpPr/>
          <p:nvPr/>
        </p:nvSpPr>
        <p:spPr>
          <a:xfrm rot="-8099966">
            <a:off x="8738500" y="2630549"/>
            <a:ext cx="914400" cy="48484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7CAA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4"/>
          <p:cNvSpPr/>
          <p:nvPr/>
        </p:nvSpPr>
        <p:spPr>
          <a:xfrm rot="-3758328">
            <a:off x="3859175" y="3564191"/>
            <a:ext cx="2404866" cy="51496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7CAA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4"/>
          <p:cNvSpPr/>
          <p:nvPr/>
        </p:nvSpPr>
        <p:spPr>
          <a:xfrm rot="-7076741">
            <a:off x="6085312" y="3543869"/>
            <a:ext cx="2346799" cy="51496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7CAA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D99DAF1-D897-4A47-D46A-79AAA8061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643" y="1301614"/>
            <a:ext cx="11419894" cy="546410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111D71D-A775-D05D-3781-759F02FE5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96" y="75776"/>
            <a:ext cx="10882115" cy="1325563"/>
          </a:xfrm>
        </p:spPr>
        <p:txBody>
          <a:bodyPr>
            <a:normAutofit/>
          </a:bodyPr>
          <a:lstStyle/>
          <a:p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NRW 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सम्बन्धी मुख्य कार्यालय र प्रत्येक शाखा कार्यालयहरूको </a:t>
            </a:r>
            <a:b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(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अस्थायी</a:t>
            </a:r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)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 भूमिका र जिम्मेवारी</a:t>
            </a:r>
            <a:endParaRPr kumimoji="1" lang="ja-JP" altLang="en-US" sz="36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pic>
        <p:nvPicPr>
          <p:cNvPr id="3116" name="矢印: 下 36">
            <a:extLst>
              <a:ext uri="{FF2B5EF4-FFF2-40B4-BE49-F238E27FC236}">
                <a16:creationId xmlns:a16="http://schemas.microsoft.com/office/drawing/2014/main" id="{02C2663E-A1C8-2DD4-E44F-65EEF008D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130175"/>
            <a:ext cx="8413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A19AFB-A066-BC9C-4AA9-384E0671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3119" y="6367501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E9E474BC-41BE-4301-B7DB-7C4101173461}" type="slidenum">
              <a:rPr lang="ja-JP" altLang="en-US" sz="1400">
                <a:solidFill>
                  <a:schemeClr val="dk1"/>
                </a:solidFill>
              </a:rPr>
              <a:pPr/>
              <a:t>15</a:t>
            </a:fld>
            <a:endParaRPr lang="ja-JP" altLang="en-US" sz="1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42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B692F8-3AE3-F01E-4ED1-C0C5E8A32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764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NRW 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सम्बन्धी</a:t>
            </a:r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 (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अस्थायी</a:t>
            </a:r>
            <a:r>
              <a:rPr kumimoji="1" lang="en-US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)</a:t>
            </a:r>
            <a:r>
              <a:rPr kumimoji="1" lang="hi-IN" altLang="ja-JP" sz="3600" b="1" u="sng" dirty="0">
                <a:latin typeface="Kokila" panose="020B0604020202020204" pitchFamily="34" charset="0"/>
                <a:cs typeface="Kokila" panose="020B0604020202020204" pitchFamily="34" charset="0"/>
              </a:rPr>
              <a:t> भूमिका र जिम्मेवारी</a:t>
            </a:r>
            <a:r>
              <a:rPr kumimoji="1" lang="en-US" altLang="ja-JP" sz="3600" b="1" dirty="0">
                <a:latin typeface="Kokila" panose="020B0604020202020204" pitchFamily="34" charset="0"/>
                <a:cs typeface="Kokila" panose="020B0604020202020204" pitchFamily="34" charset="0"/>
              </a:rPr>
              <a:t>- 2</a:t>
            </a:r>
            <a:endParaRPr kumimoji="1" lang="ja-JP" altLang="en-US" sz="36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263B608-5527-B55E-A030-D06981C55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0820" y="6356350"/>
            <a:ext cx="2743200" cy="365125"/>
          </a:xfr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fld id="{E9E474BC-41BE-4301-B7DB-7C4101173461}" type="slidenum">
              <a:rPr lang="ja-JP" altLang="en-US" sz="1400">
                <a:solidFill>
                  <a:schemeClr val="dk1"/>
                </a:solidFill>
              </a:rPr>
              <a:pPr/>
              <a:t>16</a:t>
            </a:fld>
            <a:endParaRPr lang="ja-JP" altLang="en-US" sz="1400" dirty="0">
              <a:solidFill>
                <a:schemeClr val="dk1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EC360A1-AB03-E94A-21CB-CCFBE277B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18" y="1025912"/>
            <a:ext cx="11410150" cy="569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267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FFE3539-ECC1-54A6-E124-3961D7A616C9}"/>
              </a:ext>
            </a:extLst>
          </p:cNvPr>
          <p:cNvSpPr txBox="1">
            <a:spLocks/>
          </p:cNvSpPr>
          <p:nvPr/>
        </p:nvSpPr>
        <p:spPr>
          <a:xfrm>
            <a:off x="838200" y="184806"/>
            <a:ext cx="10515600" cy="997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NRW </a:t>
            </a:r>
            <a:r>
              <a:rPr kumimoji="1" lang="en-US" altLang="ja-JP" sz="36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सम्बन्धी</a:t>
            </a: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 (</a:t>
            </a:r>
            <a:r>
              <a:rPr kumimoji="1" lang="en-US" altLang="ja-JP" sz="36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अस्थायी</a:t>
            </a: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) </a:t>
            </a:r>
            <a:r>
              <a:rPr kumimoji="1" lang="en-US" altLang="ja-JP" sz="36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भूमिका</a:t>
            </a: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 र </a:t>
            </a:r>
            <a:r>
              <a:rPr kumimoji="1" lang="en-US" altLang="ja-JP" sz="36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जिम्मेवारी</a:t>
            </a:r>
            <a:r>
              <a:rPr kumimoji="1" lang="en-US" altLang="ja-JP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 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okila" panose="020B0604020202020204" pitchFamily="34" charset="0"/>
                <a:ea typeface="游ゴシック Light" panose="020B0300000000000000" pitchFamily="50" charset="-128"/>
                <a:cs typeface="Kokila" panose="020B0604020202020204" pitchFamily="34" charset="0"/>
              </a:rPr>
              <a:t>- 3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56170B-95F9-D0CA-676D-1EAB6AE4A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0033" y="6356350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E9E474BC-41BE-4301-B7DB-7C4101173461}" type="slidenum">
              <a:rPr lang="en-US" altLang="ja-JP" sz="1400" smtClean="0">
                <a:solidFill>
                  <a:schemeClr val="dk1"/>
                </a:solidFill>
              </a:rPr>
              <a:pPr/>
              <a:t>17</a:t>
            </a:fld>
            <a:endParaRPr lang="en-US" altLang="ja-JP" sz="1400" dirty="0">
              <a:solidFill>
                <a:schemeClr val="dk1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0D53F8F-DFE2-94FC-D309-5D4B6F163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79" y="1332594"/>
            <a:ext cx="11541513" cy="506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69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8"/>
          <p:cNvSpPr txBox="1">
            <a:spLocks noGrp="1"/>
          </p:cNvSpPr>
          <p:nvPr>
            <p:ph type="title"/>
          </p:nvPr>
        </p:nvSpPr>
        <p:spPr>
          <a:xfrm>
            <a:off x="838200" y="242464"/>
            <a:ext cx="10515600" cy="1084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4000" dirty="0" err="1"/>
              <a:t>व्यावसायिक</a:t>
            </a:r>
            <a:r>
              <a:rPr lang="en-US" sz="4000" dirty="0"/>
              <a:t> </a:t>
            </a:r>
            <a:r>
              <a:rPr lang="en-US" sz="4000" dirty="0" err="1"/>
              <a:t>घाटा</a:t>
            </a:r>
            <a:r>
              <a:rPr lang="en-US" sz="4000" dirty="0"/>
              <a:t> </a:t>
            </a:r>
            <a:r>
              <a:rPr lang="en-US" sz="4000" dirty="0" err="1"/>
              <a:t>न्यूनीकरण</a:t>
            </a:r>
            <a:r>
              <a:rPr lang="en-US" sz="4000" dirty="0"/>
              <a:t> </a:t>
            </a:r>
            <a:r>
              <a:rPr lang="en-US" sz="4000" dirty="0" err="1"/>
              <a:t>उपायहरूको</a:t>
            </a:r>
            <a:r>
              <a:rPr lang="en-US" sz="4000" dirty="0"/>
              <a:t> </a:t>
            </a:r>
            <a:r>
              <a:rPr lang="en-US" sz="4000" dirty="0" err="1"/>
              <a:t>लागि</a:t>
            </a:r>
            <a:r>
              <a:rPr lang="en-US" sz="4000" dirty="0"/>
              <a:t> </a:t>
            </a:r>
            <a:r>
              <a:rPr lang="en-US" sz="4000" dirty="0" err="1"/>
              <a:t>प्रत्येक</a:t>
            </a:r>
            <a:r>
              <a:rPr lang="en-US" sz="4000" dirty="0"/>
              <a:t> section</a:t>
            </a:r>
            <a:r>
              <a:rPr lang="ne-NP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अपेक्षित</a:t>
            </a:r>
            <a:r>
              <a:rPr lang="en-US" sz="4000" dirty="0"/>
              <a:t> </a:t>
            </a:r>
            <a:r>
              <a:rPr lang="en-US" sz="4000" dirty="0" err="1"/>
              <a:t>कार्यहरू</a:t>
            </a:r>
            <a:endParaRPr sz="4000" dirty="0"/>
          </a:p>
        </p:txBody>
      </p:sp>
      <p:graphicFrame>
        <p:nvGraphicFramePr>
          <p:cNvPr id="333" name="Google Shape;333;p18"/>
          <p:cNvGraphicFramePr/>
          <p:nvPr>
            <p:extLst>
              <p:ext uri="{D42A27DB-BD31-4B8C-83A1-F6EECF244321}">
                <p14:modId xmlns:p14="http://schemas.microsoft.com/office/powerpoint/2010/main" val="3493289358"/>
              </p:ext>
            </p:extLst>
          </p:nvPr>
        </p:nvGraphicFramePr>
        <p:xfrm>
          <a:off x="356839" y="1379584"/>
          <a:ext cx="11452300" cy="4754980"/>
        </p:xfrm>
        <a:graphic>
          <a:graphicData uri="http://schemas.openxmlformats.org/drawingml/2006/table">
            <a:tbl>
              <a:tblPr firstRow="1" bandRow="1">
                <a:noFill/>
                <a:tableStyleId>{1F3D5323-AF0B-43B4-BA66-0473EC4693F5}</a:tableStyleId>
              </a:tblPr>
              <a:tblGrid>
                <a:gridCol w="799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9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3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सि.नं. </a:t>
                      </a:r>
                      <a:endParaRPr sz="21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कार्य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सान्दर्भिक section (विचार)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व्यवसायिक घाटा घटाउने उपायहरू 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विभिन्न sectionहरू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65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१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357188" marR="0" lvl="0" indent="-357188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Meter accuracy test (regular size को मिटर) त्रुटिपूर्ण meterहरू फेला पार्न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sec. 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अथवा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Meter reading sec. (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शाखा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2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7188" marR="0" lvl="0" indent="-357188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Meter accuracy test (large and special मिटर) 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Electromechanical sec. (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केन्द्र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5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२ </a:t>
                      </a:r>
                      <a:endParaRPr sz="21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Meter प्रतिस्थापन (पुरानो/बिग्रिएको)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sec. (शाखा)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1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दिर्घकालिन नियमित meter प्रतिस्थापन 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sec. (केन्द्र)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३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Meter reading training, निरीक्षण, etc.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Meter reading sec. (शाखा)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४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Data entry देखि billing सम्मको त्रुटि जाँच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Meter reading sec. and Revenue sec. (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शाखा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५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Illegal connection नियन्त्रण, वैधीकरण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Mixed team, technical, meter reading, and administrative sections (शाखा)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e-NP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६ 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उपयुक्त customer metersहरू चयन गर्नु</a:t>
                      </a:r>
                      <a:endParaRPr sz="2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sec. (</a:t>
                      </a:r>
                      <a:r>
                        <a:rPr lang="en-US" sz="2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केन्द्र</a:t>
                      </a:r>
                      <a:r>
                        <a:rPr lang="en-US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)?</a:t>
                      </a:r>
                      <a:endParaRPr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34" name="Google Shape;334;p18"/>
          <p:cNvSpPr txBox="1"/>
          <p:nvPr/>
        </p:nvSpPr>
        <p:spPr>
          <a:xfrm>
            <a:off x="591016" y="6278130"/>
            <a:ext cx="1108431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यी विचार मात्रै हो, निर्णय KUKL ले आफै गर्न जरुरी छ। </a:t>
            </a:r>
            <a:endParaRPr sz="2400">
              <a:solidFill>
                <a:schemeClr val="dk1"/>
              </a:solidFill>
              <a:latin typeface="Kokila" panose="020B0604020202020204" pitchFamily="34" charset="0"/>
              <a:cs typeface="Kokila" panose="020B0604020202020204" pitchFamily="34" charset="0"/>
              <a:sym typeface="Arial"/>
            </a:endParaRPr>
          </a:p>
        </p:txBody>
      </p:sp>
      <p:sp>
        <p:nvSpPr>
          <p:cNvPr id="335" name="Google Shape;33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18</a:t>
            </a:fld>
            <a:endParaRPr sz="1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dirty="0" err="1"/>
              <a:t>ध्यान</a:t>
            </a:r>
            <a:r>
              <a:rPr lang="en-US" dirty="0"/>
              <a:t> </a:t>
            </a:r>
            <a:r>
              <a:rPr lang="en-US" dirty="0" err="1"/>
              <a:t>दिनुपर्ने</a:t>
            </a:r>
            <a:r>
              <a:rPr lang="en-US" dirty="0"/>
              <a:t> </a:t>
            </a:r>
            <a:r>
              <a:rPr lang="en-US" dirty="0" err="1"/>
              <a:t>कुराहरू</a:t>
            </a:r>
            <a:endParaRPr dirty="0"/>
          </a:p>
        </p:txBody>
      </p:sp>
      <p:sp>
        <p:nvSpPr>
          <p:cNvPr id="341" name="Google Shape;34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ts val="2400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Management class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मात्र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नभई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सामान्य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कर्मचारीहरूले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कारणहरू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तपाईंको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कामले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यसलाई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कसरी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योगदान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सक्छ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भन्ने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राम्रोसँग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थाहा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जरुरी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कारणहरू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यसलाई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कसरी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भनेर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बुझेपछि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दैनिक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दिनचर्यामा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दृष्टिकोण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परिवर्तन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महत्त्वपूर्ण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छ।  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उदाहरणका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: Meter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readerहरूद्वारा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मिटर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reading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data entry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स्टाफ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द्वारा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प्रत्येक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खपत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मात्राको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आन्तरिक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जाँच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प्राविधिक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कर्मचारीहरूद्वारा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पुरानो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मिटरहरू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प्रतिस्थापनले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घटाउन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KUKL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व्यवस्थापनमा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सुधार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योगदान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गर्नेछ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व्यवस्थापनले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अन्तत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ग्राहकहरूलाई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आपूर्ति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मद्दत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गर्नेछ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</p:txBody>
      </p:sp>
      <p:sp>
        <p:nvSpPr>
          <p:cNvPr id="342" name="Google Shape;34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19</a:t>
            </a:fld>
            <a:endParaRPr sz="1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14904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ne-NP" dirty="0"/>
              <a:t>आजको प्रस्तुतिका सामग्री:</a:t>
            </a:r>
          </a:p>
        </p:txBody>
      </p:sp>
      <p:sp>
        <p:nvSpPr>
          <p:cNvPr id="174" name="Google Shape;174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/>
              <a:t>NRW ratio </a:t>
            </a:r>
            <a:r>
              <a:rPr lang="ne-NP" dirty="0"/>
              <a:t>भनेको के हो?? - </a:t>
            </a:r>
            <a:r>
              <a:rPr lang="en-US" dirty="0"/>
              <a:t>Calculation formula -</a:t>
            </a:r>
          </a:p>
          <a:p>
            <a:r>
              <a:rPr lang="ne-NP" dirty="0"/>
              <a:t>आवश्यक </a:t>
            </a:r>
            <a:r>
              <a:rPr lang="en-US" dirty="0"/>
              <a:t>data </a:t>
            </a:r>
            <a:r>
              <a:rPr lang="ne-NP" dirty="0"/>
              <a:t>कसरी प्राप्त गर्ने ??</a:t>
            </a:r>
          </a:p>
          <a:p>
            <a:r>
              <a:rPr lang="en-US" dirty="0"/>
              <a:t>NRW calculation </a:t>
            </a:r>
            <a:r>
              <a:rPr lang="ne-NP" dirty="0"/>
              <a:t>को उदाहरण</a:t>
            </a:r>
          </a:p>
          <a:p>
            <a:r>
              <a:rPr lang="en-US" dirty="0"/>
              <a:t>NRW </a:t>
            </a:r>
            <a:r>
              <a:rPr lang="ne-NP" dirty="0"/>
              <a:t>व्यावसायिक घाटा कम गर्न भूमिका र जिम्मेवारी</a:t>
            </a:r>
          </a:p>
        </p:txBody>
      </p:sp>
      <p:sp>
        <p:nvSpPr>
          <p:cNvPr id="175" name="Google Shape;175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dirty="0" err="1">
                <a:latin typeface="Kokila" panose="020B0604020202020204" pitchFamily="34" charset="0"/>
                <a:cs typeface="Kokila" panose="020B0604020202020204" pitchFamily="34" charset="0"/>
              </a:rPr>
              <a:t>ध्यान</a:t>
            </a:r>
            <a:r>
              <a:rPr lang="en-US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dirty="0" err="1">
                <a:latin typeface="Kokila" panose="020B0604020202020204" pitchFamily="34" charset="0"/>
                <a:cs typeface="Kokila" panose="020B0604020202020204" pitchFamily="34" charset="0"/>
              </a:rPr>
              <a:t>दिनुपर्ने</a:t>
            </a:r>
            <a:r>
              <a:rPr lang="en-US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dirty="0" err="1">
                <a:latin typeface="Kokila" panose="020B0604020202020204" pitchFamily="34" charset="0"/>
                <a:cs typeface="Kokila" panose="020B0604020202020204" pitchFamily="34" charset="0"/>
              </a:rPr>
              <a:t>कुराहरू</a:t>
            </a:r>
            <a:r>
              <a:rPr lang="en-US" dirty="0">
                <a:latin typeface="Kokila" panose="020B0604020202020204" pitchFamily="34" charset="0"/>
                <a:cs typeface="Kokila" panose="020B0604020202020204" pitchFamily="34" charset="0"/>
              </a:rPr>
              <a:t>- 2</a:t>
            </a:r>
            <a:endParaRPr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48" name="Google Shape;348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ts val="2400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Illegal users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legal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प्रयोगकर्ताहरूको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अनुचित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छ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हुनाले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महशुल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भुक्तानी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legal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प्रयोगको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प्रेरणा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गर्दछ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एक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आपसमा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विश्वासमा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आधारित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सम्बन्ध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बन्नु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सफल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कम्पनीहुन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सही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तरिका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मानिन्छ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नैतिकताको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ह्रास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आउनु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केहि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हदसम्म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company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आचरणको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कारणले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पनि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र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यसले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खानेपानी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कम्पनीको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राम्रो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व्यवस्थापनको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आधारलाई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तोड्छ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Illegal user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हरूलाई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कडा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कारवाही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गर्न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कहिलेकाहीं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जिम्मेवार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कर्मचारीहरूलाई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गाह्रो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हुन्छ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यो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खानेपानी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कम्पनीको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लागि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धेरै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महत्त्वपूर्ण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काम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 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</p:txBody>
      </p:sp>
      <p:sp>
        <p:nvSpPr>
          <p:cNvPr id="349" name="Google Shape;34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</a:rPr>
              <a:t>20</a:t>
            </a:fld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 dirty="0"/>
              <a:t>This is the end of this PowerPoints.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 dirty="0"/>
              <a:t>Thank you very much for listening!</a:t>
            </a:r>
            <a:endParaRPr sz="3600" b="1" dirty="0"/>
          </a:p>
        </p:txBody>
      </p:sp>
      <p:sp>
        <p:nvSpPr>
          <p:cNvPr id="355" name="Google Shape;35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21</a:t>
            </a:fld>
            <a:endParaRPr sz="1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800" dirty="0"/>
              <a:t>NRW ratio </a:t>
            </a:r>
            <a:r>
              <a:rPr lang="en-US" sz="3800" dirty="0" err="1"/>
              <a:t>भनेको</a:t>
            </a:r>
            <a:r>
              <a:rPr lang="en-US" sz="3800" dirty="0"/>
              <a:t> </a:t>
            </a:r>
            <a:r>
              <a:rPr lang="en-US" sz="3800" dirty="0" err="1"/>
              <a:t>के</a:t>
            </a:r>
            <a:r>
              <a:rPr lang="en-US" sz="3800" dirty="0"/>
              <a:t> </a:t>
            </a:r>
            <a:r>
              <a:rPr lang="en-US" sz="3800" dirty="0" err="1"/>
              <a:t>हो</a:t>
            </a:r>
            <a:r>
              <a:rPr lang="en-US" sz="3800" dirty="0"/>
              <a:t>?? - Calculation formula -</a:t>
            </a:r>
            <a:endParaRPr sz="3800" dirty="0"/>
          </a:p>
        </p:txBody>
      </p:sp>
      <p:sp>
        <p:nvSpPr>
          <p:cNvPr id="181" name="Google Shape;181;p3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NRW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भनेको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वितरण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गरिएको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मात्रा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तर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ग्राहकहरूलाई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बिल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दिइँदैन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indent="-457200">
              <a:spcBef>
                <a:spcPts val="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NRW ratio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भनेको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कुल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वितरण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गरिएको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मध्ये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ne-NP" dirty="0">
                <a:solidFill>
                  <a:schemeClr val="tx1"/>
                </a:solidFill>
                <a:latin typeface="Kokila"/>
                <a:cs typeface="Kokila"/>
              </a:rPr>
              <a:t>बिलिंग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नगरिएको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पानीको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अनुपात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okila"/>
                <a:cs typeface="Kokila"/>
              </a:rPr>
              <a:t>हो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।.</a:t>
            </a: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marL="0" indent="0">
              <a:spcBef>
                <a:spcPts val="0"/>
              </a:spcBef>
              <a:buSzPts val="2400"/>
              <a:buNone/>
            </a:pPr>
            <a:endParaRPr sz="3200" dirty="0">
              <a:solidFill>
                <a:schemeClr val="tx1"/>
              </a:solidFill>
              <a:latin typeface="Kokila"/>
              <a:cs typeface="Kokila"/>
            </a:endParaRPr>
          </a:p>
        </p:txBody>
      </p:sp>
      <p:sp>
        <p:nvSpPr>
          <p:cNvPr id="182" name="Google Shape;18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3</a:t>
            </a:fld>
            <a:endParaRPr sz="1400">
              <a:solidFill>
                <a:schemeClr val="dk1"/>
              </a:solidFill>
            </a:endParaRPr>
          </a:p>
        </p:txBody>
      </p:sp>
      <p:pic>
        <p:nvPicPr>
          <p:cNvPr id="183" name="Google Shape;183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3568125"/>
            <a:ext cx="9964725" cy="260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800"/>
              <a:t>NRW ratio </a:t>
            </a:r>
            <a:r>
              <a:rPr lang="ne-NP" sz="3800"/>
              <a:t>भनेको के हो?? - </a:t>
            </a:r>
            <a:r>
              <a:rPr lang="en-US" sz="3800"/>
              <a:t>Calculation formula -</a:t>
            </a:r>
          </a:p>
        </p:txBody>
      </p:sp>
      <p:sp>
        <p:nvSpPr>
          <p:cNvPr id="189" name="Google Shape;1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2400"/>
              <a:buNone/>
            </a:pP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त्यसैले, मानौं, उदाहरण को लागी 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NRW ratio 40% </a:t>
            </a: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हो, यसको अर्थ ...</a:t>
            </a:r>
          </a:p>
          <a:p>
            <a:pPr marL="0" indent="0">
              <a:spcBef>
                <a:spcPts val="0"/>
              </a:spcBef>
              <a:buSzPts val="2400"/>
              <a:buNone/>
            </a:pPr>
            <a:endParaRPr lang="ne-NP" sz="3200" dirty="0">
              <a:solidFill>
                <a:schemeClr val="tx1"/>
              </a:solidFill>
              <a:latin typeface="Kokila"/>
              <a:cs typeface="Kokila"/>
            </a:endParaRPr>
          </a:p>
          <a:p>
            <a:pPr marL="0" indent="0">
              <a:spcBef>
                <a:spcPts val="0"/>
              </a:spcBef>
              <a:buSzPts val="2400"/>
              <a:buNone/>
            </a:pP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　　　　　　　　 यदि 1</a:t>
            </a:r>
            <a:r>
              <a:rPr lang="en-US" sz="3200" dirty="0">
                <a:solidFill>
                  <a:schemeClr val="tx1"/>
                </a:solidFill>
                <a:latin typeface="Kokila"/>
                <a:cs typeface="Kokila"/>
              </a:rPr>
              <a:t>L (1000ml) </a:t>
            </a: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सफा पानी बितरण गरिएको छ।</a:t>
            </a:r>
          </a:p>
          <a:p>
            <a:pPr marL="0" indent="0">
              <a:spcBef>
                <a:spcPts val="0"/>
              </a:spcBef>
              <a:buSzPts val="2400"/>
              <a:buNone/>
            </a:pPr>
            <a:r>
              <a:rPr lang="ne-NP" sz="3200" dirty="0">
                <a:solidFill>
                  <a:schemeClr val="tx1"/>
                </a:solidFill>
                <a:latin typeface="Kokila"/>
                <a:cs typeface="Kokila"/>
              </a:rPr>
              <a:t> </a:t>
            </a:r>
          </a:p>
        </p:txBody>
      </p:sp>
      <p:grpSp>
        <p:nvGrpSpPr>
          <p:cNvPr id="190" name="Google Shape;190;p4"/>
          <p:cNvGrpSpPr/>
          <p:nvPr/>
        </p:nvGrpSpPr>
        <p:grpSpPr>
          <a:xfrm>
            <a:off x="1817648" y="3429000"/>
            <a:ext cx="1070518" cy="2519536"/>
            <a:chOff x="1817648" y="3429000"/>
            <a:chExt cx="1070518" cy="2519536"/>
          </a:xfrm>
        </p:grpSpPr>
        <p:sp>
          <p:nvSpPr>
            <p:cNvPr id="191" name="Google Shape;191;p4"/>
            <p:cNvSpPr/>
            <p:nvPr/>
          </p:nvSpPr>
          <p:spPr>
            <a:xfrm>
              <a:off x="1817649" y="5140712"/>
              <a:ext cx="1070517" cy="807824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4"/>
            <p:cNvSpPr/>
            <p:nvPr/>
          </p:nvSpPr>
          <p:spPr>
            <a:xfrm>
              <a:off x="1817648" y="4806176"/>
              <a:ext cx="1070517" cy="334536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1817648" y="4467825"/>
              <a:ext cx="1070517" cy="334536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4"/>
            <p:cNvSpPr/>
            <p:nvPr/>
          </p:nvSpPr>
          <p:spPr>
            <a:xfrm>
              <a:off x="1817648" y="4081346"/>
              <a:ext cx="1070517" cy="382664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4"/>
            <p:cNvSpPr/>
            <p:nvPr/>
          </p:nvSpPr>
          <p:spPr>
            <a:xfrm>
              <a:off x="1817648" y="3429000"/>
              <a:ext cx="1070517" cy="648531"/>
            </a:xfrm>
            <a:prstGeom prst="trapezoid">
              <a:avLst>
                <a:gd name="adj" fmla="val 54231"/>
              </a:avLst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6" name="Google Shape;196;p4"/>
          <p:cNvGrpSpPr/>
          <p:nvPr/>
        </p:nvGrpSpPr>
        <p:grpSpPr>
          <a:xfrm>
            <a:off x="705158" y="2892618"/>
            <a:ext cx="8698496" cy="3340100"/>
            <a:chOff x="682856" y="2836863"/>
            <a:chExt cx="8698496" cy="3340100"/>
          </a:xfrm>
        </p:grpSpPr>
        <p:pic>
          <p:nvPicPr>
            <p:cNvPr id="197" name="Google Shape;197;p4" descr="水筒 枠線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82856" y="2836863"/>
              <a:ext cx="3340100" cy="3340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8" name="Google Shape;198;p4"/>
            <p:cNvSpPr/>
            <p:nvPr/>
          </p:nvSpPr>
          <p:spPr>
            <a:xfrm>
              <a:off x="1583473" y="3429000"/>
              <a:ext cx="1538868" cy="1566746"/>
            </a:xfrm>
            <a:prstGeom prst="rect">
              <a:avLst/>
            </a:prstGeom>
            <a:noFill/>
            <a:ln w="53975" cap="flat" cmpd="sng">
              <a:solidFill>
                <a:srgbClr val="54813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4"/>
            <p:cNvSpPr/>
            <p:nvPr/>
          </p:nvSpPr>
          <p:spPr>
            <a:xfrm>
              <a:off x="1583473" y="5014129"/>
              <a:ext cx="1538868" cy="934407"/>
            </a:xfrm>
            <a:prstGeom prst="rect">
              <a:avLst/>
            </a:prstGeom>
            <a:noFill/>
            <a:ln w="539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4876259" y="3502614"/>
              <a:ext cx="4505093" cy="790605"/>
            </a:xfrm>
            <a:prstGeom prst="wedgeRoundRectCallout">
              <a:avLst>
                <a:gd name="adj1" fmla="val -104479"/>
                <a:gd name="adj2" fmla="val 35576"/>
                <a:gd name="adj3" fmla="val 16667"/>
              </a:avLst>
            </a:prstGeom>
            <a:solidFill>
              <a:schemeClr val="lt1"/>
            </a:solidFill>
            <a:ln w="381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600ml </a:t>
              </a:r>
              <a:r>
                <a:rPr lang="en-US" sz="32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पानी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32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ग्राहकलाई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ne-NP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बिलिंग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32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गरिन्छ</a:t>
              </a:r>
              <a:endParaRPr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endParaRPr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4876259" y="4618564"/>
              <a:ext cx="4505093" cy="901289"/>
            </a:xfrm>
            <a:prstGeom prst="wedgeRoundRectCallout">
              <a:avLst>
                <a:gd name="adj1" fmla="val -101774"/>
                <a:gd name="adj2" fmla="val 57787"/>
                <a:gd name="adj3" fmla="val 16667"/>
              </a:avLst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</a:rPr>
                <a:t>400ml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2800" b="0" i="0" u="none" strike="noStrike" cap="none" dirty="0" err="1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पानीको</a:t>
              </a:r>
              <a:r>
                <a:rPr lang="en-US" sz="2800" b="0" i="0" u="none" strike="noStrike" cap="none" dirty="0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ne-NP" sz="2800" b="0" i="0" u="none" strike="noStrike" cap="none" dirty="0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बिलिंग </a:t>
              </a:r>
              <a:r>
                <a:rPr lang="en-US" sz="2800" b="0" i="0" u="none" strike="noStrike" cap="none" dirty="0" err="1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गरिएको</a:t>
              </a:r>
              <a:r>
                <a:rPr lang="en-US" sz="2800" b="0" i="0" u="none" strike="noStrike" cap="none" dirty="0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2800" b="0" i="0" u="none" strike="noStrike" cap="none" dirty="0" err="1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छैन</a:t>
              </a:r>
              <a:r>
                <a:rPr lang="en-US" sz="2800" b="0" i="0" u="none" strike="noStrike" cap="none" dirty="0">
                  <a:solidFill>
                    <a:srgbClr val="FF0000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- </a:t>
              </a:r>
              <a:r>
                <a:rPr lang="ne-NP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 जस्तै : </a:t>
              </a:r>
              <a:r>
                <a:rPr lang="en-US" sz="28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चोरी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, </a:t>
              </a:r>
              <a:r>
                <a:rPr lang="en-US" sz="28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चुहावट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, </a:t>
              </a:r>
              <a:r>
                <a:rPr lang="en-US" sz="2800" b="0" i="0" u="none" strike="noStrike" cap="none" dirty="0" err="1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आदि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Kokila" panose="020B0604020202020204" pitchFamily="34" charset="0"/>
                  <a:cs typeface="Kokila" panose="020B0604020202020204" pitchFamily="34" charset="0"/>
                  <a:sym typeface="Arial"/>
                </a:rPr>
                <a:t>।</a:t>
              </a:r>
              <a:endParaRPr sz="28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endParaRPr>
            </a:p>
          </p:txBody>
        </p:sp>
      </p:grpSp>
      <p:sp>
        <p:nvSpPr>
          <p:cNvPr id="202" name="Google Shape;20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 smtClean="0">
                <a:solidFill>
                  <a:schemeClr val="dk1"/>
                </a:solidFill>
              </a:rPr>
              <a:pPr/>
              <a:t>4</a:t>
            </a:fld>
            <a:endParaRPr lang="en-US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800" dirty="0"/>
              <a:t>NRW ratio </a:t>
            </a:r>
            <a:r>
              <a:rPr lang="en-US" sz="3800" dirty="0" err="1"/>
              <a:t>भनेको</a:t>
            </a:r>
            <a:r>
              <a:rPr lang="en-US" sz="3800" dirty="0"/>
              <a:t> </a:t>
            </a:r>
            <a:r>
              <a:rPr lang="en-US" sz="3800" dirty="0" err="1"/>
              <a:t>के</a:t>
            </a:r>
            <a:r>
              <a:rPr lang="en-US" sz="3800" dirty="0"/>
              <a:t> </a:t>
            </a:r>
            <a:r>
              <a:rPr lang="en-US" sz="3800" dirty="0" err="1"/>
              <a:t>हो</a:t>
            </a:r>
            <a:r>
              <a:rPr lang="en-US" sz="3800" dirty="0"/>
              <a:t>?? - Calculation formula -</a:t>
            </a:r>
            <a:endParaRPr sz="3800" dirty="0"/>
          </a:p>
        </p:txBody>
      </p:sp>
      <p:sp>
        <p:nvSpPr>
          <p:cNvPr id="208" name="Google Shape;208;p5"/>
          <p:cNvSpPr/>
          <p:nvPr/>
        </p:nvSpPr>
        <p:spPr>
          <a:xfrm>
            <a:off x="3077737" y="2549632"/>
            <a:ext cx="825190" cy="163208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5"/>
          <p:cNvSpPr txBox="1"/>
          <p:nvPr/>
        </p:nvSpPr>
        <p:spPr>
          <a:xfrm>
            <a:off x="445926" y="2428164"/>
            <a:ext cx="2470880" cy="2062063"/>
          </a:xfrm>
          <a:prstGeom prst="rect">
            <a:avLst/>
          </a:prstGeom>
          <a:solidFill>
            <a:srgbClr val="FBE4D4"/>
          </a:solidFill>
          <a:ln w="31750" cap="flat" cmpd="sng">
            <a:solidFill>
              <a:srgbClr val="833C0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निश्चित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अवधिका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लागि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Bulk Meter Reading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(1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महिना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, 1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वर्ष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5"/>
          <p:cNvSpPr/>
          <p:nvPr/>
        </p:nvSpPr>
        <p:spPr>
          <a:xfrm rot="10800000">
            <a:off x="8381987" y="2858146"/>
            <a:ext cx="825190" cy="163208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5"/>
          <p:cNvSpPr txBox="1"/>
          <p:nvPr/>
        </p:nvSpPr>
        <p:spPr>
          <a:xfrm>
            <a:off x="9516890" y="2397968"/>
            <a:ext cx="2229184" cy="2062063"/>
          </a:xfrm>
          <a:prstGeom prst="rect">
            <a:avLst/>
          </a:prstGeom>
          <a:solidFill>
            <a:srgbClr val="FFF2CC"/>
          </a:solidFill>
          <a:ln w="38100" cap="flat" cmpd="sng">
            <a:solidFill>
              <a:srgbClr val="7F6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सोहि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अवधिको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लागि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सबै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ग्राहकहरूको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कुल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पानी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खपत</a:t>
            </a:r>
            <a:r>
              <a:rPr lang="en-US" sz="3200" dirty="0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  <a:sym typeface="Arial"/>
              </a:rPr>
              <a:t>मात्रा</a:t>
            </a:r>
            <a:endParaRPr sz="3200" dirty="0">
              <a:solidFill>
                <a:schemeClr val="dk1"/>
              </a:solidFill>
              <a:latin typeface="Kokila" panose="020B0604020202020204" pitchFamily="34" charset="0"/>
              <a:cs typeface="Kokila" panose="020B0604020202020204" pitchFamily="34" charset="0"/>
              <a:sym typeface="Arial"/>
            </a:endParaRPr>
          </a:p>
        </p:txBody>
      </p:sp>
      <p:sp>
        <p:nvSpPr>
          <p:cNvPr id="212" name="Google Shape;21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</a:rPr>
              <a:pPr/>
              <a:t>5</a:t>
            </a:fld>
            <a:endParaRPr sz="1400">
              <a:solidFill>
                <a:schemeClr val="dk1"/>
              </a:solidFill>
            </a:endParaRPr>
          </a:p>
        </p:txBody>
      </p:sp>
      <p:graphicFrame>
        <p:nvGraphicFramePr>
          <p:cNvPr id="213" name="Google Shape;213;p5"/>
          <p:cNvGraphicFramePr/>
          <p:nvPr>
            <p:extLst>
              <p:ext uri="{D42A27DB-BD31-4B8C-83A1-F6EECF244321}">
                <p14:modId xmlns:p14="http://schemas.microsoft.com/office/powerpoint/2010/main" val="2657567956"/>
              </p:ext>
            </p:extLst>
          </p:nvPr>
        </p:nvGraphicFramePr>
        <p:xfrm>
          <a:off x="838201" y="5063490"/>
          <a:ext cx="10234975" cy="964777"/>
        </p:xfrm>
        <a:graphic>
          <a:graphicData uri="http://schemas.openxmlformats.org/drawingml/2006/table">
            <a:tbl>
              <a:tblPr>
                <a:noFill/>
                <a:tableStyleId>{9DB8270B-6743-43C6-8300-99C8CEB3CFAC}</a:tableStyleId>
              </a:tblPr>
              <a:tblGrid>
                <a:gridCol w="27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75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  <a:sym typeface="Calibri"/>
                        </a:rPr>
                        <a:t>NRW ratio (%) = </a:t>
                      </a:r>
                      <a:endParaRPr sz="16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350" marR="6350" marT="635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बितरण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गरिएको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पानीको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मात्रा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i="0" u="none" strike="noStrike" cap="none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- 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Bill</a:t>
                      </a:r>
                      <a:r>
                        <a:rPr lang="ne-NP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ing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भएको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पानीको</a:t>
                      </a:r>
                      <a:r>
                        <a:rPr lang="en-US" sz="2800" b="1" dirty="0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मात्रा</a:t>
                      </a:r>
                      <a:endParaRPr sz="105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350" marR="6350" marT="635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X 100</a:t>
                      </a:r>
                      <a:endParaRPr sz="16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350" marR="6350" marT="635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02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2800" b="1" dirty="0" err="1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बितरण</a:t>
                      </a:r>
                      <a:r>
                        <a:rPr lang="en-US" sz="2800" b="1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गरिएको</a:t>
                      </a:r>
                      <a:r>
                        <a:rPr lang="en-US" sz="2800" b="1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पानीको</a:t>
                      </a:r>
                      <a:r>
                        <a:rPr lang="en-US" sz="2800" b="1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ea typeface="MS PGothic"/>
                          <a:cs typeface="Kokila" panose="020B0604020202020204" pitchFamily="34" charset="0"/>
                          <a:sym typeface="MS PGothic"/>
                        </a:rPr>
                        <a:t>मात्रा</a:t>
                      </a:r>
                      <a:endParaRPr sz="105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350" marR="6350" marT="635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14" name="Google Shape;21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6290" y="2404525"/>
            <a:ext cx="4192310" cy="194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14904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ne-NP" dirty="0"/>
              <a:t>आवश्यक </a:t>
            </a:r>
            <a:r>
              <a:rPr lang="en-US" dirty="0"/>
              <a:t>data </a:t>
            </a:r>
            <a:r>
              <a:rPr lang="ne-NP" dirty="0"/>
              <a:t>कसरी प्राप्त गर्ने ??</a:t>
            </a:r>
          </a:p>
        </p:txBody>
      </p:sp>
      <p:sp>
        <p:nvSpPr>
          <p:cNvPr id="220" name="Google Shape;220;p6"/>
          <p:cNvSpPr txBox="1">
            <a:spLocks noGrp="1"/>
          </p:cNvSpPr>
          <p:nvPr>
            <p:ph type="body" idx="1"/>
          </p:nvPr>
        </p:nvSpPr>
        <p:spPr>
          <a:xfrm>
            <a:off x="754118" y="1514168"/>
            <a:ext cx="10515600" cy="43513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ne-NP" dirty="0"/>
              <a:t>१) </a:t>
            </a:r>
            <a:r>
              <a:rPr lang="en-US" dirty="0"/>
              <a:t>System Input Volume (SIV)</a:t>
            </a:r>
          </a:p>
          <a:p>
            <a:r>
              <a:rPr lang="en-US" dirty="0"/>
              <a:t>NRW ratio calculate </a:t>
            </a:r>
            <a:r>
              <a:rPr lang="ne-NP" dirty="0" err="1"/>
              <a:t>गर्न</a:t>
            </a:r>
            <a:r>
              <a:rPr lang="ne-NP" dirty="0"/>
              <a:t> </a:t>
            </a:r>
            <a:r>
              <a:rPr lang="ne-NP" dirty="0" err="1"/>
              <a:t>क्षेत्र</a:t>
            </a:r>
            <a:r>
              <a:rPr lang="ne-NP" dirty="0"/>
              <a:t> </a:t>
            </a:r>
            <a:r>
              <a:rPr lang="ne-NP" dirty="0" err="1"/>
              <a:t>निर्धारण</a:t>
            </a:r>
            <a:r>
              <a:rPr lang="ne-NP" dirty="0"/>
              <a:t> </a:t>
            </a:r>
            <a:r>
              <a:rPr lang="ne-NP" dirty="0" err="1"/>
              <a:t>गर्नुहोस्</a:t>
            </a:r>
            <a:r>
              <a:rPr lang="ne-NP" dirty="0"/>
              <a:t> (</a:t>
            </a:r>
            <a:r>
              <a:rPr lang="ne-NP" dirty="0" err="1"/>
              <a:t>जस्तै</a:t>
            </a:r>
            <a:r>
              <a:rPr lang="ne-NP" dirty="0"/>
              <a:t>, </a:t>
            </a:r>
            <a:r>
              <a:rPr lang="en-US" dirty="0"/>
              <a:t>branch </a:t>
            </a:r>
            <a:r>
              <a:rPr lang="ne-NP" dirty="0" err="1"/>
              <a:t>अथवा</a:t>
            </a:r>
            <a:r>
              <a:rPr lang="ne-NP" dirty="0"/>
              <a:t> </a:t>
            </a:r>
            <a:r>
              <a:rPr lang="en-US" dirty="0"/>
              <a:t>DMA)।</a:t>
            </a:r>
          </a:p>
          <a:p>
            <a:r>
              <a:rPr lang="en-US" dirty="0"/>
              <a:t>SIV </a:t>
            </a:r>
            <a:r>
              <a:rPr lang="ne-NP" dirty="0" err="1"/>
              <a:t>को</a:t>
            </a:r>
            <a:r>
              <a:rPr lang="ne-NP" dirty="0"/>
              <a:t> </a:t>
            </a:r>
            <a:r>
              <a:rPr lang="ne-NP" dirty="0" err="1"/>
              <a:t>मापन</a:t>
            </a:r>
            <a:r>
              <a:rPr lang="ne-NP" dirty="0"/>
              <a:t> </a:t>
            </a:r>
            <a:r>
              <a:rPr lang="ne-NP" dirty="0" err="1"/>
              <a:t>अवधि</a:t>
            </a:r>
            <a:r>
              <a:rPr lang="ne-NP" dirty="0"/>
              <a:t> </a:t>
            </a:r>
            <a:r>
              <a:rPr lang="ne-NP" dirty="0" err="1"/>
              <a:t>निर्धारण</a:t>
            </a:r>
            <a:r>
              <a:rPr lang="ne-NP" dirty="0"/>
              <a:t> </a:t>
            </a:r>
            <a:r>
              <a:rPr lang="ne-NP" dirty="0" err="1"/>
              <a:t>गर्नुहोस्</a:t>
            </a:r>
            <a:r>
              <a:rPr lang="ne-NP" dirty="0"/>
              <a:t> (</a:t>
            </a:r>
            <a:r>
              <a:rPr lang="ne-NP" dirty="0" err="1"/>
              <a:t>जस्तै</a:t>
            </a:r>
            <a:r>
              <a:rPr lang="ne-NP" dirty="0"/>
              <a:t>, </a:t>
            </a:r>
            <a:r>
              <a:rPr lang="ne-NP" dirty="0" err="1"/>
              <a:t>महिनाको</a:t>
            </a:r>
            <a:r>
              <a:rPr lang="ne-NP" dirty="0"/>
              <a:t> 1 </a:t>
            </a:r>
            <a:r>
              <a:rPr lang="ne-NP" dirty="0" err="1"/>
              <a:t>देखि</a:t>
            </a:r>
            <a:r>
              <a:rPr lang="ne-NP" dirty="0"/>
              <a:t> 30 </a:t>
            </a:r>
            <a:r>
              <a:rPr lang="ne-NP" dirty="0" err="1"/>
              <a:t>गतेसम्म</a:t>
            </a:r>
            <a:r>
              <a:rPr lang="ne-NP" dirty="0"/>
              <a:t>)।</a:t>
            </a:r>
          </a:p>
          <a:p>
            <a:r>
              <a:rPr lang="ne-NP" dirty="0" err="1"/>
              <a:t>सबै</a:t>
            </a:r>
            <a:r>
              <a:rPr lang="ne-NP" dirty="0"/>
              <a:t> </a:t>
            </a:r>
            <a:r>
              <a:rPr lang="en-US" dirty="0"/>
              <a:t>inflow and outflow point</a:t>
            </a:r>
            <a:r>
              <a:rPr lang="ne-NP" dirty="0"/>
              <a:t>हरू बुझ्नुहोस्।</a:t>
            </a:r>
          </a:p>
          <a:p>
            <a:r>
              <a:rPr lang="ne-NP" dirty="0" err="1"/>
              <a:t>सबै</a:t>
            </a:r>
            <a:r>
              <a:rPr lang="ne-NP" dirty="0"/>
              <a:t> </a:t>
            </a:r>
            <a:r>
              <a:rPr lang="en-US" dirty="0"/>
              <a:t>bulk meter </a:t>
            </a:r>
            <a:r>
              <a:rPr lang="ne-NP" dirty="0" err="1"/>
              <a:t>हरू</a:t>
            </a:r>
            <a:r>
              <a:rPr lang="ne-NP" dirty="0"/>
              <a:t> </a:t>
            </a:r>
            <a:r>
              <a:rPr lang="ne-NP" dirty="0" err="1"/>
              <a:t>को</a:t>
            </a:r>
            <a:r>
              <a:rPr lang="ne-NP" dirty="0"/>
              <a:t> </a:t>
            </a:r>
            <a:r>
              <a:rPr lang="en-US" dirty="0"/>
              <a:t>reading </a:t>
            </a:r>
            <a:r>
              <a:rPr lang="ne-NP" dirty="0" err="1"/>
              <a:t>लिनुहोस्</a:t>
            </a:r>
            <a:r>
              <a:rPr lang="ne-NP" dirty="0"/>
              <a:t> र </a:t>
            </a:r>
            <a:r>
              <a:rPr lang="ne-NP" dirty="0" err="1"/>
              <a:t>मापन</a:t>
            </a:r>
            <a:r>
              <a:rPr lang="ne-NP" dirty="0"/>
              <a:t> </a:t>
            </a:r>
            <a:r>
              <a:rPr lang="ne-NP" dirty="0" err="1"/>
              <a:t>अवधिमा</a:t>
            </a:r>
            <a:r>
              <a:rPr lang="ne-NP" dirty="0"/>
              <a:t> </a:t>
            </a:r>
            <a:r>
              <a:rPr lang="ne-NP" dirty="0" err="1"/>
              <a:t>अन्य</a:t>
            </a:r>
            <a:r>
              <a:rPr lang="ne-NP" dirty="0"/>
              <a:t> </a:t>
            </a:r>
            <a:r>
              <a:rPr lang="en-US" dirty="0"/>
              <a:t>inflow/outflow points </a:t>
            </a:r>
            <a:r>
              <a:rPr lang="ne-NP" dirty="0" err="1"/>
              <a:t>हरूको</a:t>
            </a:r>
            <a:r>
              <a:rPr lang="ne-NP" dirty="0"/>
              <a:t> </a:t>
            </a:r>
            <a:r>
              <a:rPr lang="en-US" dirty="0"/>
              <a:t>valve </a:t>
            </a:r>
            <a:r>
              <a:rPr lang="ne-NP" dirty="0" err="1"/>
              <a:t>हरू</a:t>
            </a:r>
            <a:r>
              <a:rPr lang="ne-NP" dirty="0"/>
              <a:t> </a:t>
            </a:r>
            <a:r>
              <a:rPr lang="ne-NP" dirty="0" err="1"/>
              <a:t>रोक्नुहोस्</a:t>
            </a:r>
            <a:r>
              <a:rPr lang="ne-NP" dirty="0"/>
              <a:t>।</a:t>
            </a:r>
          </a:p>
          <a:p>
            <a:r>
              <a:rPr lang="ne-NP" dirty="0" err="1"/>
              <a:t>सबै</a:t>
            </a:r>
            <a:r>
              <a:rPr lang="ne-NP" dirty="0"/>
              <a:t> </a:t>
            </a:r>
            <a:r>
              <a:rPr lang="en-US" dirty="0"/>
              <a:t>inflow volume </a:t>
            </a:r>
            <a:r>
              <a:rPr lang="ne-NP" dirty="0" err="1"/>
              <a:t>बाट</a:t>
            </a:r>
            <a:r>
              <a:rPr lang="ne-NP" dirty="0"/>
              <a:t> </a:t>
            </a:r>
            <a:r>
              <a:rPr lang="en-US" dirty="0"/>
              <a:t>outflow volume </a:t>
            </a:r>
            <a:r>
              <a:rPr lang="ne-NP" dirty="0" err="1"/>
              <a:t>घटाउनुहोस्</a:t>
            </a:r>
            <a:r>
              <a:rPr lang="ne-NP" dirty="0"/>
              <a:t>। </a:t>
            </a:r>
          </a:p>
        </p:txBody>
      </p:sp>
      <p:sp>
        <p:nvSpPr>
          <p:cNvPr id="221" name="Google Shape;22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ne-NP" dirty="0" err="1"/>
              <a:t>आवश्यक</a:t>
            </a:r>
            <a:r>
              <a:rPr lang="ne-NP" dirty="0"/>
              <a:t> </a:t>
            </a:r>
            <a:r>
              <a:rPr lang="en-US" dirty="0"/>
              <a:t>data </a:t>
            </a:r>
            <a:r>
              <a:rPr lang="ne-NP" dirty="0" err="1"/>
              <a:t>कसरी</a:t>
            </a:r>
            <a:r>
              <a:rPr lang="ne-NP" dirty="0"/>
              <a:t> </a:t>
            </a:r>
            <a:r>
              <a:rPr lang="ne-NP" dirty="0" err="1"/>
              <a:t>प्राप्त</a:t>
            </a:r>
            <a:r>
              <a:rPr lang="ne-NP" dirty="0"/>
              <a:t> </a:t>
            </a:r>
            <a:r>
              <a:rPr lang="ne-NP" dirty="0" err="1"/>
              <a:t>गर्ने</a:t>
            </a:r>
            <a:endParaRPr lang="ne-NP" dirty="0"/>
          </a:p>
        </p:txBody>
      </p:sp>
      <p:sp>
        <p:nvSpPr>
          <p:cNvPr id="227" name="Google Shape;227;p7"/>
          <p:cNvSpPr txBox="1">
            <a:spLocks noGrp="1"/>
          </p:cNvSpPr>
          <p:nvPr>
            <p:ph type="body" idx="1"/>
          </p:nvPr>
        </p:nvSpPr>
        <p:spPr>
          <a:xfrm>
            <a:off x="680544" y="1253331"/>
            <a:ext cx="10515600" cy="43513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ne-NP" dirty="0">
                <a:sym typeface="Kokila"/>
              </a:rPr>
              <a:t>२</a:t>
            </a:r>
            <a:r>
              <a:rPr lang="en-US" dirty="0">
                <a:sym typeface="Kokila"/>
              </a:rPr>
              <a:t>)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 Billed Water Volume (BWV)</a:t>
            </a:r>
          </a:p>
          <a:p>
            <a:r>
              <a:rPr lang="ne-NP" dirty="0" err="1">
                <a:sym typeface="Kokila"/>
              </a:rPr>
              <a:t>चयन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गरिएको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क्षेत्रमा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रहेका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ग्राहकहरूको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सूची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तयार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गर्नुहोस्</a:t>
            </a:r>
            <a:r>
              <a:rPr lang="ne-NP" dirty="0">
                <a:sym typeface="Kokila"/>
              </a:rPr>
              <a:t>।</a:t>
            </a:r>
          </a:p>
          <a:p>
            <a:r>
              <a:rPr lang="ne-NP" dirty="0" err="1">
                <a:sym typeface="Kokila"/>
              </a:rPr>
              <a:t>ग्राहक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सूचीमा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प्रत्येक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महिना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सूचीबद्ध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ग्राहकहरूको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सबै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BWV input </a:t>
            </a:r>
            <a:r>
              <a:rPr lang="ne-NP" dirty="0" err="1">
                <a:sym typeface="Kokila"/>
              </a:rPr>
              <a:t>गर्नुहोस्</a:t>
            </a:r>
            <a:r>
              <a:rPr lang="ne-NP" dirty="0">
                <a:sym typeface="Kokila"/>
              </a:rPr>
              <a:t>।</a:t>
            </a:r>
          </a:p>
          <a:p>
            <a:r>
              <a:rPr lang="ne-NP" dirty="0" err="1">
                <a:sym typeface="Kokila"/>
              </a:rPr>
              <a:t>जहाँसम्म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सम्भव</a:t>
            </a:r>
            <a:r>
              <a:rPr lang="ne-NP" dirty="0">
                <a:sym typeface="Kokila"/>
              </a:rPr>
              <a:t> छ, </a:t>
            </a:r>
            <a:r>
              <a:rPr lang="ne-NP" dirty="0" err="1">
                <a:sym typeface="Kokila"/>
              </a:rPr>
              <a:t>हरेक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महिना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सबै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ग्राहकहरूको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लागि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समान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meter reading </a:t>
            </a:r>
            <a:r>
              <a:rPr lang="ne-NP" dirty="0" err="1">
                <a:sym typeface="Kokila"/>
              </a:rPr>
              <a:t>अवधि</a:t>
            </a:r>
            <a:r>
              <a:rPr lang="ne-NP" dirty="0">
                <a:sym typeface="Kokila"/>
              </a:rPr>
              <a:t> (</a:t>
            </a:r>
            <a:r>
              <a:rPr lang="ne-NP" dirty="0" err="1">
                <a:sym typeface="Kokila"/>
              </a:rPr>
              <a:t>जस्तै</a:t>
            </a:r>
            <a:r>
              <a:rPr lang="ne-NP" dirty="0">
                <a:sym typeface="Kokila"/>
              </a:rPr>
              <a:t>, 30 </a:t>
            </a:r>
            <a:r>
              <a:rPr lang="ne-NP" dirty="0" err="1">
                <a:sym typeface="Kokila"/>
              </a:rPr>
              <a:t>दिन</a:t>
            </a:r>
            <a:r>
              <a:rPr lang="ne-NP" dirty="0">
                <a:sym typeface="Kokila"/>
              </a:rPr>
              <a:t>) </a:t>
            </a:r>
            <a:r>
              <a:rPr lang="ne-NP" dirty="0" err="1">
                <a:sym typeface="Kokila"/>
              </a:rPr>
              <a:t>राख्नुहोस्</a:t>
            </a:r>
            <a:r>
              <a:rPr lang="ne-NP" dirty="0">
                <a:sym typeface="Kokila"/>
              </a:rPr>
              <a:t> = </a:t>
            </a:r>
            <a:r>
              <a:rPr lang="en-US" dirty="0">
                <a:sym typeface="Kokila"/>
              </a:rPr>
              <a:t>bulk water meter reading period.</a:t>
            </a:r>
          </a:p>
          <a:p>
            <a:r>
              <a:rPr lang="en-US" dirty="0">
                <a:sym typeface="Kokila"/>
              </a:rPr>
              <a:t>NRW ratio </a:t>
            </a:r>
            <a:r>
              <a:rPr lang="ne-NP" dirty="0" err="1">
                <a:sym typeface="Kokila"/>
              </a:rPr>
              <a:t>सही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रूपमा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गणना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गर्न</a:t>
            </a:r>
            <a:r>
              <a:rPr lang="ne-NP" dirty="0">
                <a:sym typeface="Kokila"/>
              </a:rPr>
              <a:t>, </a:t>
            </a:r>
            <a:r>
              <a:rPr lang="ne-NP" dirty="0" err="1">
                <a:sym typeface="Kokila"/>
              </a:rPr>
              <a:t>सम्भव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भएसम्म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अनुमानित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मात्रा</a:t>
            </a:r>
            <a:r>
              <a:rPr lang="ne-NP" dirty="0">
                <a:sym typeface="Kokila"/>
              </a:rPr>
              <a:t>  र </a:t>
            </a:r>
            <a:r>
              <a:rPr lang="ne-NP" dirty="0" err="1">
                <a:sym typeface="Kokila"/>
              </a:rPr>
              <a:t>कुनै</a:t>
            </a:r>
            <a:r>
              <a:rPr lang="ne-NP" dirty="0">
                <a:sym typeface="Kokila"/>
              </a:rPr>
              <a:t> "</a:t>
            </a:r>
            <a:r>
              <a:rPr lang="en-US" dirty="0">
                <a:sym typeface="Kokila"/>
              </a:rPr>
              <a:t>no reading " </a:t>
            </a:r>
            <a:r>
              <a:rPr lang="ne-NP" dirty="0" err="1">
                <a:sym typeface="Kokila"/>
              </a:rPr>
              <a:t>ग्राहकहरू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घटाउनुहोस्</a:t>
            </a:r>
            <a:r>
              <a:rPr lang="ne-NP" dirty="0">
                <a:sym typeface="Kokila"/>
              </a:rPr>
              <a:t>।</a:t>
            </a:r>
          </a:p>
          <a:p>
            <a:r>
              <a:rPr lang="ne-NP" dirty="0" err="1">
                <a:sym typeface="Kokila"/>
              </a:rPr>
              <a:t>प्रत्येक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महिनाको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लागि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सबै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ग्राहकहरूको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BWVs </a:t>
            </a:r>
            <a:r>
              <a:rPr lang="ne-NP" dirty="0" err="1">
                <a:sym typeface="Kokila"/>
              </a:rPr>
              <a:t>संक्षेपमा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निकाल्नुहोस</a:t>
            </a:r>
            <a:r>
              <a:rPr lang="ne-NP" dirty="0">
                <a:sym typeface="Kokila"/>
              </a:rPr>
              <a:t>।</a:t>
            </a:r>
          </a:p>
          <a:p>
            <a:r>
              <a:rPr lang="ne-NP" dirty="0" err="1">
                <a:sym typeface="Kokila"/>
              </a:rPr>
              <a:t>ग्राहक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सूची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हरेक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महिना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नयाँ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ग्राहकहरु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थपिए</a:t>
            </a:r>
            <a:r>
              <a:rPr lang="ne-NP" dirty="0">
                <a:sym typeface="Kokila"/>
              </a:rPr>
              <a:t> </a:t>
            </a:r>
            <a:r>
              <a:rPr lang="ne-NP" dirty="0" err="1">
                <a:sym typeface="Kokila"/>
              </a:rPr>
              <a:t>संगै</a:t>
            </a:r>
            <a:r>
              <a:rPr lang="ne-NP" dirty="0">
                <a:sym typeface="Kokila"/>
              </a:rPr>
              <a:t> </a:t>
            </a:r>
            <a:r>
              <a:rPr lang="en-US" dirty="0">
                <a:sym typeface="Kokila"/>
              </a:rPr>
              <a:t>update </a:t>
            </a:r>
            <a:r>
              <a:rPr lang="ne-NP" dirty="0" err="1">
                <a:sym typeface="Kokila"/>
              </a:rPr>
              <a:t>गर्नुहोस</a:t>
            </a:r>
            <a:r>
              <a:rPr lang="ne-NP" dirty="0">
                <a:sym typeface="Kokila"/>
              </a:rPr>
              <a:t>।</a:t>
            </a:r>
          </a:p>
        </p:txBody>
      </p:sp>
      <p:sp>
        <p:nvSpPr>
          <p:cNvPr id="228" name="Google Shape;22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33;p8">
            <a:extLst>
              <a:ext uri="{FF2B5EF4-FFF2-40B4-BE49-F238E27FC236}">
                <a16:creationId xmlns:a16="http://schemas.microsoft.com/office/drawing/2014/main" id="{07555DD2-AFC3-3D24-5E22-2F1D01A36061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lnSpc>
                <a:spcPct val="90000"/>
              </a:lnSpc>
              <a:buClr>
                <a:schemeClr val="dk1"/>
              </a:buClr>
              <a:buSzPts val="4000"/>
              <a:buNone/>
              <a:defRPr sz="4000" b="1">
                <a:solidFill>
                  <a:schemeClr val="dk1"/>
                </a:solidFill>
                <a:latin typeface="Kokila" panose="020B0604020202020204" pitchFamily="34" charset="0"/>
                <a:cs typeface="Kokila" panose="020B0604020202020204" pitchFamily="34" charset="0"/>
              </a:defRPr>
            </a:lvl1pPr>
            <a:lvl2pPr>
              <a:buSzPts val="1400"/>
              <a:buNone/>
              <a:defRPr sz="1800"/>
            </a:lvl2pPr>
            <a:lvl3pPr>
              <a:buSzPts val="1400"/>
              <a:buNone/>
              <a:defRPr sz="1800"/>
            </a:lvl3pPr>
            <a:lvl4pPr>
              <a:buSzPts val="1400"/>
              <a:buNone/>
              <a:defRPr sz="1800"/>
            </a:lvl4pPr>
            <a:lvl5pPr>
              <a:buSzPts val="1400"/>
              <a:buNone/>
              <a:defRPr sz="1800"/>
            </a:lvl5pPr>
            <a:lvl6pPr>
              <a:buSzPts val="1400"/>
              <a:buNone/>
              <a:defRPr sz="1800"/>
            </a:lvl6pPr>
            <a:lvl7pPr>
              <a:buSzPts val="1400"/>
              <a:buNone/>
              <a:defRPr sz="1800"/>
            </a:lvl7pPr>
            <a:lvl8pPr>
              <a:buSzPts val="1400"/>
              <a:buNone/>
              <a:defRPr sz="1800"/>
            </a:lvl8pPr>
            <a:lvl9pPr>
              <a:buSzPts val="1400"/>
              <a:buNone/>
              <a:defRPr sz="1800"/>
            </a:lvl9pPr>
          </a:lstStyle>
          <a:p>
            <a:r>
              <a:rPr lang="en-US" dirty="0"/>
              <a:t>NRW calculation </a:t>
            </a:r>
            <a:r>
              <a:rPr lang="ne-NP" dirty="0"/>
              <a:t>को उदाहरण 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66B2668-0B96-E47E-29E5-9B03B2570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" name="Google Shape;239;p9"/>
          <p:cNvGrpSpPr/>
          <p:nvPr/>
        </p:nvGrpSpPr>
        <p:grpSpPr>
          <a:xfrm>
            <a:off x="3454401" y="2386327"/>
            <a:ext cx="4184725" cy="3970024"/>
            <a:chOff x="3203848" y="2060848"/>
            <a:chExt cx="3052225" cy="2948439"/>
          </a:xfrm>
        </p:grpSpPr>
        <p:sp>
          <p:nvSpPr>
            <p:cNvPr id="240" name="Google Shape;240;p9"/>
            <p:cNvSpPr/>
            <p:nvPr/>
          </p:nvSpPr>
          <p:spPr>
            <a:xfrm>
              <a:off x="3203848" y="2060848"/>
              <a:ext cx="3052225" cy="2948439"/>
            </a:xfrm>
            <a:custGeom>
              <a:avLst/>
              <a:gdLst/>
              <a:ahLst/>
              <a:cxnLst/>
              <a:rect l="l" t="t" r="r" b="b"/>
              <a:pathLst>
                <a:path w="2208628" h="2082018" extrusionOk="0">
                  <a:moveTo>
                    <a:pt x="0" y="182880"/>
                  </a:moveTo>
                  <a:lnTo>
                    <a:pt x="168813" y="1659987"/>
                  </a:lnTo>
                  <a:lnTo>
                    <a:pt x="1111348" y="2082018"/>
                  </a:lnTo>
                  <a:lnTo>
                    <a:pt x="2208628" y="1547446"/>
                  </a:lnTo>
                  <a:lnTo>
                    <a:pt x="2025748" y="0"/>
                  </a:lnTo>
                  <a:lnTo>
                    <a:pt x="0" y="182880"/>
                  </a:lnTo>
                  <a:close/>
                </a:path>
              </a:pathLst>
            </a:custGeom>
            <a:solidFill>
              <a:srgbClr val="FDE9D8"/>
            </a:solidFill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9"/>
            <p:cNvSpPr txBox="1"/>
            <p:nvPr/>
          </p:nvSpPr>
          <p:spPr>
            <a:xfrm>
              <a:off x="3776390" y="2253047"/>
              <a:ext cx="1690998" cy="4121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1" dirty="0">
                  <a:solidFill>
                    <a:srgbClr val="000000"/>
                  </a:solidFill>
                  <a:latin typeface="Kokila" panose="020B0604020202020204" pitchFamily="34" charset="0"/>
                  <a:ea typeface="Calibri"/>
                  <a:cs typeface="Kokila" panose="020B0604020202020204" pitchFamily="34" charset="0"/>
                  <a:sym typeface="Calibri"/>
                </a:rPr>
                <a:t>Zone X</a:t>
              </a:r>
              <a:endParaRPr sz="3200" b="1" dirty="0">
                <a:solidFill>
                  <a:srgbClr val="000000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endParaRPr>
            </a:p>
          </p:txBody>
        </p:sp>
      </p:grpSp>
      <p:sp>
        <p:nvSpPr>
          <p:cNvPr id="242" name="Google Shape;242;p9"/>
          <p:cNvSpPr/>
          <p:nvPr/>
        </p:nvSpPr>
        <p:spPr>
          <a:xfrm>
            <a:off x="4560849" y="1409342"/>
            <a:ext cx="567746" cy="11757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9"/>
          <p:cNvSpPr/>
          <p:nvPr/>
        </p:nvSpPr>
        <p:spPr>
          <a:xfrm>
            <a:off x="5798634" y="1866325"/>
            <a:ext cx="462002" cy="628431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9"/>
          <p:cNvSpPr txBox="1"/>
          <p:nvPr/>
        </p:nvSpPr>
        <p:spPr>
          <a:xfrm>
            <a:off x="4249324" y="936566"/>
            <a:ext cx="436270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पहिले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124,559 m</a:t>
            </a:r>
            <a:r>
              <a:rPr lang="en-US" sz="2400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महिना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9"/>
          <p:cNvSpPr txBox="1"/>
          <p:nvPr/>
        </p:nvSpPr>
        <p:spPr>
          <a:xfrm>
            <a:off x="5469485" y="1393033"/>
            <a:ext cx="448855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पछि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103,606 m</a:t>
            </a:r>
            <a:r>
              <a:rPr lang="en-US" sz="2400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महिना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9"/>
          <p:cNvSpPr txBox="1"/>
          <p:nvPr/>
        </p:nvSpPr>
        <p:spPr>
          <a:xfrm>
            <a:off x="7417590" y="1887488"/>
            <a:ext cx="37336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-20,953 m</a:t>
            </a:r>
            <a:r>
              <a:rPr lang="en-US" sz="2400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महिना</a:t>
            </a: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9"/>
          <p:cNvSpPr txBox="1"/>
          <p:nvPr/>
        </p:nvSpPr>
        <p:spPr>
          <a:xfrm>
            <a:off x="888675" y="784328"/>
            <a:ext cx="3360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प्रणालीमा</a:t>
            </a:r>
            <a:r>
              <a:rPr lang="en-US" sz="3200" b="1" dirty="0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3200" b="1" dirty="0" err="1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पठाइएको</a:t>
            </a:r>
            <a:r>
              <a:rPr lang="en-US" sz="3200" b="1" dirty="0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3200" b="1" dirty="0" err="1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पानी</a:t>
            </a:r>
            <a:r>
              <a:rPr lang="en-US" sz="3600" b="1" dirty="0"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endParaRPr sz="3600" b="1" dirty="0">
              <a:solidFill>
                <a:srgbClr val="000000"/>
              </a:solidFill>
              <a:latin typeface="Kokila" panose="020B0604020202020204" pitchFamily="34" charset="0"/>
              <a:ea typeface="Calibri"/>
              <a:cs typeface="Kokila" panose="020B0604020202020204" pitchFamily="34" charset="0"/>
              <a:sym typeface="Calibri"/>
            </a:endParaRPr>
          </a:p>
        </p:txBody>
      </p:sp>
      <p:sp>
        <p:nvSpPr>
          <p:cNvPr id="248" name="Google Shape;248;p9"/>
          <p:cNvSpPr txBox="1"/>
          <p:nvPr/>
        </p:nvSpPr>
        <p:spPr>
          <a:xfrm>
            <a:off x="4018000" y="2962150"/>
            <a:ext cx="3280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 b="1">
                <a:latin typeface="Kokila" panose="020B0604020202020204" pitchFamily="34" charset="0"/>
                <a:ea typeface="Calibri"/>
                <a:cs typeface="Kokila" panose="020B0604020202020204" pitchFamily="34" charset="0"/>
              </a:defRPr>
            </a:lvl1pPr>
          </a:lstStyle>
          <a:p>
            <a:r>
              <a:rPr lang="en-US" dirty="0">
                <a:sym typeface="Calibri"/>
              </a:rPr>
              <a:t>Bill </a:t>
            </a:r>
            <a:r>
              <a:rPr lang="en-US" dirty="0" err="1">
                <a:sym typeface="Calibri"/>
              </a:rPr>
              <a:t>भएको</a:t>
            </a:r>
            <a:r>
              <a:rPr lang="en-US" dirty="0">
                <a:sym typeface="Calibri"/>
              </a:rPr>
              <a:t> </a:t>
            </a:r>
            <a:r>
              <a:rPr lang="en-US" dirty="0" err="1">
                <a:sym typeface="Calibri"/>
              </a:rPr>
              <a:t>पानीको</a:t>
            </a:r>
            <a:r>
              <a:rPr lang="en-US" dirty="0">
                <a:sym typeface="Calibri"/>
              </a:rPr>
              <a:t> </a:t>
            </a:r>
            <a:r>
              <a:rPr lang="en-US" dirty="0" err="1">
                <a:sym typeface="Calibri"/>
              </a:rPr>
              <a:t>मात्रा</a:t>
            </a:r>
            <a:r>
              <a:rPr lang="en-US" dirty="0">
                <a:sym typeface="Calibri"/>
              </a:rPr>
              <a:t> </a:t>
            </a:r>
            <a:endParaRPr dirty="0">
              <a:sym typeface="Calibri"/>
            </a:endParaRPr>
          </a:p>
        </p:txBody>
      </p:sp>
      <p:sp>
        <p:nvSpPr>
          <p:cNvPr id="249" name="Google Shape;249;p9"/>
          <p:cNvSpPr txBox="1"/>
          <p:nvPr/>
        </p:nvSpPr>
        <p:spPr>
          <a:xfrm>
            <a:off x="3937975" y="3594014"/>
            <a:ext cx="3360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पहिले</a:t>
            </a:r>
            <a:r>
              <a:rPr lang="en-US" sz="3200" dirty="0">
                <a:solidFill>
                  <a:srgbClr val="000000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: 55,195 m</a:t>
            </a:r>
            <a:r>
              <a:rPr lang="en-US" sz="3200" baseline="30000" dirty="0">
                <a:solidFill>
                  <a:srgbClr val="000000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/</a:t>
            </a:r>
            <a:r>
              <a:rPr lang="en-US" sz="32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महिना</a:t>
            </a:r>
            <a:endParaRPr sz="18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50" name="Google Shape;250;p9"/>
          <p:cNvSpPr txBox="1"/>
          <p:nvPr/>
        </p:nvSpPr>
        <p:spPr>
          <a:xfrm>
            <a:off x="3937976" y="4167618"/>
            <a:ext cx="370856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320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</a:defRPr>
            </a:lvl1pPr>
          </a:lstStyle>
          <a:p>
            <a:r>
              <a:rPr lang="en-US" dirty="0" err="1">
                <a:sym typeface="Calibri"/>
              </a:rPr>
              <a:t>पछि</a:t>
            </a:r>
            <a:r>
              <a:rPr lang="en-US" dirty="0">
                <a:sym typeface="Calibri"/>
              </a:rPr>
              <a:t>: 56,534 m3/</a:t>
            </a:r>
            <a:r>
              <a:rPr lang="en-US" dirty="0" err="1">
                <a:sym typeface="Calibri"/>
              </a:rPr>
              <a:t>महिना</a:t>
            </a:r>
            <a:endParaRPr dirty="0">
              <a:sym typeface="Calibri"/>
            </a:endParaRPr>
          </a:p>
        </p:txBody>
      </p:sp>
      <p:sp>
        <p:nvSpPr>
          <p:cNvPr id="251" name="Google Shape;251;p9"/>
          <p:cNvSpPr txBox="1"/>
          <p:nvPr/>
        </p:nvSpPr>
        <p:spPr>
          <a:xfrm>
            <a:off x="4610077" y="4746142"/>
            <a:ext cx="297663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320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</a:defRPr>
            </a:lvl1pPr>
          </a:lstStyle>
          <a:p>
            <a:r>
              <a:rPr lang="en-US" dirty="0">
                <a:sym typeface="Calibri"/>
              </a:rPr>
              <a:t>+1,339 m3/</a:t>
            </a:r>
            <a:r>
              <a:rPr lang="en-US" dirty="0" err="1">
                <a:sym typeface="Calibri"/>
              </a:rPr>
              <a:t>महिना</a:t>
            </a:r>
            <a:r>
              <a:rPr lang="en-US" dirty="0">
                <a:sym typeface="Calibri"/>
              </a:rPr>
              <a:t> </a:t>
            </a:r>
            <a:endParaRPr dirty="0">
              <a:sym typeface="Calibri"/>
            </a:endParaRPr>
          </a:p>
        </p:txBody>
      </p:sp>
      <p:sp>
        <p:nvSpPr>
          <p:cNvPr id="252" name="Google Shape;252;p9"/>
          <p:cNvSpPr txBox="1"/>
          <p:nvPr/>
        </p:nvSpPr>
        <p:spPr>
          <a:xfrm>
            <a:off x="8492500" y="3044253"/>
            <a:ext cx="2844900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NRW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न्यूनीकरणका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उपायहरू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लागू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गरिएपछि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प्रणालीमा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पठाइएको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पानी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र Bill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भएको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पानीको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मात्रामा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परिवर्तन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आएको</a:t>
            </a:r>
            <a:r>
              <a:rPr lang="en-US" sz="2800" dirty="0">
                <a:solidFill>
                  <a:schemeClr val="dk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  <a:sym typeface="Calibri"/>
              </a:rPr>
              <a:t> छ।</a:t>
            </a:r>
            <a:endParaRPr sz="2800" dirty="0">
              <a:solidFill>
                <a:schemeClr val="dk1"/>
              </a:solidFill>
              <a:latin typeface="Kokila" panose="020B0604020202020204" pitchFamily="34" charset="0"/>
              <a:ea typeface="Calibri"/>
              <a:cs typeface="Kokila" panose="020B0604020202020204" pitchFamily="34" charset="0"/>
              <a:sym typeface="Calibri"/>
            </a:endParaRPr>
          </a:p>
        </p:txBody>
      </p:sp>
      <p:sp>
        <p:nvSpPr>
          <p:cNvPr id="253" name="Google Shape;253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cs typeface="Arial"/>
                <a:sym typeface="Arial"/>
              </a:rPr>
              <a:pPr/>
              <a:t>9</a:t>
            </a:fld>
            <a:endParaRPr sz="1400">
              <a:solidFill>
                <a:schemeClr val="dk1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91DB51-04C7-4534-E626-09057F6B425B}"/>
              </a:ext>
            </a:extLst>
          </p:cNvPr>
          <p:cNvSpPr txBox="1"/>
          <p:nvPr/>
        </p:nvSpPr>
        <p:spPr>
          <a:xfrm>
            <a:off x="141032" y="-58352"/>
            <a:ext cx="60960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3200" b="1">
                <a:latin typeface="Kokila" panose="020B0604020202020204" pitchFamily="34" charset="0"/>
                <a:ea typeface="Calibri"/>
                <a:cs typeface="Kokila" panose="020B0604020202020204" pitchFamily="34" charset="0"/>
              </a:defRPr>
            </a:lvl1pPr>
          </a:lstStyle>
          <a:p>
            <a:r>
              <a:rPr lang="en-US" dirty="0" err="1"/>
              <a:t>उदाहरण</a:t>
            </a:r>
            <a:r>
              <a:rPr lang="ne-NP" dirty="0"/>
              <a:t> १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879359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4033c2b-00f7-40c7-8f48-15b44c4f841c}" enabled="1" method="Privileged" siteId="{615d96c1-231f-40d5-b2ef-46a3c20be1f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1171</Words>
  <Application>Microsoft Office PowerPoint</Application>
  <PresentationFormat>ワイド画面</PresentationFormat>
  <Paragraphs>184</Paragraphs>
  <Slides>21</Slides>
  <Notes>18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21</vt:i4>
      </vt:variant>
    </vt:vector>
  </HeadingPairs>
  <TitlesOfParts>
    <vt:vector size="30" baseType="lpstr">
      <vt:lpstr>游ゴシック</vt:lpstr>
      <vt:lpstr>游ゴシック Light</vt:lpstr>
      <vt:lpstr>Arial</vt:lpstr>
      <vt:lpstr>Calibri</vt:lpstr>
      <vt:lpstr>Kokila</vt:lpstr>
      <vt:lpstr>Times New Roman</vt:lpstr>
      <vt:lpstr>2_Office テーマ</vt:lpstr>
      <vt:lpstr>1_Office テーマ</vt:lpstr>
      <vt:lpstr>3_Office テーマ</vt:lpstr>
      <vt:lpstr>Lecture 3: NRW ratio का विधि र  वास्तविक गणना र NRW कम गर्न भूमिका र जिम्मेवारीहरू</vt:lpstr>
      <vt:lpstr>आजको प्रस्तुतिका सामग्री:</vt:lpstr>
      <vt:lpstr>NRW ratio भनेको के हो?? - Calculation formula -</vt:lpstr>
      <vt:lpstr>NRW ratio भनेको के हो?? - Calculation formula -</vt:lpstr>
      <vt:lpstr>NRW ratio भनेको के हो?? - Calculation formula -</vt:lpstr>
      <vt:lpstr>आवश्यक data कसरी प्राप्त गर्ने ??</vt:lpstr>
      <vt:lpstr>आवश्यक data कसरी प्राप्त गर्ने</vt:lpstr>
      <vt:lpstr>PowerPoint プレゼンテーション</vt:lpstr>
      <vt:lpstr>PowerPoint プレゼンテーション</vt:lpstr>
      <vt:lpstr>NRW ratio कसरी परिवर्तन भयो?</vt:lpstr>
      <vt:lpstr>Practice: NRW volumes र ratios कति हुन्छ ? </vt:lpstr>
      <vt:lpstr>PowerPoint プレゼンテーション</vt:lpstr>
      <vt:lpstr>हामीले NRW घटाउन भूमिका र जिम्मेवारीलाई किन विचार गर्ने?</vt:lpstr>
      <vt:lpstr>व्यबसायिक घाटाका प्रतिरोधी उपायहरूको संरचना</vt:lpstr>
      <vt:lpstr>NRW सम्बन्धी मुख्य कार्यालय र प्रत्येक शाखा कार्यालयहरूको  (अस्थायी) भूमिका र जिम्मेवारी</vt:lpstr>
      <vt:lpstr>NRW सम्बन्धी (अस्थायी) भूमिका र जिम्मेवारी- 2</vt:lpstr>
      <vt:lpstr>PowerPoint プレゼンテーション</vt:lpstr>
      <vt:lpstr>व्यावसायिक घाटा न्यूनीकरण उपायहरूको लागि प्रत्येक section को अपेक्षित कार्यहरू</vt:lpstr>
      <vt:lpstr>ध्यान दिनुपर्ने कुराहरू</vt:lpstr>
      <vt:lpstr>ध्यान दिनुपर्ने कुराहरू- 2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3: NRW ratio का विधि र वास्तविक गणना र NRW कम गर्न भूमिका र जिम्मेवारीहरू</dc:title>
  <dc:creator>岩田 大三</dc:creator>
  <cp:lastModifiedBy>Koji NAITO</cp:lastModifiedBy>
  <cp:revision>15</cp:revision>
  <cp:lastPrinted>2023-12-04T04:50:01Z</cp:lastPrinted>
  <dcterms:created xsi:type="dcterms:W3CDTF">2022-05-25T04:54:28Z</dcterms:created>
  <dcterms:modified xsi:type="dcterms:W3CDTF">2025-03-05T07:29:31Z</dcterms:modified>
</cp:coreProperties>
</file>