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 id="2147483662" r:id="rId2"/>
    <p:sldMasterId id="2147483676" r:id="rId3"/>
  </p:sldMasterIdLst>
  <p:notesMasterIdLst>
    <p:notesMasterId r:id="rId53"/>
  </p:notesMasterIdLst>
  <p:handoutMasterIdLst>
    <p:handoutMasterId r:id="rId54"/>
  </p:handoutMasterIdLst>
  <p:sldIdLst>
    <p:sldId id="295" r:id="rId4"/>
    <p:sldId id="257" r:id="rId5"/>
    <p:sldId id="290" r:id="rId6"/>
    <p:sldId id="258" r:id="rId7"/>
    <p:sldId id="259" r:id="rId8"/>
    <p:sldId id="260" r:id="rId9"/>
    <p:sldId id="291" r:id="rId10"/>
    <p:sldId id="261" r:id="rId11"/>
    <p:sldId id="262" r:id="rId12"/>
    <p:sldId id="263" r:id="rId13"/>
    <p:sldId id="264" r:id="rId14"/>
    <p:sldId id="265" r:id="rId15"/>
    <p:sldId id="266" r:id="rId16"/>
    <p:sldId id="267" r:id="rId17"/>
    <p:sldId id="269" r:id="rId18"/>
    <p:sldId id="270" r:id="rId19"/>
    <p:sldId id="271" r:id="rId20"/>
    <p:sldId id="292" r:id="rId21"/>
    <p:sldId id="272" r:id="rId22"/>
    <p:sldId id="273" r:id="rId23"/>
    <p:sldId id="274" r:id="rId24"/>
    <p:sldId id="275" r:id="rId25"/>
    <p:sldId id="276" r:id="rId26"/>
    <p:sldId id="293" r:id="rId27"/>
    <p:sldId id="279" r:id="rId28"/>
    <p:sldId id="280" r:id="rId29"/>
    <p:sldId id="294" r:id="rId30"/>
    <p:sldId id="281" r:id="rId31"/>
    <p:sldId id="282" r:id="rId32"/>
    <p:sldId id="283" r:id="rId33"/>
    <p:sldId id="285" r:id="rId34"/>
    <p:sldId id="286" r:id="rId35"/>
    <p:sldId id="287" r:id="rId36"/>
    <p:sldId id="288" r:id="rId37"/>
    <p:sldId id="256" r:id="rId38"/>
    <p:sldId id="308" r:id="rId39"/>
    <p:sldId id="300" r:id="rId40"/>
    <p:sldId id="301" r:id="rId41"/>
    <p:sldId id="309" r:id="rId42"/>
    <p:sldId id="310" r:id="rId43"/>
    <p:sldId id="311" r:id="rId44"/>
    <p:sldId id="298" r:id="rId45"/>
    <p:sldId id="312" r:id="rId46"/>
    <p:sldId id="297" r:id="rId47"/>
    <p:sldId id="302" r:id="rId48"/>
    <p:sldId id="304" r:id="rId49"/>
    <p:sldId id="306" r:id="rId50"/>
    <p:sldId id="307" r:id="rId51"/>
    <p:sldId id="296" r:id="rId52"/>
  </p:sldIdLst>
  <p:sldSz cx="12192000" cy="6858000"/>
  <p:notesSz cx="6735763" cy="9866313"/>
  <p:embeddedFontLst>
    <p:embeddedFont>
      <p:font typeface="Arial Narrow" panose="020B0606020202030204" pitchFamily="34" charset="0"/>
      <p:regular r:id="rId55"/>
      <p:bold r:id="rId56"/>
      <p:italic r:id="rId57"/>
      <p:boldItalic r:id="rId58"/>
    </p:embeddedFont>
    <p:embeddedFont>
      <p:font typeface="Century" panose="02040604050505020304" pitchFamily="18" charset="0"/>
      <p:regular r:id="rId59"/>
    </p:embeddedFont>
    <p:embeddedFont>
      <p:font typeface="Lucida Sans Unicode" panose="020B0602030504020204" pitchFamily="34" charset="0"/>
      <p:regular r:id="rId60"/>
    </p:embeddedFont>
    <p:embeddedFont>
      <p:font typeface="Roboto" panose="02000000000000000000" pitchFamily="2" charset="0"/>
      <p:regular r:id="rId61"/>
      <p:bold r:id="rId62"/>
      <p:italic r:id="rId63"/>
      <p:boldItalic r:id="rId64"/>
    </p:embeddedFont>
    <p:embeddedFont>
      <p:font typeface="Verdana" panose="020B0604030504040204" pitchFamily="34" charset="0"/>
      <p:regular r:id="rId65"/>
      <p:bold r:id="rId66"/>
      <p:italic r:id="rId67"/>
      <p:boldItalic r:id="rId68"/>
    </p:embeddedFont>
    <p:embeddedFont>
      <p:font typeface="Wingdings 2" panose="05020102010507070707" pitchFamily="18" charset="2"/>
      <p:regular r:id="rId69"/>
    </p:embeddedFont>
    <p:embeddedFont>
      <p:font typeface="Wingdings 3" panose="05040102010807070707" pitchFamily="18" charset="2"/>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iPWvtHRwjqD4fvzEYxnIZUFiXZ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5F05C4-CF53-4D32-8CCF-10A62CB4D01E}">
  <a:tblStyle styleId="{0C5F05C4-CF53-4D32-8CCF-10A62CB4D01E}"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1"/>
          </a:solidFill>
        </a:fill>
      </a:tcStyle>
    </a:lastCol>
    <a:firstCol>
      <a:tcTxStyle b="on" i="off">
        <a:font>
          <a:latin typeface="游ゴシック"/>
          <a:ea typeface="游ゴシック"/>
          <a:cs typeface="游ゴシック"/>
        </a:font>
        <a:schemeClr val="lt1"/>
      </a:tcTxStyle>
      <a:tcStyle>
        <a:tcBdr/>
        <a:fill>
          <a:solidFill>
            <a:schemeClr val="accent1"/>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A47C5AE-639A-4D12-B18D-1EE32EA840D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0"/>
  </p:normalViewPr>
  <p:slideViewPr>
    <p:cSldViewPr snapToGrid="0">
      <p:cViewPr varScale="1">
        <p:scale>
          <a:sx n="73" d="100"/>
          <a:sy n="73" d="100"/>
        </p:scale>
        <p:origin x="221"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 Id="rId76" Type="http://customschemas.google.com/relationships/presentationmetadata" Target="metadata"/><Relationship Id="rId7"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7187C8A-09AD-77DA-A6BC-5339C0A90921}"/>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962BDC-647B-984C-3265-ED97EA827B3F}"/>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F997C6C-3CD0-4E17-A07E-8BEBEFC8C5F9}" type="datetimeFigureOut">
              <a:rPr kumimoji="1" lang="ja-JP" altLang="en-US" smtClean="0"/>
              <a:pPr/>
              <a:t>2025/3/5</a:t>
            </a:fld>
            <a:endParaRPr kumimoji="1" lang="ja-JP" altLang="en-US"/>
          </a:p>
        </p:txBody>
      </p:sp>
      <p:sp>
        <p:nvSpPr>
          <p:cNvPr id="4" name="フッター プレースホルダー 3">
            <a:extLst>
              <a:ext uri="{FF2B5EF4-FFF2-40B4-BE49-F238E27FC236}">
                <a16:creationId xmlns:a16="http://schemas.microsoft.com/office/drawing/2014/main" id="{2A20830A-2586-3E70-26E7-B504BBA484AF}"/>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A169C22-4978-5141-2A29-1452C39D4E7C}"/>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59508CC4-6389-4662-A9CB-F9C0EB330934}" type="slidenum">
              <a:rPr kumimoji="1" lang="ja-JP" altLang="en-US" smtClean="0"/>
              <a:pPr/>
              <a:t>‹#›</a:t>
            </a:fld>
            <a:endParaRPr kumimoji="1" lang="ja-JP" altLang="en-US"/>
          </a:p>
        </p:txBody>
      </p:sp>
    </p:spTree>
    <p:extLst>
      <p:ext uri="{BB962C8B-B14F-4D97-AF65-F5344CB8AC3E}">
        <p14:creationId xmlns:p14="http://schemas.microsoft.com/office/powerpoint/2010/main" val="4259470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8: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2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2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8: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2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3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3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3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36</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38</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43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44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8: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7"/>
        <p:cNvGrpSpPr/>
        <p:nvPr/>
      </p:nvGrpSpPr>
      <p:grpSpPr>
        <a:xfrm>
          <a:off x="0" y="0"/>
          <a:ext cx="0" cy="0"/>
          <a:chOff x="0" y="0"/>
          <a:chExt cx="0" cy="0"/>
        </a:xfrm>
      </p:grpSpPr>
      <p:sp>
        <p:nvSpPr>
          <p:cNvPr id="28" name="Google Shape;2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4730-3E43-4A53-A709-6094EF842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2DDB36-CE1D-4BDE-B8D9-509D478954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2E1A5C-CC77-42A3-9F7E-D95E15B19CE9}"/>
              </a:ext>
            </a:extLst>
          </p:cNvPr>
          <p:cNvSpPr>
            <a:spLocks noGrp="1"/>
          </p:cNvSpPr>
          <p:nvPr>
            <p:ph type="dt" sz="half" idx="10"/>
          </p:nvPr>
        </p:nvSpPr>
        <p:spPr/>
        <p:txBody>
          <a:bodyPr/>
          <a:lstStyle/>
          <a:p>
            <a:fld id="{729AD6CB-E920-4909-A51A-74D7B644D8A1}" type="datetimeFigureOut">
              <a:rPr lang="en-US" smtClean="0"/>
              <a:pPr/>
              <a:t>3/5/2025</a:t>
            </a:fld>
            <a:endParaRPr lang="en-US"/>
          </a:p>
        </p:txBody>
      </p:sp>
      <p:sp>
        <p:nvSpPr>
          <p:cNvPr id="5" name="Footer Placeholder 4">
            <a:extLst>
              <a:ext uri="{FF2B5EF4-FFF2-40B4-BE49-F238E27FC236}">
                <a16:creationId xmlns:a16="http://schemas.microsoft.com/office/drawing/2014/main" id="{772B50C8-3EFA-4E1B-8361-1234A62AD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AB0B4-CFCC-41FF-83FE-C671DD49E0F0}"/>
              </a:ext>
            </a:extLst>
          </p:cNvPr>
          <p:cNvSpPr>
            <a:spLocks noGrp="1"/>
          </p:cNvSpPr>
          <p:nvPr>
            <p:ph type="sldNum" sz="quarter" idx="12"/>
          </p:nvPr>
        </p:nvSpPr>
        <p:spPr/>
        <p:txBody>
          <a:bodyPr/>
          <a:lstStyle/>
          <a:p>
            <a:fld id="{A46490A6-EDE1-431D-86EA-330C0F933B4C}" type="slidenum">
              <a:rPr lang="en-US" smtClean="0"/>
              <a:pPr/>
              <a:t>‹#›</a:t>
            </a:fld>
            <a:endParaRPr lang="en-US"/>
          </a:p>
        </p:txBody>
      </p:sp>
    </p:spTree>
    <p:extLst>
      <p:ext uri="{BB962C8B-B14F-4D97-AF65-F5344CB8AC3E}">
        <p14:creationId xmlns:p14="http://schemas.microsoft.com/office/powerpoint/2010/main" val="122390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02"/>
        <p:cNvGrpSpPr/>
        <p:nvPr/>
      </p:nvGrpSpPr>
      <p:grpSpPr>
        <a:xfrm>
          <a:off x="0" y="0"/>
          <a:ext cx="0" cy="0"/>
          <a:chOff x="0" y="0"/>
          <a:chExt cx="0" cy="0"/>
        </a:xfrm>
      </p:grpSpPr>
      <p:sp>
        <p:nvSpPr>
          <p:cNvPr id="103" name="Google Shape;10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08"/>
        <p:cNvGrpSpPr/>
        <p:nvPr/>
      </p:nvGrpSpPr>
      <p:grpSpPr>
        <a:xfrm>
          <a:off x="0" y="0"/>
          <a:ext cx="0" cy="0"/>
          <a:chOff x="0" y="0"/>
          <a:chExt cx="0" cy="0"/>
        </a:xfrm>
      </p:grpSpPr>
      <p:sp>
        <p:nvSpPr>
          <p:cNvPr id="109" name="Google Shape;109;p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 name="Google Shape;11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14"/>
        <p:cNvGrpSpPr/>
        <p:nvPr/>
      </p:nvGrpSpPr>
      <p:grpSpPr>
        <a:xfrm>
          <a:off x="0" y="0"/>
          <a:ext cx="0" cy="0"/>
          <a:chOff x="0" y="0"/>
          <a:chExt cx="0" cy="0"/>
        </a:xfrm>
      </p:grpSpPr>
      <p:sp>
        <p:nvSpPr>
          <p:cNvPr id="115" name="Google Shape;115;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7" name="Google Shape;117;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20"/>
        <p:cNvGrpSpPr/>
        <p:nvPr/>
      </p:nvGrpSpPr>
      <p:grpSpPr>
        <a:xfrm>
          <a:off x="0" y="0"/>
          <a:ext cx="0" cy="0"/>
          <a:chOff x="0" y="0"/>
          <a:chExt cx="0" cy="0"/>
        </a:xfrm>
      </p:grpSpPr>
      <p:sp>
        <p:nvSpPr>
          <p:cNvPr id="121" name="Google Shape;12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27"/>
        <p:cNvGrpSpPr/>
        <p:nvPr/>
      </p:nvGrpSpPr>
      <p:grpSpPr>
        <a:xfrm>
          <a:off x="0" y="0"/>
          <a:ext cx="0" cy="0"/>
          <a:chOff x="0" y="0"/>
          <a:chExt cx="0" cy="0"/>
        </a:xfrm>
      </p:grpSpPr>
      <p:sp>
        <p:nvSpPr>
          <p:cNvPr id="128" name="Google Shape;128;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36"/>
        <p:cNvGrpSpPr/>
        <p:nvPr/>
      </p:nvGrpSpPr>
      <p:grpSpPr>
        <a:xfrm>
          <a:off x="0" y="0"/>
          <a:ext cx="0" cy="0"/>
          <a:chOff x="0" y="0"/>
          <a:chExt cx="0" cy="0"/>
        </a:xfrm>
      </p:grpSpPr>
      <p:sp>
        <p:nvSpPr>
          <p:cNvPr id="137" name="Google Shape;13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41"/>
        <p:cNvGrpSpPr/>
        <p:nvPr/>
      </p:nvGrpSpPr>
      <p:grpSpPr>
        <a:xfrm>
          <a:off x="0" y="0"/>
          <a:ext cx="0" cy="0"/>
          <a:chOff x="0" y="0"/>
          <a:chExt cx="0" cy="0"/>
        </a:xfrm>
      </p:grpSpPr>
      <p:sp>
        <p:nvSpPr>
          <p:cNvPr id="142" name="Google Shape;14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45"/>
        <p:cNvGrpSpPr/>
        <p:nvPr/>
      </p:nvGrpSpPr>
      <p:grpSpPr>
        <a:xfrm>
          <a:off x="0" y="0"/>
          <a:ext cx="0" cy="0"/>
          <a:chOff x="0" y="0"/>
          <a:chExt cx="0" cy="0"/>
        </a:xfrm>
      </p:grpSpPr>
      <p:sp>
        <p:nvSpPr>
          <p:cNvPr id="146" name="Google Shape;14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52"/>
        <p:cNvGrpSpPr/>
        <p:nvPr/>
      </p:nvGrpSpPr>
      <p:grpSpPr>
        <a:xfrm>
          <a:off x="0" y="0"/>
          <a:ext cx="0" cy="0"/>
          <a:chOff x="0" y="0"/>
          <a:chExt cx="0" cy="0"/>
        </a:xfrm>
      </p:grpSpPr>
      <p:sp>
        <p:nvSpPr>
          <p:cNvPr id="153" name="Google Shape;153;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8"/>
          <p:cNvSpPr>
            <a:spLocks noGrp="1"/>
          </p:cNvSpPr>
          <p:nvPr>
            <p:ph type="pic" idx="2"/>
          </p:nvPr>
        </p:nvSpPr>
        <p:spPr>
          <a:xfrm>
            <a:off x="5183188" y="987425"/>
            <a:ext cx="6172200" cy="4873625"/>
          </a:xfrm>
          <a:prstGeom prst="rect">
            <a:avLst/>
          </a:prstGeom>
          <a:noFill/>
          <a:ln>
            <a:noFill/>
          </a:ln>
        </p:spPr>
      </p:sp>
      <p:sp>
        <p:nvSpPr>
          <p:cNvPr id="155" name="Google Shape;155;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59"/>
        <p:cNvGrpSpPr/>
        <p:nvPr/>
      </p:nvGrpSpPr>
      <p:grpSpPr>
        <a:xfrm>
          <a:off x="0" y="0"/>
          <a:ext cx="0" cy="0"/>
          <a:chOff x="0" y="0"/>
          <a:chExt cx="0" cy="0"/>
        </a:xfrm>
      </p:grpSpPr>
      <p:sp>
        <p:nvSpPr>
          <p:cNvPr id="160" name="Google Shape;16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65"/>
        <p:cNvGrpSpPr/>
        <p:nvPr/>
      </p:nvGrpSpPr>
      <p:grpSpPr>
        <a:xfrm>
          <a:off x="0" y="0"/>
          <a:ext cx="0" cy="0"/>
          <a:chOff x="0" y="0"/>
          <a:chExt cx="0" cy="0"/>
        </a:xfrm>
      </p:grpSpPr>
      <p:sp>
        <p:nvSpPr>
          <p:cNvPr id="166" name="Google Shape;166;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9AD6CB-E920-4909-A51A-74D7B644D8A1}"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490A6-EDE1-431D-86EA-330C0F933B4C}"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66"/>
        <p:cNvGrpSpPr/>
        <p:nvPr/>
      </p:nvGrpSpPr>
      <p:grpSpPr>
        <a:xfrm>
          <a:off x="0" y="0"/>
          <a:ext cx="0" cy="0"/>
          <a:chOff x="0" y="0"/>
          <a:chExt cx="0" cy="0"/>
        </a:xfrm>
      </p:grpSpPr>
      <p:sp>
        <p:nvSpPr>
          <p:cNvPr id="67" name="Google Shape;6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0"/>
        <p:cNvGrpSpPr/>
        <p:nvPr/>
      </p:nvGrpSpPr>
      <p:grpSpPr>
        <a:xfrm>
          <a:off x="0" y="0"/>
          <a:ext cx="0" cy="0"/>
          <a:chOff x="0" y="0"/>
          <a:chExt cx="0" cy="0"/>
        </a:xfrm>
      </p:grpSpPr>
      <p:sp>
        <p:nvSpPr>
          <p:cNvPr id="71" name="Google Shape;71;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77"/>
        <p:cNvGrpSpPr/>
        <p:nvPr/>
      </p:nvGrpSpPr>
      <p:grpSpPr>
        <a:xfrm>
          <a:off x="0" y="0"/>
          <a:ext cx="0" cy="0"/>
          <a:chOff x="0" y="0"/>
          <a:chExt cx="0" cy="0"/>
        </a:xfrm>
      </p:grpSpPr>
      <p:sp>
        <p:nvSpPr>
          <p:cNvPr id="78" name="Google Shape;78;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8"/>
          <p:cNvSpPr>
            <a:spLocks noGrp="1"/>
          </p:cNvSpPr>
          <p:nvPr>
            <p:ph type="pic" idx="2"/>
          </p:nvPr>
        </p:nvSpPr>
        <p:spPr>
          <a:xfrm>
            <a:off x="5183188" y="987425"/>
            <a:ext cx="6172200" cy="4873625"/>
          </a:xfrm>
          <a:prstGeom prst="rect">
            <a:avLst/>
          </a:prstGeom>
          <a:noFill/>
          <a:ln>
            <a:noFill/>
          </a:ln>
        </p:spPr>
      </p:sp>
      <p:sp>
        <p:nvSpPr>
          <p:cNvPr id="80" name="Google Shape;80;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4"/>
        <p:cNvGrpSpPr/>
        <p:nvPr/>
      </p:nvGrpSpPr>
      <p:grpSpPr>
        <a:xfrm>
          <a:off x="0" y="0"/>
          <a:ext cx="0" cy="0"/>
          <a:chOff x="0" y="0"/>
          <a:chExt cx="0" cy="0"/>
        </a:xfrm>
      </p:grpSpPr>
      <p:sp>
        <p:nvSpPr>
          <p:cNvPr id="85" name="Google Shape;8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rgbClr val="888888"/>
                </a:solidFill>
                <a:latin typeface="Arial"/>
                <a:ea typeface="Arial"/>
                <a:cs typeface="Arial"/>
                <a:sym typeface="Arial"/>
              </a:defRPr>
            </a:lvl1pPr>
            <a:lvl2pPr marL="0" marR="0" lvl="1" indent="0" algn="r" rtl="0">
              <a:spcBef>
                <a:spcPts val="0"/>
              </a:spcBef>
              <a:buNone/>
              <a:defRPr sz="1200" b="0" u="none">
                <a:solidFill>
                  <a:srgbClr val="888888"/>
                </a:solidFill>
                <a:latin typeface="Arial"/>
                <a:ea typeface="Arial"/>
                <a:cs typeface="Arial"/>
                <a:sym typeface="Arial"/>
              </a:defRPr>
            </a:lvl2pPr>
            <a:lvl3pPr marL="0" marR="0" lvl="2" indent="0" algn="r" rtl="0">
              <a:spcBef>
                <a:spcPts val="0"/>
              </a:spcBef>
              <a:buNone/>
              <a:defRPr sz="1200" b="0" u="none">
                <a:solidFill>
                  <a:srgbClr val="888888"/>
                </a:solidFill>
                <a:latin typeface="Arial"/>
                <a:ea typeface="Arial"/>
                <a:cs typeface="Arial"/>
                <a:sym typeface="Arial"/>
              </a:defRPr>
            </a:lvl3pPr>
            <a:lvl4pPr marL="0" marR="0" lvl="3" indent="0" algn="r" rtl="0">
              <a:spcBef>
                <a:spcPts val="0"/>
              </a:spcBef>
              <a:buNone/>
              <a:defRPr sz="1200" b="0" u="none">
                <a:solidFill>
                  <a:srgbClr val="888888"/>
                </a:solidFill>
                <a:latin typeface="Arial"/>
                <a:ea typeface="Arial"/>
                <a:cs typeface="Arial"/>
                <a:sym typeface="Arial"/>
              </a:defRPr>
            </a:lvl4pPr>
            <a:lvl5pPr marL="0" marR="0" lvl="4" indent="0" algn="r" rtl="0">
              <a:spcBef>
                <a:spcPts val="0"/>
              </a:spcBef>
              <a:buNone/>
              <a:defRPr sz="1200" b="0" u="none">
                <a:solidFill>
                  <a:srgbClr val="888888"/>
                </a:solidFill>
                <a:latin typeface="Arial"/>
                <a:ea typeface="Arial"/>
                <a:cs typeface="Arial"/>
                <a:sym typeface="Arial"/>
              </a:defRPr>
            </a:lvl5pPr>
            <a:lvl6pPr marL="0" marR="0" lvl="5" indent="0" algn="r" rtl="0">
              <a:spcBef>
                <a:spcPts val="0"/>
              </a:spcBef>
              <a:buNone/>
              <a:defRPr sz="1200" b="0" u="none">
                <a:solidFill>
                  <a:srgbClr val="888888"/>
                </a:solidFill>
                <a:latin typeface="Arial"/>
                <a:ea typeface="Arial"/>
                <a:cs typeface="Arial"/>
                <a:sym typeface="Arial"/>
              </a:defRPr>
            </a:lvl6pPr>
            <a:lvl7pPr marL="0" marR="0" lvl="6" indent="0" algn="r" rtl="0">
              <a:spcBef>
                <a:spcPts val="0"/>
              </a:spcBef>
              <a:buNone/>
              <a:defRPr sz="1200" b="0" u="none">
                <a:solidFill>
                  <a:srgbClr val="888888"/>
                </a:solidFill>
                <a:latin typeface="Arial"/>
                <a:ea typeface="Arial"/>
                <a:cs typeface="Arial"/>
                <a:sym typeface="Arial"/>
              </a:defRPr>
            </a:lvl7pPr>
            <a:lvl8pPr marL="0" marR="0" lvl="7" indent="0" algn="r" rtl="0">
              <a:spcBef>
                <a:spcPts val="0"/>
              </a:spcBef>
              <a:buNone/>
              <a:defRPr sz="1200" b="0" u="none">
                <a:solidFill>
                  <a:srgbClr val="888888"/>
                </a:solidFill>
                <a:latin typeface="Arial"/>
                <a:ea typeface="Arial"/>
                <a:cs typeface="Arial"/>
                <a:sym typeface="Arial"/>
              </a:defRPr>
            </a:lvl8pPr>
            <a:lvl9pPr marL="0" marR="0" lvl="8" indent="0" algn="r" rtl="0">
              <a:spcBef>
                <a:spcPts val="0"/>
              </a:spcBef>
              <a:buNone/>
              <a:defRPr sz="1200" b="0" u="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Google Shape;10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AD215-F1EC-4377-805C-CFDE5B2EBBDD}"/>
              </a:ext>
            </a:extLst>
          </p:cNvPr>
          <p:cNvSpPr>
            <a:spLocks noGrp="1"/>
          </p:cNvSpPr>
          <p:nvPr>
            <p:ph idx="1"/>
          </p:nvPr>
        </p:nvSpPr>
        <p:spPr>
          <a:xfrm>
            <a:off x="838200" y="638692"/>
            <a:ext cx="10515600" cy="5580615"/>
          </a:xfrm>
        </p:spPr>
        <p:txBody>
          <a:bodyPr/>
          <a:lstStyle/>
          <a:p>
            <a:pPr marL="0" indent="0" algn="ctr">
              <a:buNone/>
            </a:pPr>
            <a:endParaRPr lang="en-US" sz="2200" dirty="0">
              <a:latin typeface="Arial" panose="020B0604020202020204" pitchFamily="34" charset="0"/>
              <a:cs typeface="Arial" panose="020B0604020202020204" pitchFamily="34" charset="0"/>
            </a:endParaRPr>
          </a:p>
          <a:p>
            <a:pPr marL="0" indent="0" algn="ctr">
              <a:buNone/>
            </a:pPr>
            <a:r>
              <a:rPr lang="en-US" sz="2200" dirty="0">
                <a:latin typeface="Arial" panose="020B0604020202020204" pitchFamily="34" charset="0"/>
                <a:cs typeface="Arial" panose="020B0604020202020204" pitchFamily="34" charset="0"/>
              </a:rPr>
              <a:t>Presentation </a:t>
            </a:r>
          </a:p>
          <a:p>
            <a:pPr marL="0" indent="0" algn="ctr">
              <a:buNone/>
            </a:pPr>
            <a:r>
              <a:rPr lang="en-US" sz="2200" dirty="0">
                <a:latin typeface="Arial" panose="020B0604020202020204" pitchFamily="34" charset="0"/>
                <a:cs typeface="Arial" panose="020B0604020202020204" pitchFamily="34" charset="0"/>
              </a:rPr>
              <a:t>on</a:t>
            </a:r>
          </a:p>
          <a:p>
            <a:pPr marL="0" indent="0" algn="ctr">
              <a:buNone/>
            </a:pPr>
            <a:r>
              <a:rPr lang="en-US" sz="2400" dirty="0"/>
              <a:t>NRW: </a:t>
            </a:r>
            <a:r>
              <a:rPr lang="en-US" sz="2400" dirty="0" err="1"/>
              <a:t>व्यबसायिक</a:t>
            </a:r>
            <a:r>
              <a:rPr lang="en-US" sz="2400" dirty="0"/>
              <a:t> </a:t>
            </a:r>
            <a:r>
              <a:rPr lang="en-US" sz="2400" dirty="0" err="1"/>
              <a:t>घाटा</a:t>
            </a:r>
            <a:r>
              <a:rPr lang="en-US" sz="2400" dirty="0"/>
              <a:t> र </a:t>
            </a:r>
            <a:r>
              <a:rPr lang="en-US" sz="2400" dirty="0" err="1"/>
              <a:t>प्रतिरोधी</a:t>
            </a:r>
            <a:r>
              <a:rPr lang="en-US" sz="2400" dirty="0"/>
              <a:t> </a:t>
            </a:r>
            <a:r>
              <a:rPr lang="en-US" sz="2400" dirty="0" err="1"/>
              <a:t>उपायहरू</a:t>
            </a:r>
            <a:r>
              <a:rPr lang="en-US" sz="2400" dirty="0"/>
              <a:t>, </a:t>
            </a:r>
            <a:r>
              <a:rPr lang="en-US" sz="2400" dirty="0" err="1"/>
              <a:t>व्यबसायिक</a:t>
            </a:r>
            <a:r>
              <a:rPr lang="en-US" sz="2400" dirty="0"/>
              <a:t> </a:t>
            </a:r>
            <a:r>
              <a:rPr lang="en-US" sz="2400" dirty="0" err="1"/>
              <a:t>घाटा</a:t>
            </a:r>
            <a:r>
              <a:rPr lang="en-US" sz="2400" dirty="0"/>
              <a:t> </a:t>
            </a:r>
            <a:r>
              <a:rPr lang="en-US" sz="2400" dirty="0" err="1"/>
              <a:t>रोकथाम</a:t>
            </a:r>
            <a:r>
              <a:rPr lang="en-US" sz="2400" dirty="0"/>
              <a:t> </a:t>
            </a:r>
            <a:r>
              <a:rPr lang="en-US" sz="2400" dirty="0" err="1"/>
              <a:t>योजना</a:t>
            </a:r>
            <a:br>
              <a:rPr lang="en-US" sz="2200" u="sng" dirty="0">
                <a:latin typeface="Arial" panose="020B0604020202020204" pitchFamily="34" charset="0"/>
                <a:cs typeface="Arial" panose="020B0604020202020204" pitchFamily="34" charset="0"/>
              </a:rPr>
            </a:br>
            <a:endParaRPr lang="en-US" sz="2200" u="sng" dirty="0">
              <a:latin typeface="Arial" panose="020B0604020202020204" pitchFamily="34" charset="0"/>
              <a:cs typeface="Arial" panose="020B0604020202020204" pitchFamily="34" charset="0"/>
            </a:endParaRPr>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1800" b="1" u="sng" dirty="0"/>
              <a:t>Presented By:</a:t>
            </a:r>
          </a:p>
          <a:p>
            <a:pPr marL="0" indent="0" algn="ctr">
              <a:buNone/>
            </a:pPr>
            <a:r>
              <a:rPr lang="en-US" sz="1800" dirty="0" err="1"/>
              <a:t>Er.</a:t>
            </a:r>
            <a:r>
              <a:rPr lang="en-US" altLang="ja-JP" sz="1800" dirty="0" err="1"/>
              <a:t>Akrur</a:t>
            </a:r>
            <a:r>
              <a:rPr lang="en-US" altLang="ja-JP" sz="1800" dirty="0"/>
              <a:t> Nath Sharma</a:t>
            </a:r>
            <a:endParaRPr lang="en-US" sz="1800" dirty="0"/>
          </a:p>
          <a:p>
            <a:pPr marL="0" indent="0" algn="ctr">
              <a:buNone/>
            </a:pPr>
            <a:r>
              <a:rPr lang="en-US" sz="1800" dirty="0"/>
              <a:t>Kathmandu </a:t>
            </a:r>
            <a:r>
              <a:rPr lang="en-US" sz="1800" dirty="0" err="1"/>
              <a:t>Upatyaka</a:t>
            </a:r>
            <a:r>
              <a:rPr lang="en-US" sz="1800" dirty="0"/>
              <a:t> </a:t>
            </a:r>
            <a:r>
              <a:rPr lang="en-US" sz="1800" dirty="0" err="1"/>
              <a:t>Khanepani</a:t>
            </a:r>
            <a:r>
              <a:rPr lang="en-US" sz="1800" dirty="0"/>
              <a:t> Limited</a:t>
            </a:r>
          </a:p>
        </p:txBody>
      </p:sp>
      <p:pic>
        <p:nvPicPr>
          <p:cNvPr id="4" name="図 9" descr="グラフィカル ユーザー インターフェイス, テキスト, アプリケーション&#10;&#10;自動的に生成された説明">
            <a:extLst>
              <a:ext uri="{FF2B5EF4-FFF2-40B4-BE49-F238E27FC236}">
                <a16:creationId xmlns:a16="http://schemas.microsoft.com/office/drawing/2014/main" id="{D7EB36D6-9170-48A8-B4D1-64DA1F10D4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685" y="5160556"/>
            <a:ext cx="3497430" cy="1058751"/>
          </a:xfrm>
          <a:prstGeom prst="rect">
            <a:avLst/>
          </a:prstGeom>
        </p:spPr>
      </p:pic>
      <p:pic>
        <p:nvPicPr>
          <p:cNvPr id="5" name="Picture 4">
            <a:extLst>
              <a:ext uri="{FF2B5EF4-FFF2-40B4-BE49-F238E27FC236}">
                <a16:creationId xmlns:a16="http://schemas.microsoft.com/office/drawing/2014/main" id="{8CC74400-7A64-98F7-A4B7-31D1B1D078DF}"/>
              </a:ext>
            </a:extLst>
          </p:cNvPr>
          <p:cNvPicPr>
            <a:picLocks noChangeAspect="1"/>
          </p:cNvPicPr>
          <p:nvPr/>
        </p:nvPicPr>
        <p:blipFill>
          <a:blip r:embed="rId3"/>
          <a:stretch>
            <a:fillRect/>
          </a:stretch>
        </p:blipFill>
        <p:spPr>
          <a:xfrm>
            <a:off x="8881904" y="5428207"/>
            <a:ext cx="2158171" cy="658425"/>
          </a:xfrm>
          <a:prstGeom prst="rect">
            <a:avLst/>
          </a:prstGeom>
        </p:spPr>
      </p:pic>
    </p:spTree>
    <p:extLst>
      <p:ext uri="{BB962C8B-B14F-4D97-AF65-F5344CB8AC3E}">
        <p14:creationId xmlns:p14="http://schemas.microsoft.com/office/powerpoint/2010/main" val="316201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8"/>
          <p:cNvSpPr txBox="1">
            <a:spLocks noGrp="1"/>
          </p:cNvSpPr>
          <p:nvPr>
            <p:ph type="title"/>
          </p:nvPr>
        </p:nvSpPr>
        <p:spPr>
          <a:xfrm>
            <a:off x="767255" y="235331"/>
            <a:ext cx="11003285" cy="14561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dirty="0" err="1"/>
              <a:t>व्यबसायिक</a:t>
            </a:r>
            <a:r>
              <a:rPr lang="en-US" sz="3600" dirty="0"/>
              <a:t> </a:t>
            </a:r>
            <a:r>
              <a:rPr lang="en-US" sz="3600" dirty="0" err="1"/>
              <a:t>घाटा</a:t>
            </a:r>
            <a:r>
              <a:rPr lang="en-US" sz="3600" dirty="0"/>
              <a:t> र </a:t>
            </a:r>
            <a:r>
              <a:rPr lang="en-US" sz="3600" dirty="0" err="1"/>
              <a:t>यसका</a:t>
            </a:r>
            <a:r>
              <a:rPr lang="en-US" sz="3600" dirty="0"/>
              <a:t> </a:t>
            </a:r>
            <a:r>
              <a:rPr lang="en-US" sz="3600" dirty="0" err="1"/>
              <a:t>प्रतिरोधी</a:t>
            </a:r>
            <a:r>
              <a:rPr lang="en-US" sz="3600" dirty="0"/>
              <a:t> </a:t>
            </a:r>
            <a:r>
              <a:rPr lang="en-US" sz="3600" dirty="0" err="1"/>
              <a:t>उपायहरू</a:t>
            </a:r>
            <a:r>
              <a:rPr lang="en-US" sz="3600" dirty="0"/>
              <a:t> </a:t>
            </a:r>
            <a:br>
              <a:rPr lang="en-US" sz="3600" dirty="0"/>
            </a:br>
            <a:r>
              <a:rPr lang="en-US" sz="2600" dirty="0" err="1"/>
              <a:t>व्यबसायिक</a:t>
            </a:r>
            <a:r>
              <a:rPr lang="en-US" sz="2600" dirty="0"/>
              <a:t> </a:t>
            </a:r>
            <a:r>
              <a:rPr lang="en-US" sz="2600" dirty="0" err="1"/>
              <a:t>घाटाका</a:t>
            </a:r>
            <a:r>
              <a:rPr lang="en-US" sz="2600" dirty="0"/>
              <a:t> </a:t>
            </a:r>
            <a:r>
              <a:rPr lang="en-US" sz="2600" dirty="0" err="1"/>
              <a:t>प्रतिरोधी</a:t>
            </a:r>
            <a:r>
              <a:rPr lang="en-US" sz="2600" dirty="0"/>
              <a:t> </a:t>
            </a:r>
            <a:r>
              <a:rPr lang="en-US" sz="2600" dirty="0" err="1"/>
              <a:t>उपायहरूको</a:t>
            </a:r>
            <a:r>
              <a:rPr lang="en-US" sz="2600" dirty="0"/>
              <a:t> </a:t>
            </a:r>
            <a:r>
              <a:rPr lang="en-US" sz="2600" dirty="0" err="1"/>
              <a:t>संरचना</a:t>
            </a:r>
            <a:endParaRPr sz="2600" dirty="0"/>
          </a:p>
        </p:txBody>
      </p:sp>
      <p:sp>
        <p:nvSpPr>
          <p:cNvPr id="263" name="Google Shape;26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10</a:t>
            </a:fld>
            <a:endParaRPr sz="1400" b="1">
              <a:solidFill>
                <a:schemeClr val="dk1"/>
              </a:solidFill>
            </a:endParaRPr>
          </a:p>
        </p:txBody>
      </p:sp>
      <p:grpSp>
        <p:nvGrpSpPr>
          <p:cNvPr id="264" name="Google Shape;264;p8"/>
          <p:cNvGrpSpPr/>
          <p:nvPr/>
        </p:nvGrpSpPr>
        <p:grpSpPr>
          <a:xfrm>
            <a:off x="591089" y="1723697"/>
            <a:ext cx="11396472" cy="4911036"/>
            <a:chOff x="591089" y="1410985"/>
            <a:chExt cx="11396472" cy="5045078"/>
          </a:xfrm>
        </p:grpSpPr>
        <p:grpSp>
          <p:nvGrpSpPr>
            <p:cNvPr id="265" name="Google Shape;265;p8"/>
            <p:cNvGrpSpPr/>
            <p:nvPr/>
          </p:nvGrpSpPr>
          <p:grpSpPr>
            <a:xfrm>
              <a:off x="6225266" y="4810561"/>
              <a:ext cx="4482790" cy="1548998"/>
              <a:chOff x="223025" y="3147977"/>
              <a:chExt cx="4293220" cy="1418877"/>
            </a:xfrm>
          </p:grpSpPr>
          <p:sp>
            <p:nvSpPr>
              <p:cNvPr id="266" name="Google Shape;266;p8"/>
              <p:cNvSpPr/>
              <p:nvPr/>
            </p:nvSpPr>
            <p:spPr>
              <a:xfrm>
                <a:off x="223025" y="3147977"/>
                <a:ext cx="4293220" cy="1418877"/>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7" name="Google Shape;267;p8"/>
              <p:cNvSpPr txBox="1"/>
              <p:nvPr/>
            </p:nvSpPr>
            <p:spPr>
              <a:xfrm>
                <a:off x="486766" y="3478385"/>
                <a:ext cx="3756103" cy="7819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ग्राहकको</a:t>
                </a:r>
                <a:r>
                  <a:rPr lang="en-US" sz="2400" b="1" i="0" u="none" strike="noStrike" cap="none" dirty="0">
                    <a:solidFill>
                      <a:srgbClr val="000000"/>
                    </a:solidFill>
                    <a:latin typeface="Arial"/>
                    <a:ea typeface="Arial"/>
                    <a:cs typeface="Arial"/>
                    <a:sym typeface="Arial"/>
                  </a:rPr>
                  <a:t> water meter</a:t>
                </a:r>
                <a:endParaRPr/>
              </a:p>
              <a:p>
                <a:pPr marL="0" marR="0" lvl="0" indent="0" algn="ctr" rtl="0">
                  <a:spcBef>
                    <a:spcPts val="0"/>
                  </a:spcBef>
                  <a:spcAft>
                    <a:spcPts val="0"/>
                  </a:spcAft>
                  <a:buNone/>
                </a:pPr>
                <a:r>
                  <a:rPr lang="en-US" sz="2400" dirty="0" err="1">
                    <a:solidFill>
                      <a:schemeClr val="dk1"/>
                    </a:solidFill>
                    <a:latin typeface="Arial"/>
                    <a:ea typeface="Arial"/>
                    <a:cs typeface="Arial"/>
                    <a:sym typeface="Arial"/>
                  </a:rPr>
                  <a:t>आफैमा</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त्रुटी</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नहुनु</a:t>
                </a:r>
                <a:r>
                  <a:rPr lang="en-US" sz="2400" dirty="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p:txBody>
          </p:sp>
        </p:grpSp>
        <p:grpSp>
          <p:nvGrpSpPr>
            <p:cNvPr id="268" name="Google Shape;268;p8"/>
            <p:cNvGrpSpPr/>
            <p:nvPr/>
          </p:nvGrpSpPr>
          <p:grpSpPr>
            <a:xfrm>
              <a:off x="591089" y="1410985"/>
              <a:ext cx="11396472" cy="5045078"/>
              <a:chOff x="591089" y="1410985"/>
              <a:chExt cx="11396472" cy="5045078"/>
            </a:xfrm>
          </p:grpSpPr>
          <p:sp>
            <p:nvSpPr>
              <p:cNvPr id="269" name="Google Shape;269;p8"/>
              <p:cNvSpPr txBox="1"/>
              <p:nvPr/>
            </p:nvSpPr>
            <p:spPr>
              <a:xfrm>
                <a:off x="3174380" y="1410985"/>
                <a:ext cx="6066264" cy="980148"/>
              </a:xfrm>
              <a:prstGeom prst="rect">
                <a:avLst/>
              </a:prstGeom>
              <a:solidFill>
                <a:srgbClr val="FFF2CC"/>
              </a:solidFill>
              <a:ln w="63500"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US" sz="2800" dirty="0" err="1">
                    <a:solidFill>
                      <a:schemeClr val="dk1"/>
                    </a:solidFill>
                    <a:latin typeface="Arial"/>
                    <a:ea typeface="Arial"/>
                    <a:cs typeface="Arial"/>
                    <a:sym typeface="Arial"/>
                  </a:rPr>
                  <a:t>व्यबसायिक</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घाटा</a:t>
                </a:r>
                <a:r>
                  <a:rPr lang="en-US" sz="2800" dirty="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US" sz="2800" dirty="0">
                    <a:solidFill>
                      <a:schemeClr val="dk1"/>
                    </a:solidFill>
                    <a:latin typeface="Arial"/>
                    <a:ea typeface="Arial"/>
                    <a:cs typeface="Arial"/>
                    <a:sym typeface="Arial"/>
                  </a:rPr>
                  <a:t>NRW </a:t>
                </a:r>
                <a:r>
                  <a:rPr lang="en-US" sz="2800" dirty="0" err="1">
                    <a:solidFill>
                      <a:schemeClr val="dk1"/>
                    </a:solidFill>
                    <a:latin typeface="Arial"/>
                    <a:ea typeface="Arial"/>
                    <a:cs typeface="Arial"/>
                    <a:sym typeface="Arial"/>
                  </a:rPr>
                  <a:t>का</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प्रतिरोधी</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उपायहरू</a:t>
                </a:r>
                <a:r>
                  <a:rPr lang="en-US" sz="2800" dirty="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grpSp>
            <p:nvGrpSpPr>
              <p:cNvPr id="270" name="Google Shape;270;p8"/>
              <p:cNvGrpSpPr/>
              <p:nvPr/>
            </p:nvGrpSpPr>
            <p:grpSpPr>
              <a:xfrm>
                <a:off x="591089" y="3099648"/>
                <a:ext cx="11396472" cy="3356415"/>
                <a:chOff x="591089" y="3099648"/>
                <a:chExt cx="11396472" cy="3356415"/>
              </a:xfrm>
            </p:grpSpPr>
            <p:sp>
              <p:nvSpPr>
                <p:cNvPr id="271" name="Google Shape;271;p8"/>
                <p:cNvSpPr/>
                <p:nvPr/>
              </p:nvSpPr>
              <p:spPr>
                <a:xfrm>
                  <a:off x="1656555" y="4784482"/>
                  <a:ext cx="4448820" cy="1671581"/>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2" name="Google Shape;272;p8"/>
                <p:cNvSpPr txBox="1"/>
                <p:nvPr/>
              </p:nvSpPr>
              <p:spPr>
                <a:xfrm>
                  <a:off x="2146397" y="5178194"/>
                  <a:ext cx="3502243" cy="8536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a:ea typeface="Arial"/>
                      <a:cs typeface="Arial"/>
                      <a:sym typeface="Arial"/>
                    </a:rPr>
                    <a:t>सही</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अनि</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छिटो</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छरितो</a:t>
                  </a:r>
                  <a:r>
                    <a:rPr lang="en-US" sz="2400" b="1" i="0" u="none" strike="noStrike" cap="none" dirty="0">
                      <a:solidFill>
                        <a:srgbClr val="000000"/>
                      </a:solidFill>
                      <a:latin typeface="Arial"/>
                      <a:ea typeface="Arial"/>
                      <a:cs typeface="Arial"/>
                      <a:sym typeface="Arial"/>
                    </a:rPr>
                    <a:t> meter reading</a:t>
                  </a:r>
                  <a:endParaRPr dirty="0"/>
                </a:p>
              </p:txBody>
            </p:sp>
            <p:grpSp>
              <p:nvGrpSpPr>
                <p:cNvPr id="273" name="Google Shape;273;p8"/>
                <p:cNvGrpSpPr/>
                <p:nvPr/>
              </p:nvGrpSpPr>
              <p:grpSpPr>
                <a:xfrm>
                  <a:off x="591089" y="3099648"/>
                  <a:ext cx="11396472" cy="1718984"/>
                  <a:chOff x="591089" y="3099648"/>
                  <a:chExt cx="11396472" cy="1718984"/>
                </a:xfrm>
              </p:grpSpPr>
              <p:sp>
                <p:nvSpPr>
                  <p:cNvPr id="274" name="Google Shape;274;p8"/>
                  <p:cNvSpPr/>
                  <p:nvPr/>
                </p:nvSpPr>
                <p:spPr>
                  <a:xfrm>
                    <a:off x="735980" y="3322727"/>
                    <a:ext cx="4293220" cy="1495905"/>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275" name="Google Shape;275;p8"/>
                  <p:cNvGrpSpPr/>
                  <p:nvPr/>
                </p:nvGrpSpPr>
                <p:grpSpPr>
                  <a:xfrm>
                    <a:off x="7643009" y="3099648"/>
                    <a:ext cx="4344552" cy="1530556"/>
                    <a:chOff x="7643009" y="3099648"/>
                    <a:chExt cx="4344552" cy="1530556"/>
                  </a:xfrm>
                </p:grpSpPr>
                <p:sp>
                  <p:nvSpPr>
                    <p:cNvPr id="276" name="Google Shape;276;p8"/>
                    <p:cNvSpPr/>
                    <p:nvPr/>
                  </p:nvSpPr>
                  <p:spPr>
                    <a:xfrm>
                      <a:off x="7643009" y="3099648"/>
                      <a:ext cx="4344552" cy="1530556"/>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7" name="Google Shape;277;p8"/>
                    <p:cNvSpPr txBox="1"/>
                    <p:nvPr/>
                  </p:nvSpPr>
                  <p:spPr>
                    <a:xfrm>
                      <a:off x="8014438" y="3270545"/>
                      <a:ext cx="3756102" cy="12330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a:ea typeface="Arial"/>
                          <a:cs typeface="Arial"/>
                          <a:sym typeface="Arial"/>
                        </a:rPr>
                        <a:t>ग्राहकको</a:t>
                      </a:r>
                      <a:r>
                        <a:rPr lang="en-US" sz="2400" b="1" i="0" u="none" strike="noStrike" cap="none" dirty="0">
                          <a:solidFill>
                            <a:srgbClr val="000000"/>
                          </a:solidFill>
                          <a:latin typeface="Arial"/>
                          <a:ea typeface="Arial"/>
                          <a:cs typeface="Arial"/>
                          <a:sym typeface="Arial"/>
                        </a:rPr>
                        <a:t> data </a:t>
                      </a:r>
                      <a:r>
                        <a:rPr lang="en-US" sz="2400" b="1" dirty="0" err="1">
                          <a:solidFill>
                            <a:schemeClr val="dk1"/>
                          </a:solidFill>
                          <a:latin typeface="Arial"/>
                          <a:ea typeface="Arial"/>
                          <a:cs typeface="Arial"/>
                          <a:sym typeface="Arial"/>
                        </a:rPr>
                        <a:t>inputमा</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त्रुटि</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नहुनु</a:t>
                      </a:r>
                      <a:r>
                        <a:rPr lang="en-US" sz="2400" dirty="0">
                          <a:solidFill>
                            <a:schemeClr val="dk1"/>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अनि</a:t>
                      </a:r>
                      <a:r>
                        <a:rPr lang="en-US" sz="2400" b="1" i="0" u="none" strike="noStrike" cap="none" dirty="0">
                          <a:solidFill>
                            <a:srgbClr val="000000"/>
                          </a:solidFill>
                          <a:latin typeface="Arial"/>
                          <a:ea typeface="Arial"/>
                          <a:cs typeface="Arial"/>
                          <a:sym typeface="Arial"/>
                        </a:rPr>
                        <a:t> data entry </a:t>
                      </a:r>
                      <a:r>
                        <a:rPr lang="en-US" sz="2400" b="1" i="0" u="none" strike="noStrike" cap="none" dirty="0" err="1">
                          <a:solidFill>
                            <a:srgbClr val="000000"/>
                          </a:solidFill>
                          <a:latin typeface="Arial"/>
                          <a:ea typeface="Arial"/>
                          <a:cs typeface="Arial"/>
                          <a:sym typeface="Arial"/>
                        </a:rPr>
                        <a:t>लाई</a:t>
                      </a:r>
                      <a:r>
                        <a:rPr lang="en-US" sz="2400" b="1" i="0" u="none" strike="noStrike" cap="none" dirty="0">
                          <a:solidFill>
                            <a:srgbClr val="000000"/>
                          </a:solidFill>
                          <a:latin typeface="Arial"/>
                          <a:ea typeface="Arial"/>
                          <a:cs typeface="Arial"/>
                          <a:sym typeface="Arial"/>
                        </a:rPr>
                        <a:t> check </a:t>
                      </a:r>
                      <a:r>
                        <a:rPr lang="en-US" sz="2400" b="1" i="0" u="none" strike="noStrike" cap="none" dirty="0" err="1">
                          <a:solidFill>
                            <a:srgbClr val="000000"/>
                          </a:solidFill>
                          <a:latin typeface="Arial"/>
                          <a:ea typeface="Arial"/>
                          <a:cs typeface="Arial"/>
                          <a:sym typeface="Arial"/>
                        </a:rPr>
                        <a:t>गर्ने</a:t>
                      </a:r>
                      <a:r>
                        <a:rPr lang="en-US" sz="2400" b="1" i="0" u="none" strike="noStrike" cap="none" dirty="0">
                          <a:solidFill>
                            <a:srgbClr val="000000"/>
                          </a:solidFill>
                          <a:latin typeface="Arial"/>
                          <a:ea typeface="Arial"/>
                          <a:cs typeface="Arial"/>
                          <a:sym typeface="Arial"/>
                        </a:rPr>
                        <a:t> system </a:t>
                      </a:r>
                      <a:r>
                        <a:rPr lang="en-US" sz="2400" b="1" i="0" u="none" strike="noStrike" cap="none" dirty="0" err="1">
                          <a:solidFill>
                            <a:srgbClr val="000000"/>
                          </a:solidFill>
                          <a:latin typeface="Arial"/>
                          <a:ea typeface="Arial"/>
                          <a:cs typeface="Arial"/>
                          <a:sym typeface="Arial"/>
                        </a:rPr>
                        <a:t>हुनु</a:t>
                      </a:r>
                      <a:r>
                        <a:rPr lang="en-US" sz="2400" b="1" i="0" u="none" strike="noStrike" cap="none" dirty="0">
                          <a:solidFill>
                            <a:srgbClr val="000000"/>
                          </a:solidFill>
                          <a:latin typeface="Arial"/>
                          <a:ea typeface="Arial"/>
                          <a:cs typeface="Arial"/>
                          <a:sym typeface="Arial"/>
                        </a:rPr>
                        <a:t> </a:t>
                      </a:r>
                      <a:endParaRPr sz="2400" b="1" i="0" u="none" strike="noStrike" cap="none" dirty="0">
                        <a:solidFill>
                          <a:srgbClr val="000000"/>
                        </a:solidFill>
                        <a:latin typeface="Arial"/>
                        <a:ea typeface="Arial"/>
                        <a:cs typeface="Arial"/>
                        <a:sym typeface="Arial"/>
                      </a:endParaRPr>
                    </a:p>
                  </p:txBody>
                </p:sp>
              </p:grpSp>
              <p:sp>
                <p:nvSpPr>
                  <p:cNvPr id="278" name="Google Shape;278;p8"/>
                  <p:cNvSpPr txBox="1"/>
                  <p:nvPr/>
                </p:nvSpPr>
                <p:spPr>
                  <a:xfrm>
                    <a:off x="591089" y="3510044"/>
                    <a:ext cx="3379749" cy="8536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a:ea typeface="Arial"/>
                        <a:cs typeface="Arial"/>
                        <a:sym typeface="Arial"/>
                      </a:rPr>
                      <a:t>न्युन</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अथवा</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शून्य</a:t>
                    </a:r>
                    <a:r>
                      <a:rPr lang="en-US" sz="2400" b="1" i="0" u="none" strike="noStrike" cap="none" dirty="0">
                        <a:solidFill>
                          <a:srgbClr val="000000"/>
                        </a:solidFill>
                        <a:latin typeface="Arial"/>
                        <a:ea typeface="Arial"/>
                        <a:cs typeface="Arial"/>
                        <a:sym typeface="Arial"/>
                      </a:rPr>
                      <a:t> Illegal connection</a:t>
                    </a:r>
                    <a:endParaRPr dirty="0"/>
                  </a:p>
                </p:txBody>
              </p:sp>
            </p:grpSp>
          </p:grpSp>
          <p:sp>
            <p:nvSpPr>
              <p:cNvPr id="279" name="Google Shape;279;p8"/>
              <p:cNvSpPr/>
              <p:nvPr/>
            </p:nvSpPr>
            <p:spPr>
              <a:xfrm rot="-2450053">
                <a:off x="2684452" y="2671900"/>
                <a:ext cx="1078217" cy="516595"/>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0" name="Google Shape;280;p8"/>
              <p:cNvSpPr/>
              <p:nvPr/>
            </p:nvSpPr>
            <p:spPr>
              <a:xfrm rot="-8099966">
                <a:off x="8738500" y="2630549"/>
                <a:ext cx="914400" cy="484847"/>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1" name="Google Shape;281;p8"/>
              <p:cNvSpPr/>
              <p:nvPr/>
            </p:nvSpPr>
            <p:spPr>
              <a:xfrm rot="-3758328">
                <a:off x="3859175" y="3564191"/>
                <a:ext cx="2404866" cy="514968"/>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2" name="Google Shape;282;p8"/>
              <p:cNvSpPr/>
              <p:nvPr/>
            </p:nvSpPr>
            <p:spPr>
              <a:xfrm rot="-7076741">
                <a:off x="6085312" y="3543869"/>
                <a:ext cx="2346799" cy="514968"/>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blinds(horizontal)">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blinds(horizontal)">
                                      <p:cBhvr>
                                        <p:cTn id="12" dur="500"/>
                                        <p:tgtEl>
                                          <p:spTgt spid="2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4"/>
                                        </p:tgtEl>
                                        <p:attrNameLst>
                                          <p:attrName>style.visibility</p:attrName>
                                        </p:attrNameLst>
                                      </p:cBhvr>
                                      <p:to>
                                        <p:strVal val="visible"/>
                                      </p:to>
                                    </p:set>
                                    <p:animEffect transition="in" filter="blinds(horizontal)">
                                      <p:cBhvr>
                                        <p:cTn id="17" dur="500"/>
                                        <p:tgtEl>
                                          <p:spTgt spid="26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blinds(horizontal)">
                                      <p:cBhvr>
                                        <p:cTn id="22" dur="500"/>
                                        <p:tgtEl>
                                          <p:spTgt spid="26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blinds(horizontal)">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3800"/>
              <a:t>व्यबसायिक घाटा र यसका प्रतिरोधी उपायहरू - 2</a:t>
            </a:r>
            <a:endParaRPr sz="3800"/>
          </a:p>
        </p:txBody>
      </p:sp>
      <p:sp>
        <p:nvSpPr>
          <p:cNvPr id="288" name="Google Shape;288;p9"/>
          <p:cNvSpPr txBox="1">
            <a:spLocks noGrp="1"/>
          </p:cNvSpPr>
          <p:nvPr>
            <p:ph type="body" idx="1"/>
          </p:nvPr>
        </p:nvSpPr>
        <p:spPr>
          <a:xfrm>
            <a:off x="838200" y="1571348"/>
            <a:ext cx="8339695" cy="4605615"/>
          </a:xfrm>
          <a:prstGeom prst="rect">
            <a:avLst/>
          </a:prstGeom>
          <a:noFill/>
          <a:ln>
            <a:noFill/>
          </a:ln>
        </p:spPr>
        <p:txBody>
          <a:bodyPr spcFirstLastPara="1" wrap="square" lIns="91425" tIns="45700" rIns="91425" bIns="45700" anchor="t" anchorCtr="0">
            <a:normAutofit/>
          </a:bodyPr>
          <a:lstStyle/>
          <a:p>
            <a:pPr marL="536575" lvl="0" indent="-536575" algn="l" rtl="0">
              <a:lnSpc>
                <a:spcPct val="90000"/>
              </a:lnSpc>
              <a:spcBef>
                <a:spcPts val="0"/>
              </a:spcBef>
              <a:spcAft>
                <a:spcPts val="0"/>
              </a:spcAft>
              <a:buClr>
                <a:schemeClr val="dk1"/>
              </a:buClr>
              <a:buSzPts val="3200"/>
              <a:buNone/>
            </a:pPr>
            <a:r>
              <a:rPr lang="en-US" sz="3200" dirty="0"/>
              <a:t>(1) </a:t>
            </a:r>
            <a:r>
              <a:rPr lang="en-US" dirty="0"/>
              <a:t>Illegal connections </a:t>
            </a:r>
            <a:r>
              <a:rPr lang="en-US" dirty="0" err="1"/>
              <a:t>बिरुद्धका</a:t>
            </a:r>
            <a:r>
              <a:rPr lang="en-US" dirty="0"/>
              <a:t> </a:t>
            </a:r>
            <a:r>
              <a:rPr lang="en-US" dirty="0" err="1"/>
              <a:t>प्रतिरोधी</a:t>
            </a:r>
            <a:r>
              <a:rPr lang="en-US" dirty="0"/>
              <a:t> </a:t>
            </a:r>
            <a:r>
              <a:rPr lang="en-US" dirty="0" err="1"/>
              <a:t>उपायहरू</a:t>
            </a:r>
            <a:r>
              <a:rPr lang="en-US" dirty="0"/>
              <a:t> </a:t>
            </a:r>
            <a:endParaRPr dirty="0"/>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सार्वजनिक</a:t>
            </a:r>
            <a:r>
              <a:rPr lang="en-US" sz="2400" dirty="0">
                <a:latin typeface="Arial"/>
                <a:ea typeface="Arial"/>
                <a:cs typeface="Arial"/>
                <a:sym typeface="Arial"/>
              </a:rPr>
              <a:t> </a:t>
            </a:r>
            <a:r>
              <a:rPr lang="en-US" sz="2400" dirty="0" err="1">
                <a:latin typeface="Arial"/>
                <a:ea typeface="Arial"/>
                <a:cs typeface="Arial"/>
                <a:sym typeface="Arial"/>
              </a:rPr>
              <a:t>शिक्षाको</a:t>
            </a:r>
            <a:r>
              <a:rPr lang="en-US" sz="2400" dirty="0">
                <a:latin typeface="Arial"/>
                <a:ea typeface="Arial"/>
                <a:cs typeface="Arial"/>
                <a:sym typeface="Arial"/>
              </a:rPr>
              <a:t> </a:t>
            </a:r>
            <a:r>
              <a:rPr lang="en-US" sz="2400" dirty="0" err="1">
                <a:latin typeface="Arial"/>
                <a:ea typeface="Arial"/>
                <a:cs typeface="Arial"/>
                <a:sym typeface="Arial"/>
              </a:rPr>
              <a:t>प्रवर्द्धन</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अवैध</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गर्नेलाई</a:t>
            </a:r>
            <a:r>
              <a:rPr lang="en-US" sz="2400" dirty="0">
                <a:latin typeface="Arial"/>
                <a:ea typeface="Arial"/>
                <a:cs typeface="Arial"/>
                <a:sym typeface="Arial"/>
              </a:rPr>
              <a:t> </a:t>
            </a:r>
            <a:r>
              <a:rPr lang="en-US" sz="2400" dirty="0" err="1">
                <a:latin typeface="Arial"/>
                <a:ea typeface="Arial"/>
                <a:cs typeface="Arial"/>
                <a:sym typeface="Arial"/>
              </a:rPr>
              <a:t>कडा</a:t>
            </a:r>
            <a:r>
              <a:rPr lang="en-US" sz="2400" dirty="0">
                <a:latin typeface="Arial"/>
                <a:ea typeface="Arial"/>
                <a:cs typeface="Arial"/>
                <a:sym typeface="Arial"/>
              </a:rPr>
              <a:t> </a:t>
            </a:r>
            <a:r>
              <a:rPr lang="en-US" sz="2400" dirty="0" err="1">
                <a:latin typeface="Arial"/>
                <a:ea typeface="Arial"/>
                <a:cs typeface="Arial"/>
                <a:sym typeface="Arial"/>
              </a:rPr>
              <a:t>कारबाही</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अवैध</a:t>
            </a:r>
            <a:r>
              <a:rPr lang="en-US" sz="2400" dirty="0">
                <a:latin typeface="Arial"/>
                <a:ea typeface="Arial"/>
                <a:cs typeface="Arial"/>
                <a:sym typeface="Arial"/>
              </a:rPr>
              <a:t> </a:t>
            </a:r>
            <a:r>
              <a:rPr lang="en-US" sz="2400" dirty="0" err="1">
                <a:latin typeface="Arial"/>
                <a:ea typeface="Arial"/>
                <a:cs typeface="Arial"/>
                <a:sym typeface="Arial"/>
              </a:rPr>
              <a:t>प्रयोगकर्ता</a:t>
            </a:r>
            <a:r>
              <a:rPr lang="en-US" sz="2400" dirty="0">
                <a:latin typeface="Arial"/>
                <a:ea typeface="Arial"/>
                <a:cs typeface="Arial"/>
                <a:sym typeface="Arial"/>
              </a:rPr>
              <a:t> </a:t>
            </a:r>
            <a:r>
              <a:rPr lang="en-US" sz="2400" dirty="0" err="1">
                <a:latin typeface="Arial"/>
                <a:ea typeface="Arial"/>
                <a:cs typeface="Arial"/>
                <a:sym typeface="Arial"/>
              </a:rPr>
              <a:t>फेला</a:t>
            </a:r>
            <a:r>
              <a:rPr lang="en-US" sz="2400" dirty="0">
                <a:latin typeface="Arial"/>
                <a:ea typeface="Arial"/>
                <a:cs typeface="Arial"/>
                <a:sym typeface="Arial"/>
              </a:rPr>
              <a:t> </a:t>
            </a:r>
            <a:r>
              <a:rPr lang="en-US" sz="2400" dirty="0" err="1">
                <a:latin typeface="Arial"/>
                <a:ea typeface="Arial"/>
                <a:cs typeface="Arial"/>
                <a:sym typeface="Arial"/>
              </a:rPr>
              <a:t>पार्नेलाई</a:t>
            </a:r>
            <a:r>
              <a:rPr lang="en-US" sz="2400" dirty="0">
                <a:latin typeface="Arial"/>
                <a:ea typeface="Arial"/>
                <a:cs typeface="Arial"/>
                <a:sym typeface="Arial"/>
              </a:rPr>
              <a:t> </a:t>
            </a:r>
            <a:r>
              <a:rPr lang="en-US" sz="2400" dirty="0" err="1">
                <a:latin typeface="Arial"/>
                <a:ea typeface="Arial"/>
                <a:cs typeface="Arial"/>
                <a:sym typeface="Arial"/>
              </a:rPr>
              <a:t>प्रोत्साहन</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पानीको</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नियन्त्रण</a:t>
            </a:r>
            <a:r>
              <a:rPr lang="en-US" sz="2400" dirty="0">
                <a:latin typeface="Arial"/>
                <a:ea typeface="Arial"/>
                <a:cs typeface="Arial"/>
                <a:sym typeface="Arial"/>
              </a:rPr>
              <a:t> </a:t>
            </a:r>
            <a:r>
              <a:rPr lang="en-US" sz="2400" dirty="0" err="1">
                <a:latin typeface="Arial"/>
                <a:ea typeface="Arial"/>
                <a:cs typeface="Arial"/>
                <a:sym typeface="Arial"/>
              </a:rPr>
              <a:t>गरेर</a:t>
            </a:r>
            <a:r>
              <a:rPr lang="en-US" sz="2400" dirty="0">
                <a:latin typeface="Arial"/>
                <a:ea typeface="Arial"/>
                <a:cs typeface="Arial"/>
                <a:sym typeface="Arial"/>
              </a:rPr>
              <a:t> </a:t>
            </a:r>
            <a:r>
              <a:rPr lang="en-US" sz="2400" dirty="0" err="1">
                <a:latin typeface="Arial"/>
                <a:ea typeface="Arial"/>
                <a:cs typeface="Arial"/>
                <a:sym typeface="Arial"/>
              </a:rPr>
              <a:t>अवैध</a:t>
            </a:r>
            <a:r>
              <a:rPr lang="en-US" sz="2400" dirty="0">
                <a:latin typeface="Arial"/>
                <a:ea typeface="Arial"/>
                <a:cs typeface="Arial"/>
                <a:sym typeface="Arial"/>
              </a:rPr>
              <a:t> </a:t>
            </a:r>
            <a:r>
              <a:rPr lang="en-US" sz="2400" dirty="0" err="1">
                <a:latin typeface="Arial"/>
                <a:ea typeface="Arial"/>
                <a:cs typeface="Arial"/>
                <a:sym typeface="Arial"/>
              </a:rPr>
              <a:t>प्रयोगकर्ताहरू</a:t>
            </a:r>
            <a:r>
              <a:rPr lang="en-US" sz="2400" dirty="0">
                <a:latin typeface="Arial"/>
                <a:ea typeface="Arial"/>
                <a:cs typeface="Arial"/>
                <a:sym typeface="Arial"/>
              </a:rPr>
              <a:t> </a:t>
            </a:r>
            <a:r>
              <a:rPr lang="en-US" sz="2400" dirty="0" err="1">
                <a:latin typeface="Arial"/>
                <a:ea typeface="Arial"/>
                <a:cs typeface="Arial"/>
                <a:sym typeface="Arial"/>
              </a:rPr>
              <a:t>फेला</a:t>
            </a:r>
            <a:r>
              <a:rPr lang="en-US" sz="2400" dirty="0">
                <a:latin typeface="Arial"/>
                <a:ea typeface="Arial"/>
                <a:cs typeface="Arial"/>
                <a:sym typeface="Arial"/>
              </a:rPr>
              <a:t> </a:t>
            </a:r>
            <a:r>
              <a:rPr lang="en-US" sz="2400" dirty="0" err="1">
                <a:latin typeface="Arial"/>
                <a:ea typeface="Arial"/>
                <a:cs typeface="Arial"/>
                <a:sym typeface="Arial"/>
              </a:rPr>
              <a:t>पार्न</a:t>
            </a:r>
            <a:r>
              <a:rPr lang="en-US" sz="2400" dirty="0">
                <a:latin typeface="Arial"/>
                <a:ea typeface="Arial"/>
                <a:cs typeface="Arial"/>
                <a:sym typeface="Arial"/>
              </a:rPr>
              <a:t> </a:t>
            </a:r>
            <a:r>
              <a:rPr lang="en-US" sz="2400" dirty="0" err="1">
                <a:latin typeface="Arial"/>
                <a:ea typeface="Arial"/>
                <a:cs typeface="Arial"/>
                <a:sym typeface="Arial"/>
              </a:rPr>
              <a:t>खुबीको</a:t>
            </a:r>
            <a:r>
              <a:rPr lang="en-US" sz="2400" dirty="0">
                <a:latin typeface="Arial"/>
                <a:ea typeface="Arial"/>
                <a:cs typeface="Arial"/>
                <a:sym typeface="Arial"/>
              </a:rPr>
              <a:t> </a:t>
            </a:r>
            <a:r>
              <a:rPr lang="en-US" sz="2400" dirty="0" err="1">
                <a:latin typeface="Arial"/>
                <a:ea typeface="Arial"/>
                <a:cs typeface="Arial"/>
                <a:sym typeface="Arial"/>
              </a:rPr>
              <a:t>विकास</a:t>
            </a:r>
            <a:r>
              <a:rPr lang="en-US" sz="2400" dirty="0">
                <a:latin typeface="Arial"/>
                <a:ea typeface="Arial"/>
                <a:cs typeface="Arial"/>
                <a:sym typeface="Arial"/>
              </a:rPr>
              <a:t> </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दर्ता</a:t>
            </a:r>
            <a:r>
              <a:rPr lang="en-US" sz="2400" dirty="0">
                <a:latin typeface="Arial"/>
                <a:ea typeface="Arial"/>
                <a:cs typeface="Arial"/>
                <a:sym typeface="Arial"/>
              </a:rPr>
              <a:t> </a:t>
            </a:r>
            <a:r>
              <a:rPr lang="en-US" sz="2400" dirty="0" err="1">
                <a:latin typeface="Arial"/>
                <a:ea typeface="Arial"/>
                <a:cs typeface="Arial"/>
                <a:sym typeface="Arial"/>
              </a:rPr>
              <a:t>नगरिएका</a:t>
            </a:r>
            <a:r>
              <a:rPr lang="en-US" sz="2400" dirty="0">
                <a:latin typeface="Arial"/>
                <a:ea typeface="Arial"/>
                <a:cs typeface="Arial"/>
                <a:sym typeface="Arial"/>
              </a:rPr>
              <a:t> </a:t>
            </a:r>
            <a:r>
              <a:rPr lang="en-US" sz="2400" dirty="0" err="1">
                <a:latin typeface="Arial"/>
                <a:ea typeface="Arial"/>
                <a:cs typeface="Arial"/>
                <a:sym typeface="Arial"/>
              </a:rPr>
              <a:t>धाराहरू</a:t>
            </a:r>
            <a:r>
              <a:rPr lang="en-US" sz="2400" dirty="0">
                <a:latin typeface="Arial"/>
                <a:ea typeface="Arial"/>
                <a:cs typeface="Arial"/>
                <a:sym typeface="Arial"/>
              </a:rPr>
              <a:t> </a:t>
            </a:r>
            <a:r>
              <a:rPr lang="en-US" sz="2400" dirty="0" err="1">
                <a:latin typeface="Arial"/>
                <a:ea typeface="Arial"/>
                <a:cs typeface="Arial"/>
                <a:sym typeface="Arial"/>
              </a:rPr>
              <a:t>खोजेर</a:t>
            </a:r>
            <a:r>
              <a:rPr lang="en-US" sz="2400" dirty="0">
                <a:latin typeface="Arial"/>
                <a:ea typeface="Arial"/>
                <a:cs typeface="Arial"/>
                <a:sym typeface="Arial"/>
              </a:rPr>
              <a:t> </a:t>
            </a:r>
            <a:r>
              <a:rPr lang="en-US" sz="2400" dirty="0" err="1">
                <a:latin typeface="Arial"/>
                <a:ea typeface="Arial"/>
                <a:cs typeface="Arial"/>
                <a:sym typeface="Arial"/>
              </a:rPr>
              <a:t>दर्ता</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व्यवस्था</a:t>
            </a:r>
            <a:r>
              <a:rPr lang="en-US" sz="2400" dirty="0">
                <a:latin typeface="Arial"/>
                <a:ea typeface="Arial"/>
                <a:cs typeface="Arial"/>
                <a:sym typeface="Arial"/>
              </a:rPr>
              <a:t> </a:t>
            </a:r>
            <a:endParaRPr sz="2400" dirty="0">
              <a:latin typeface="Arial"/>
              <a:ea typeface="Arial"/>
              <a:cs typeface="Arial"/>
              <a:sym typeface="Arial"/>
            </a:endParaRPr>
          </a:p>
          <a:p>
            <a:pPr marL="1160463" lvl="0" indent="-419100" algn="l" rtl="0">
              <a:lnSpc>
                <a:spcPct val="90000"/>
              </a:lnSpc>
              <a:spcBef>
                <a:spcPts val="1000"/>
              </a:spcBef>
              <a:spcAft>
                <a:spcPts val="0"/>
              </a:spcAft>
              <a:buClr>
                <a:schemeClr val="dk1"/>
              </a:buClr>
              <a:buSzPts val="2400"/>
              <a:buFont typeface="Arial"/>
              <a:buNone/>
            </a:pPr>
            <a:endParaRPr sz="2400" dirty="0">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dirty="0"/>
          </a:p>
        </p:txBody>
      </p:sp>
      <p:pic>
        <p:nvPicPr>
          <p:cNvPr id="289" name="Google Shape;289;p9" descr="建物, 屋外, 座る, 金属 が含まれている画像&#10;&#10;自動的に生成された説明"/>
          <p:cNvPicPr preferRelativeResize="0"/>
          <p:nvPr/>
        </p:nvPicPr>
        <p:blipFill rotWithShape="1">
          <a:blip r:embed="rId3">
            <a:alphaModFix/>
          </a:blip>
          <a:srcRect/>
          <a:stretch/>
        </p:blipFill>
        <p:spPr>
          <a:xfrm>
            <a:off x="9177895" y="4573810"/>
            <a:ext cx="2768052" cy="1577897"/>
          </a:xfrm>
          <a:prstGeom prst="rect">
            <a:avLst/>
          </a:prstGeom>
          <a:noFill/>
          <a:ln>
            <a:noFill/>
          </a:ln>
        </p:spPr>
      </p:pic>
      <p:pic>
        <p:nvPicPr>
          <p:cNvPr id="290" name="Google Shape;290;p9" descr="岩, 屋外, 建物, 座る が含まれている画像&#10;&#10;自動的に生成された説明"/>
          <p:cNvPicPr preferRelativeResize="0"/>
          <p:nvPr/>
        </p:nvPicPr>
        <p:blipFill rotWithShape="1">
          <a:blip r:embed="rId4">
            <a:alphaModFix/>
          </a:blip>
          <a:srcRect/>
          <a:stretch/>
        </p:blipFill>
        <p:spPr>
          <a:xfrm>
            <a:off x="9176763" y="1862769"/>
            <a:ext cx="2768052" cy="2598406"/>
          </a:xfrm>
          <a:prstGeom prst="rect">
            <a:avLst/>
          </a:prstGeom>
          <a:noFill/>
          <a:ln>
            <a:noFill/>
          </a:ln>
        </p:spPr>
      </p:pic>
      <p:sp>
        <p:nvSpPr>
          <p:cNvPr id="291" name="Google Shape;29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11</a:t>
            </a:fld>
            <a:endParaRPr sz="14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8">
                                            <p:txEl>
                                              <p:pRg st="1" end="1"/>
                                            </p:txEl>
                                          </p:spTgt>
                                        </p:tgtEl>
                                        <p:attrNameLst>
                                          <p:attrName>style.visibility</p:attrName>
                                        </p:attrNameLst>
                                      </p:cBhvr>
                                      <p:to>
                                        <p:strVal val="visible"/>
                                      </p:to>
                                    </p:set>
                                    <p:animEffect transition="in" filter="blinds(horizontal)">
                                      <p:cBhvr>
                                        <p:cTn id="7" dur="500"/>
                                        <p:tgtEl>
                                          <p:spTgt spid="28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8">
                                            <p:txEl>
                                              <p:pRg st="2" end="2"/>
                                            </p:txEl>
                                          </p:spTgt>
                                        </p:tgtEl>
                                        <p:attrNameLst>
                                          <p:attrName>style.visibility</p:attrName>
                                        </p:attrNameLst>
                                      </p:cBhvr>
                                      <p:to>
                                        <p:strVal val="visible"/>
                                      </p:to>
                                    </p:set>
                                    <p:animEffect transition="in" filter="blinds(horizontal)">
                                      <p:cBhvr>
                                        <p:cTn id="10" dur="500"/>
                                        <p:tgtEl>
                                          <p:spTgt spid="28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88">
                                            <p:txEl>
                                              <p:pRg st="3" end="3"/>
                                            </p:txEl>
                                          </p:spTgt>
                                        </p:tgtEl>
                                        <p:attrNameLst>
                                          <p:attrName>style.visibility</p:attrName>
                                        </p:attrNameLst>
                                      </p:cBhvr>
                                      <p:to>
                                        <p:strVal val="visible"/>
                                      </p:to>
                                    </p:set>
                                    <p:animEffect transition="in" filter="blinds(horizontal)">
                                      <p:cBhvr>
                                        <p:cTn id="13" dur="500"/>
                                        <p:tgtEl>
                                          <p:spTgt spid="288">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88">
                                            <p:txEl>
                                              <p:pRg st="4" end="4"/>
                                            </p:txEl>
                                          </p:spTgt>
                                        </p:tgtEl>
                                        <p:attrNameLst>
                                          <p:attrName>style.visibility</p:attrName>
                                        </p:attrNameLst>
                                      </p:cBhvr>
                                      <p:to>
                                        <p:strVal val="visible"/>
                                      </p:to>
                                    </p:set>
                                    <p:animEffect transition="in" filter="blinds(horizontal)">
                                      <p:cBhvr>
                                        <p:cTn id="16" dur="500"/>
                                        <p:tgtEl>
                                          <p:spTgt spid="288">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88">
                                            <p:txEl>
                                              <p:pRg st="5" end="5"/>
                                            </p:txEl>
                                          </p:spTgt>
                                        </p:tgtEl>
                                        <p:attrNameLst>
                                          <p:attrName>style.visibility</p:attrName>
                                        </p:attrNameLst>
                                      </p:cBhvr>
                                      <p:to>
                                        <p:strVal val="visible"/>
                                      </p:to>
                                    </p:set>
                                    <p:animEffect transition="in" filter="blinds(horizontal)">
                                      <p:cBhvr>
                                        <p:cTn id="19" dur="500"/>
                                        <p:tgtEl>
                                          <p:spTgt spid="2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Google Shape;296;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10"/>
          <p:cNvSpPr txBox="1">
            <a:spLocks noGrp="1"/>
          </p:cNvSpPr>
          <p:nvPr>
            <p:ph type="title"/>
          </p:nvPr>
        </p:nvSpPr>
        <p:spPr>
          <a:xfrm>
            <a:off x="572493" y="238540"/>
            <a:ext cx="11018520" cy="97716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800"/>
              <a:buFont typeface="Arial"/>
              <a:buNone/>
            </a:pPr>
            <a:r>
              <a:rPr lang="en-US" sz="3800"/>
              <a:t>व्यबसायिक घाटा र यसका प्रतिरोधी उपायहरू - 3</a:t>
            </a:r>
            <a:endParaRPr sz="3800"/>
          </a:p>
        </p:txBody>
      </p:sp>
      <p:sp>
        <p:nvSpPr>
          <p:cNvPr id="298" name="Google Shape;298;p10"/>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9" name="Google Shape;299;p10" descr="人, 屋内, 男, 座る が含まれている画像&#10;&#10;自動的に生成された説明"/>
          <p:cNvPicPr preferRelativeResize="0"/>
          <p:nvPr/>
        </p:nvPicPr>
        <p:blipFill rotWithShape="1">
          <a:blip r:embed="rId3">
            <a:alphaModFix/>
          </a:blip>
          <a:srcRect l="2330" r="-3" b="-3"/>
          <a:stretch/>
        </p:blipFill>
        <p:spPr>
          <a:xfrm>
            <a:off x="8979489" y="2824670"/>
            <a:ext cx="2851887" cy="2964374"/>
          </a:xfrm>
          <a:prstGeom prst="rect">
            <a:avLst/>
          </a:prstGeom>
          <a:noFill/>
          <a:ln>
            <a:noFill/>
          </a:ln>
        </p:spPr>
      </p:pic>
      <p:sp>
        <p:nvSpPr>
          <p:cNvPr id="300" name="Google Shape;300;p10"/>
          <p:cNvSpPr txBox="1">
            <a:spLocks noGrp="1"/>
          </p:cNvSpPr>
          <p:nvPr>
            <p:ph type="body" idx="1"/>
          </p:nvPr>
        </p:nvSpPr>
        <p:spPr>
          <a:xfrm>
            <a:off x="572491" y="1837878"/>
            <a:ext cx="8406998" cy="46601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(2) Meter </a:t>
            </a:r>
            <a:r>
              <a:rPr lang="en-US" dirty="0" err="1"/>
              <a:t>readingमा</a:t>
            </a:r>
            <a:r>
              <a:rPr lang="en-US" dirty="0"/>
              <a:t> </a:t>
            </a:r>
            <a:r>
              <a:rPr lang="en-US" dirty="0" err="1"/>
              <a:t>हुने</a:t>
            </a:r>
            <a:r>
              <a:rPr lang="en-US" dirty="0"/>
              <a:t> </a:t>
            </a:r>
            <a:r>
              <a:rPr lang="en-US" dirty="0" err="1"/>
              <a:t>त्रुटिहरू</a:t>
            </a:r>
            <a:r>
              <a:rPr lang="en-US" dirty="0"/>
              <a:t> </a:t>
            </a:r>
            <a:r>
              <a:rPr lang="en-US" dirty="0" err="1"/>
              <a:t>विरुद्ध</a:t>
            </a:r>
            <a:r>
              <a:rPr lang="en-US" dirty="0"/>
              <a:t> </a:t>
            </a:r>
            <a:r>
              <a:rPr lang="en-US" dirty="0" err="1"/>
              <a:t>रोकथाम</a:t>
            </a:r>
            <a:r>
              <a:rPr lang="en-US" dirty="0"/>
              <a:t> </a:t>
            </a:r>
            <a:r>
              <a:rPr lang="en-US" dirty="0" err="1"/>
              <a:t>उपायहरू</a:t>
            </a:r>
            <a:endParaRPr dirty="0"/>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Reader </a:t>
            </a:r>
            <a:r>
              <a:rPr lang="en-US" sz="2200" dirty="0" err="1">
                <a:latin typeface="Arial"/>
                <a:ea typeface="Arial"/>
                <a:cs typeface="Arial"/>
                <a:sym typeface="Arial"/>
              </a:rPr>
              <a:t>हरूको</a:t>
            </a:r>
            <a:r>
              <a:rPr lang="en-US" sz="2200" dirty="0">
                <a:latin typeface="Arial"/>
                <a:ea typeface="Arial"/>
                <a:cs typeface="Arial"/>
                <a:sym typeface="Arial"/>
              </a:rPr>
              <a:t> </a:t>
            </a:r>
            <a:r>
              <a:rPr lang="en-US" sz="2200" dirty="0" err="1">
                <a:latin typeface="Arial"/>
                <a:ea typeface="Arial"/>
                <a:cs typeface="Arial"/>
                <a:sym typeface="Arial"/>
              </a:rPr>
              <a:t>नैतिकता</a:t>
            </a:r>
            <a:r>
              <a:rPr lang="en-US" sz="2200" dirty="0">
                <a:latin typeface="Arial"/>
                <a:ea typeface="Arial"/>
                <a:cs typeface="Arial"/>
                <a:sym typeface="Arial"/>
              </a:rPr>
              <a:t> </a:t>
            </a:r>
            <a:r>
              <a:rPr lang="en-US" sz="2200" dirty="0" err="1">
                <a:latin typeface="Arial"/>
                <a:ea typeface="Arial"/>
                <a:cs typeface="Arial"/>
                <a:sym typeface="Arial"/>
              </a:rPr>
              <a:t>बढाउन</a:t>
            </a:r>
            <a:r>
              <a:rPr lang="en-US" sz="2200" dirty="0">
                <a:latin typeface="Arial"/>
                <a:ea typeface="Arial"/>
                <a:cs typeface="Arial"/>
                <a:sym typeface="Arial"/>
              </a:rPr>
              <a:t> </a:t>
            </a:r>
            <a:r>
              <a:rPr lang="en-US" sz="2200" dirty="0" err="1">
                <a:latin typeface="Arial"/>
                <a:ea typeface="Arial"/>
                <a:cs typeface="Arial"/>
                <a:sym typeface="Arial"/>
              </a:rPr>
              <a:t>तालिम</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readers </a:t>
            </a:r>
            <a:r>
              <a:rPr lang="en-US" sz="2200" dirty="0" err="1">
                <a:latin typeface="Arial"/>
                <a:ea typeface="Arial"/>
                <a:cs typeface="Arial"/>
                <a:sym typeface="Arial"/>
              </a:rPr>
              <a:t>हरूको</a:t>
            </a:r>
            <a:r>
              <a:rPr lang="en-US" sz="2200" dirty="0">
                <a:latin typeface="Arial"/>
                <a:ea typeface="Arial"/>
                <a:cs typeface="Arial"/>
                <a:sym typeface="Arial"/>
              </a:rPr>
              <a:t> meter reading </a:t>
            </a:r>
            <a:r>
              <a:rPr lang="en-US" sz="2200" dirty="0" err="1">
                <a:latin typeface="Arial"/>
                <a:ea typeface="Arial"/>
                <a:cs typeface="Arial"/>
                <a:sym typeface="Arial"/>
              </a:rPr>
              <a:t>सीप</a:t>
            </a:r>
            <a:r>
              <a:rPr lang="en-US" sz="2200" dirty="0">
                <a:latin typeface="Arial"/>
                <a:ea typeface="Arial"/>
                <a:cs typeface="Arial"/>
                <a:sym typeface="Arial"/>
              </a:rPr>
              <a:t> </a:t>
            </a:r>
            <a:r>
              <a:rPr lang="en-US" sz="2200" dirty="0" err="1">
                <a:latin typeface="Arial"/>
                <a:ea typeface="Arial"/>
                <a:cs typeface="Arial"/>
                <a:sym typeface="Arial"/>
              </a:rPr>
              <a:t>को</a:t>
            </a:r>
            <a:r>
              <a:rPr lang="en-US" sz="2200" dirty="0">
                <a:latin typeface="Arial"/>
                <a:ea typeface="Arial"/>
                <a:cs typeface="Arial"/>
                <a:sym typeface="Arial"/>
              </a:rPr>
              <a:t> </a:t>
            </a:r>
            <a:r>
              <a:rPr lang="en-US" sz="2200" dirty="0" err="1">
                <a:latin typeface="Arial"/>
                <a:ea typeface="Arial"/>
                <a:cs typeface="Arial"/>
                <a:sym typeface="Arial"/>
              </a:rPr>
              <a:t>तालिम</a:t>
            </a:r>
            <a:r>
              <a:rPr lang="en-US" sz="2200" dirty="0">
                <a:latin typeface="Arial"/>
                <a:ea typeface="Arial"/>
                <a:cs typeface="Arial"/>
                <a:sym typeface="Arial"/>
              </a:rPr>
              <a:t> </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a:t>
            </a:r>
            <a:r>
              <a:rPr lang="en-US" sz="2200" dirty="0" err="1">
                <a:latin typeface="Arial"/>
                <a:ea typeface="Arial"/>
                <a:cs typeface="Arial"/>
                <a:sym typeface="Arial"/>
              </a:rPr>
              <a:t>राख्ने</a:t>
            </a:r>
            <a:r>
              <a:rPr lang="en-US" sz="2200" dirty="0">
                <a:latin typeface="Arial"/>
                <a:ea typeface="Arial"/>
                <a:cs typeface="Arial"/>
                <a:sym typeface="Arial"/>
              </a:rPr>
              <a:t> </a:t>
            </a:r>
            <a:r>
              <a:rPr lang="en-US" sz="2200" dirty="0" err="1">
                <a:latin typeface="Arial"/>
                <a:ea typeface="Arial"/>
                <a:cs typeface="Arial"/>
                <a:sym typeface="Arial"/>
              </a:rPr>
              <a:t>स्थान</a:t>
            </a:r>
            <a:r>
              <a:rPr lang="en-US" sz="2200" dirty="0">
                <a:latin typeface="Arial"/>
                <a:ea typeface="Arial"/>
                <a:cs typeface="Arial"/>
                <a:sym typeface="Arial"/>
              </a:rPr>
              <a:t> </a:t>
            </a:r>
            <a:r>
              <a:rPr lang="en-US" sz="2200" dirty="0" err="1">
                <a:latin typeface="Arial"/>
                <a:ea typeface="Arial"/>
                <a:cs typeface="Arial"/>
                <a:sym typeface="Arial"/>
              </a:rPr>
              <a:t>सुधार</a:t>
            </a:r>
            <a:r>
              <a:rPr lang="en-US" sz="2200" dirty="0">
                <a:latin typeface="Arial"/>
                <a:ea typeface="Arial"/>
                <a:cs typeface="Arial"/>
                <a:sym typeface="Arial"/>
              </a:rPr>
              <a:t> </a:t>
            </a:r>
            <a:r>
              <a:rPr lang="en-US" sz="2200" dirty="0" err="1">
                <a:latin typeface="Arial"/>
                <a:ea typeface="Arial"/>
                <a:cs typeface="Arial"/>
                <a:sym typeface="Arial"/>
              </a:rPr>
              <a:t>गर्ने</a:t>
            </a:r>
            <a:r>
              <a:rPr lang="en-US" sz="2200" dirty="0">
                <a:latin typeface="Arial"/>
                <a:ea typeface="Arial"/>
                <a:cs typeface="Arial"/>
                <a:sym typeface="Arial"/>
              </a:rPr>
              <a:t> (</a:t>
            </a:r>
            <a:r>
              <a:rPr lang="en-US" sz="2200" dirty="0" err="1">
                <a:latin typeface="Arial"/>
                <a:ea typeface="Arial"/>
                <a:cs typeface="Arial"/>
                <a:sym typeface="Arial"/>
              </a:rPr>
              <a:t>जस्तै</a:t>
            </a:r>
            <a:r>
              <a:rPr lang="en-US" sz="2200" dirty="0">
                <a:latin typeface="Arial"/>
                <a:ea typeface="Arial"/>
                <a:cs typeface="Arial"/>
                <a:sym typeface="Arial"/>
              </a:rPr>
              <a:t>, </a:t>
            </a:r>
            <a:r>
              <a:rPr lang="en-US" sz="2200" dirty="0" err="1">
                <a:latin typeface="Arial"/>
                <a:ea typeface="Arial"/>
                <a:cs typeface="Arial"/>
                <a:sym typeface="Arial"/>
              </a:rPr>
              <a:t>ग्राहकको</a:t>
            </a:r>
            <a:r>
              <a:rPr lang="en-US" sz="2200" dirty="0">
                <a:latin typeface="Arial"/>
                <a:ea typeface="Arial"/>
                <a:cs typeface="Arial"/>
                <a:sym typeface="Arial"/>
              </a:rPr>
              <a:t> property </a:t>
            </a:r>
            <a:r>
              <a:rPr lang="en-US" sz="2200" dirty="0" err="1">
                <a:latin typeface="Arial"/>
                <a:ea typeface="Arial"/>
                <a:cs typeface="Arial"/>
                <a:sym typeface="Arial"/>
              </a:rPr>
              <a:t>को</a:t>
            </a:r>
            <a:r>
              <a:rPr lang="en-US" sz="2200" dirty="0">
                <a:latin typeface="Arial"/>
                <a:ea typeface="Arial"/>
                <a:cs typeface="Arial"/>
                <a:sym typeface="Arial"/>
              </a:rPr>
              <a:t> </a:t>
            </a:r>
            <a:r>
              <a:rPr lang="en-US" sz="2200" dirty="0" err="1">
                <a:latin typeface="Arial"/>
                <a:ea typeface="Arial"/>
                <a:cs typeface="Arial"/>
                <a:sym typeface="Arial"/>
              </a:rPr>
              <a:t>सिमानामा</a:t>
            </a:r>
            <a:r>
              <a:rPr lang="en-US" sz="2200" dirty="0">
                <a:latin typeface="Arial"/>
                <a:ea typeface="Arial"/>
                <a:cs typeface="Arial"/>
                <a:sym typeface="Arial"/>
              </a:rPr>
              <a:t>, </a:t>
            </a:r>
            <a:r>
              <a:rPr lang="en-US" sz="2200" dirty="0" err="1">
                <a:latin typeface="Arial"/>
                <a:ea typeface="Arial"/>
                <a:cs typeface="Arial"/>
                <a:sym typeface="Arial"/>
              </a:rPr>
              <a:t>पढ्न</a:t>
            </a:r>
            <a:r>
              <a:rPr lang="en-US" sz="2200" dirty="0">
                <a:latin typeface="Arial"/>
                <a:ea typeface="Arial"/>
                <a:cs typeface="Arial"/>
                <a:sym typeface="Arial"/>
              </a:rPr>
              <a:t> </a:t>
            </a:r>
            <a:r>
              <a:rPr lang="en-US" sz="2200" dirty="0" err="1">
                <a:latin typeface="Arial"/>
                <a:ea typeface="Arial"/>
                <a:cs typeface="Arial"/>
                <a:sym typeface="Arial"/>
              </a:rPr>
              <a:t>सजिलो</a:t>
            </a:r>
            <a:r>
              <a:rPr lang="en-US" sz="2200" dirty="0">
                <a:latin typeface="Arial"/>
                <a:ea typeface="Arial"/>
                <a:cs typeface="Arial"/>
                <a:sym typeface="Arial"/>
              </a:rPr>
              <a:t>)</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err="1">
                <a:latin typeface="Arial"/>
                <a:ea typeface="Arial"/>
                <a:cs typeface="Arial"/>
                <a:sym typeface="Arial"/>
              </a:rPr>
              <a:t>नियम</a:t>
            </a:r>
            <a:r>
              <a:rPr lang="en-US" sz="2200" dirty="0">
                <a:latin typeface="Arial"/>
                <a:ea typeface="Arial"/>
                <a:cs typeface="Arial"/>
                <a:sym typeface="Arial"/>
              </a:rPr>
              <a:t> </a:t>
            </a:r>
            <a:r>
              <a:rPr lang="en-US" sz="2200" dirty="0" err="1">
                <a:latin typeface="Arial"/>
                <a:ea typeface="Arial"/>
                <a:cs typeface="Arial"/>
                <a:sym typeface="Arial"/>
              </a:rPr>
              <a:t>उल्लङ्घन</a:t>
            </a:r>
            <a:r>
              <a:rPr lang="en-US" sz="2200" dirty="0">
                <a:latin typeface="Arial"/>
                <a:ea typeface="Arial"/>
                <a:cs typeface="Arial"/>
                <a:sym typeface="Arial"/>
              </a:rPr>
              <a:t> </a:t>
            </a:r>
            <a:r>
              <a:rPr lang="en-US" sz="2200" dirty="0" err="1">
                <a:latin typeface="Arial"/>
                <a:ea typeface="Arial"/>
                <a:cs typeface="Arial"/>
                <a:sym typeface="Arial"/>
              </a:rPr>
              <a:t>गर्ने</a:t>
            </a:r>
            <a:r>
              <a:rPr lang="en-US" sz="2200" dirty="0">
                <a:latin typeface="Arial"/>
                <a:ea typeface="Arial"/>
                <a:cs typeface="Arial"/>
                <a:sym typeface="Arial"/>
              </a:rPr>
              <a:t> </a:t>
            </a:r>
            <a:r>
              <a:rPr lang="en-US" sz="2200" dirty="0" err="1">
                <a:latin typeface="Arial"/>
                <a:ea typeface="Arial"/>
                <a:cs typeface="Arial"/>
                <a:sym typeface="Arial"/>
              </a:rPr>
              <a:t>वा</a:t>
            </a:r>
            <a:r>
              <a:rPr lang="en-US" sz="2200" dirty="0">
                <a:latin typeface="Arial"/>
                <a:ea typeface="Arial"/>
                <a:cs typeface="Arial"/>
                <a:sym typeface="Arial"/>
              </a:rPr>
              <a:t> </a:t>
            </a:r>
            <a:r>
              <a:rPr lang="en-US" sz="2200" dirty="0" err="1">
                <a:latin typeface="Arial"/>
                <a:ea typeface="Arial"/>
                <a:cs typeface="Arial"/>
                <a:sym typeface="Arial"/>
              </a:rPr>
              <a:t>भ्रष्ट</a:t>
            </a:r>
            <a:r>
              <a:rPr lang="en-US" sz="2200" dirty="0">
                <a:latin typeface="Arial"/>
                <a:ea typeface="Arial"/>
                <a:cs typeface="Arial"/>
                <a:sym typeface="Arial"/>
              </a:rPr>
              <a:t> </a:t>
            </a:r>
            <a:r>
              <a:rPr lang="en-US" sz="2200" dirty="0" err="1">
                <a:latin typeface="Arial"/>
                <a:ea typeface="Arial"/>
                <a:cs typeface="Arial"/>
                <a:sym typeface="Arial"/>
              </a:rPr>
              <a:t>कर्मचारीलाई</a:t>
            </a:r>
            <a:r>
              <a:rPr lang="en-US" sz="2200" dirty="0">
                <a:latin typeface="Arial"/>
                <a:ea typeface="Arial"/>
                <a:cs typeface="Arial"/>
                <a:sym typeface="Arial"/>
              </a:rPr>
              <a:t> </a:t>
            </a:r>
            <a:r>
              <a:rPr lang="en-US" sz="2200" dirty="0" err="1">
                <a:latin typeface="Arial"/>
                <a:ea typeface="Arial"/>
                <a:cs typeface="Arial"/>
                <a:sym typeface="Arial"/>
              </a:rPr>
              <a:t>कडा</a:t>
            </a:r>
            <a:r>
              <a:rPr lang="en-US" sz="2200" dirty="0">
                <a:latin typeface="Arial"/>
                <a:ea typeface="Arial"/>
                <a:cs typeface="Arial"/>
                <a:sym typeface="Arial"/>
              </a:rPr>
              <a:t> </a:t>
            </a:r>
            <a:r>
              <a:rPr lang="en-US" sz="2200" dirty="0" err="1">
                <a:latin typeface="Arial"/>
                <a:ea typeface="Arial"/>
                <a:cs typeface="Arial"/>
                <a:sym typeface="Arial"/>
              </a:rPr>
              <a:t>सजाय</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err="1">
                <a:latin typeface="Arial"/>
                <a:ea typeface="Arial"/>
                <a:cs typeface="Arial"/>
                <a:sym typeface="Arial"/>
              </a:rPr>
              <a:t>उत्कृष्ट</a:t>
            </a:r>
            <a:r>
              <a:rPr lang="en-US" sz="2200" dirty="0">
                <a:latin typeface="Arial"/>
                <a:ea typeface="Arial"/>
                <a:cs typeface="Arial"/>
                <a:sym typeface="Arial"/>
              </a:rPr>
              <a:t> </a:t>
            </a:r>
            <a:r>
              <a:rPr lang="en-US" sz="2200" dirty="0" err="1">
                <a:latin typeface="Arial"/>
                <a:ea typeface="Arial"/>
                <a:cs typeface="Arial"/>
                <a:sym typeface="Arial"/>
              </a:rPr>
              <a:t>कर्मचारीहरूलाई</a:t>
            </a:r>
            <a:r>
              <a:rPr lang="en-US" sz="2200" dirty="0">
                <a:latin typeface="Arial"/>
                <a:ea typeface="Arial"/>
                <a:cs typeface="Arial"/>
                <a:sym typeface="Arial"/>
              </a:rPr>
              <a:t> </a:t>
            </a:r>
            <a:r>
              <a:rPr lang="en-US" sz="2200" dirty="0" err="1">
                <a:latin typeface="Arial"/>
                <a:ea typeface="Arial"/>
                <a:cs typeface="Arial"/>
                <a:sym typeface="Arial"/>
              </a:rPr>
              <a:t>प्रोत्साहन</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err="1">
                <a:latin typeface="Arial"/>
                <a:ea typeface="Arial"/>
                <a:cs typeface="Arial"/>
                <a:sym typeface="Arial"/>
              </a:rPr>
              <a:t>अनुमानित</a:t>
            </a:r>
            <a:r>
              <a:rPr lang="en-US" sz="2200" dirty="0">
                <a:latin typeface="Arial"/>
                <a:ea typeface="Arial"/>
                <a:cs typeface="Arial"/>
                <a:sym typeface="Arial"/>
              </a:rPr>
              <a:t> Bill </a:t>
            </a:r>
            <a:r>
              <a:rPr lang="en-US" sz="2200" dirty="0" err="1">
                <a:latin typeface="Arial"/>
                <a:ea typeface="Arial"/>
                <a:cs typeface="Arial"/>
                <a:sym typeface="Arial"/>
              </a:rPr>
              <a:t>हरू</a:t>
            </a:r>
            <a:r>
              <a:rPr lang="en-US" sz="2200" dirty="0">
                <a:latin typeface="Arial"/>
                <a:ea typeface="Arial"/>
                <a:cs typeface="Arial"/>
                <a:sym typeface="Arial"/>
              </a:rPr>
              <a:t> </a:t>
            </a:r>
            <a:r>
              <a:rPr lang="en-US" sz="2200" dirty="0" err="1">
                <a:latin typeface="Arial"/>
                <a:ea typeface="Arial"/>
                <a:cs typeface="Arial"/>
                <a:sym typeface="Arial"/>
              </a:rPr>
              <a:t>घटाउँदै</a:t>
            </a:r>
            <a:r>
              <a:rPr lang="en-US" sz="2200" dirty="0">
                <a:latin typeface="Arial"/>
                <a:ea typeface="Arial"/>
                <a:cs typeface="Arial"/>
                <a:sym typeface="Arial"/>
              </a:rPr>
              <a:t> (</a:t>
            </a:r>
            <a:r>
              <a:rPr lang="en-US" sz="2200" dirty="0" err="1">
                <a:latin typeface="Arial"/>
                <a:ea typeface="Arial"/>
                <a:cs typeface="Arial"/>
                <a:sym typeface="Arial"/>
              </a:rPr>
              <a:t>औसत</a:t>
            </a:r>
            <a:r>
              <a:rPr lang="en-US" sz="2200" dirty="0">
                <a:latin typeface="Arial"/>
                <a:ea typeface="Arial"/>
                <a:cs typeface="Arial"/>
                <a:sym typeface="Arial"/>
              </a:rPr>
              <a:t>/</a:t>
            </a:r>
            <a:r>
              <a:rPr lang="en-US" sz="2200" dirty="0" err="1">
                <a:latin typeface="Arial"/>
                <a:ea typeface="Arial"/>
                <a:cs typeface="Arial"/>
                <a:sym typeface="Arial"/>
              </a:rPr>
              <a:t>न्यूनतम</a:t>
            </a:r>
            <a:r>
              <a:rPr lang="en-US" sz="2200" dirty="0">
                <a:latin typeface="Arial"/>
                <a:ea typeface="Arial"/>
                <a:cs typeface="Arial"/>
                <a:sym typeface="Arial"/>
              </a:rPr>
              <a:t> </a:t>
            </a:r>
            <a:r>
              <a:rPr lang="en-US" sz="2200" dirty="0" err="1">
                <a:latin typeface="Arial"/>
                <a:ea typeface="Arial"/>
                <a:cs typeface="Arial"/>
                <a:sym typeface="Arial"/>
              </a:rPr>
              <a:t>खपत</a:t>
            </a:r>
            <a:r>
              <a:rPr lang="en-US" sz="2200" dirty="0">
                <a:latin typeface="Arial"/>
                <a:ea typeface="Arial"/>
                <a:cs typeface="Arial"/>
                <a:sym typeface="Arial"/>
              </a:rPr>
              <a:t>)</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a:t>
            </a:r>
            <a:r>
              <a:rPr lang="en-US" sz="2200" dirty="0" err="1">
                <a:latin typeface="Arial"/>
                <a:ea typeface="Arial"/>
                <a:cs typeface="Arial"/>
                <a:sym typeface="Arial"/>
              </a:rPr>
              <a:t>Readerहरूलाई</a:t>
            </a:r>
            <a:r>
              <a:rPr lang="en-US" sz="2200" dirty="0">
                <a:latin typeface="Arial"/>
                <a:ea typeface="Arial"/>
                <a:cs typeface="Arial"/>
                <a:sym typeface="Arial"/>
              </a:rPr>
              <a:t> </a:t>
            </a:r>
            <a:r>
              <a:rPr lang="en-US" sz="2200" dirty="0" err="1">
                <a:latin typeface="Arial"/>
                <a:ea typeface="Arial"/>
                <a:cs typeface="Arial"/>
                <a:sym typeface="Arial"/>
              </a:rPr>
              <a:t>तोकिएको</a:t>
            </a:r>
            <a:r>
              <a:rPr lang="en-US" sz="2200" dirty="0">
                <a:latin typeface="Arial"/>
                <a:ea typeface="Arial"/>
                <a:cs typeface="Arial"/>
                <a:sym typeface="Arial"/>
              </a:rPr>
              <a:t> </a:t>
            </a:r>
            <a:r>
              <a:rPr lang="en-US" sz="2200" dirty="0" err="1">
                <a:latin typeface="Arial"/>
                <a:ea typeface="Arial"/>
                <a:cs typeface="Arial"/>
                <a:sym typeface="Arial"/>
              </a:rPr>
              <a:t>मार्गहरूमा</a:t>
            </a:r>
            <a:r>
              <a:rPr lang="en-US" sz="2200" dirty="0">
                <a:latin typeface="Arial"/>
                <a:ea typeface="Arial"/>
                <a:cs typeface="Arial"/>
                <a:sym typeface="Arial"/>
              </a:rPr>
              <a:t> </a:t>
            </a:r>
            <a:r>
              <a:rPr lang="en-US" sz="2200" dirty="0" err="1">
                <a:latin typeface="Arial"/>
                <a:ea typeface="Arial"/>
                <a:cs typeface="Arial"/>
                <a:sym typeface="Arial"/>
              </a:rPr>
              <a:t>आलो</a:t>
            </a:r>
            <a:r>
              <a:rPr lang="en-US" sz="2200" dirty="0">
                <a:latin typeface="Arial"/>
                <a:ea typeface="Arial"/>
                <a:cs typeface="Arial"/>
                <a:sym typeface="Arial"/>
              </a:rPr>
              <a:t> </a:t>
            </a:r>
            <a:r>
              <a:rPr lang="en-US" sz="2200" dirty="0" err="1">
                <a:latin typeface="Arial"/>
                <a:ea typeface="Arial"/>
                <a:cs typeface="Arial"/>
                <a:sym typeface="Arial"/>
              </a:rPr>
              <a:t>पालो</a:t>
            </a:r>
            <a:r>
              <a:rPr lang="en-US" sz="2200" dirty="0">
                <a:latin typeface="Arial"/>
                <a:ea typeface="Arial"/>
                <a:cs typeface="Arial"/>
                <a:sym typeface="Arial"/>
              </a:rPr>
              <a:t> </a:t>
            </a:r>
            <a:r>
              <a:rPr lang="en-US" sz="2200" dirty="0" err="1">
                <a:latin typeface="Arial"/>
                <a:ea typeface="Arial"/>
                <a:cs typeface="Arial"/>
                <a:sym typeface="Arial"/>
              </a:rPr>
              <a:t>गराउने</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a:t>
            </a:r>
            <a:r>
              <a:rPr lang="en-US" sz="2200" dirty="0" err="1">
                <a:latin typeface="Arial"/>
                <a:ea typeface="Arial"/>
                <a:cs typeface="Arial"/>
                <a:sym typeface="Arial"/>
              </a:rPr>
              <a:t>पढ्ने</a:t>
            </a:r>
            <a:r>
              <a:rPr lang="en-US" sz="2200" dirty="0">
                <a:latin typeface="Arial"/>
                <a:ea typeface="Arial"/>
                <a:cs typeface="Arial"/>
                <a:sym typeface="Arial"/>
              </a:rPr>
              <a:t> </a:t>
            </a:r>
            <a:r>
              <a:rPr lang="en-US" sz="2200" dirty="0" err="1">
                <a:latin typeface="Arial"/>
                <a:ea typeface="Arial"/>
                <a:cs typeface="Arial"/>
                <a:sym typeface="Arial"/>
              </a:rPr>
              <a:t>अवस्था</a:t>
            </a:r>
            <a:r>
              <a:rPr lang="en-US" sz="2200" dirty="0">
                <a:latin typeface="Arial"/>
                <a:ea typeface="Arial"/>
                <a:cs typeface="Arial"/>
                <a:sym typeface="Arial"/>
              </a:rPr>
              <a:t> </a:t>
            </a:r>
            <a:r>
              <a:rPr lang="en-US" sz="2200" dirty="0" err="1">
                <a:latin typeface="Arial"/>
                <a:ea typeface="Arial"/>
                <a:cs typeface="Arial"/>
                <a:sym typeface="Arial"/>
              </a:rPr>
              <a:t>सुधार</a:t>
            </a:r>
            <a:r>
              <a:rPr lang="en-US" sz="2200" dirty="0">
                <a:latin typeface="Arial"/>
                <a:ea typeface="Arial"/>
                <a:cs typeface="Arial"/>
                <a:sym typeface="Arial"/>
              </a:rPr>
              <a:t> </a:t>
            </a:r>
            <a:r>
              <a:rPr lang="en-US" sz="2200" dirty="0" err="1">
                <a:latin typeface="Arial"/>
                <a:ea typeface="Arial"/>
                <a:cs typeface="Arial"/>
                <a:sym typeface="Arial"/>
              </a:rPr>
              <a:t>गर्न</a:t>
            </a:r>
            <a:r>
              <a:rPr lang="en-US" sz="2200" dirty="0">
                <a:latin typeface="Arial"/>
                <a:ea typeface="Arial"/>
                <a:cs typeface="Arial"/>
                <a:sym typeface="Arial"/>
              </a:rPr>
              <a:t> </a:t>
            </a:r>
            <a:r>
              <a:rPr lang="en-US" sz="2200" dirty="0" err="1">
                <a:latin typeface="Arial"/>
                <a:ea typeface="Arial"/>
                <a:cs typeface="Arial"/>
                <a:sym typeface="Arial"/>
              </a:rPr>
              <a:t>जनसम्पर्कको</a:t>
            </a:r>
            <a:r>
              <a:rPr lang="en-US" sz="2200" dirty="0">
                <a:latin typeface="Arial"/>
                <a:ea typeface="Arial"/>
                <a:cs typeface="Arial"/>
                <a:sym typeface="Arial"/>
              </a:rPr>
              <a:t> </a:t>
            </a:r>
            <a:r>
              <a:rPr lang="en-US" sz="2200" dirty="0" err="1">
                <a:latin typeface="Arial"/>
                <a:ea typeface="Arial"/>
                <a:cs typeface="Arial"/>
                <a:sym typeface="Arial"/>
              </a:rPr>
              <a:t>व्यवस्था</a:t>
            </a:r>
            <a:r>
              <a:rPr lang="en-US" sz="2200" dirty="0">
                <a:latin typeface="Arial"/>
                <a:ea typeface="Arial"/>
                <a:cs typeface="Arial"/>
                <a:sym typeface="Arial"/>
              </a:rPr>
              <a:t> </a:t>
            </a:r>
            <a:endParaRPr sz="2200" dirty="0">
              <a:latin typeface="Arial"/>
              <a:ea typeface="Arial"/>
              <a:cs typeface="Arial"/>
              <a:sym typeface="Arial"/>
            </a:endParaRPr>
          </a:p>
          <a:p>
            <a:pPr marL="228600" lvl="0" indent="-88900" algn="l" rtl="0">
              <a:lnSpc>
                <a:spcPct val="90000"/>
              </a:lnSpc>
              <a:spcBef>
                <a:spcPts val="1000"/>
              </a:spcBef>
              <a:spcAft>
                <a:spcPts val="0"/>
              </a:spcAft>
              <a:buClr>
                <a:schemeClr val="dk1"/>
              </a:buClr>
              <a:buSzPts val="2200"/>
              <a:buNone/>
            </a:pPr>
            <a:endParaRPr sz="2200" dirty="0"/>
          </a:p>
        </p:txBody>
      </p:sp>
      <p:sp>
        <p:nvSpPr>
          <p:cNvPr id="301" name="Google Shape;30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12</a:t>
            </a:fld>
            <a:endParaRPr sz="14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0">
                                            <p:txEl>
                                              <p:pRg st="1" end="1"/>
                                            </p:txEl>
                                          </p:spTgt>
                                        </p:tgtEl>
                                        <p:attrNameLst>
                                          <p:attrName>style.visibility</p:attrName>
                                        </p:attrNameLst>
                                      </p:cBhvr>
                                      <p:to>
                                        <p:strVal val="visible"/>
                                      </p:to>
                                    </p:set>
                                    <p:animEffect transition="in" filter="blinds(horizontal)">
                                      <p:cBhvr>
                                        <p:cTn id="7" dur="500"/>
                                        <p:tgtEl>
                                          <p:spTgt spid="300">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0">
                                            <p:txEl>
                                              <p:pRg st="2" end="2"/>
                                            </p:txEl>
                                          </p:spTgt>
                                        </p:tgtEl>
                                        <p:attrNameLst>
                                          <p:attrName>style.visibility</p:attrName>
                                        </p:attrNameLst>
                                      </p:cBhvr>
                                      <p:to>
                                        <p:strVal val="visible"/>
                                      </p:to>
                                    </p:set>
                                    <p:animEffect transition="in" filter="blinds(horizontal)">
                                      <p:cBhvr>
                                        <p:cTn id="10" dur="500"/>
                                        <p:tgtEl>
                                          <p:spTgt spid="300">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0">
                                            <p:txEl>
                                              <p:pRg st="3" end="3"/>
                                            </p:txEl>
                                          </p:spTgt>
                                        </p:tgtEl>
                                        <p:attrNameLst>
                                          <p:attrName>style.visibility</p:attrName>
                                        </p:attrNameLst>
                                      </p:cBhvr>
                                      <p:to>
                                        <p:strVal val="visible"/>
                                      </p:to>
                                    </p:set>
                                    <p:animEffect transition="in" filter="blinds(horizontal)">
                                      <p:cBhvr>
                                        <p:cTn id="13" dur="500"/>
                                        <p:tgtEl>
                                          <p:spTgt spid="300">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0">
                                            <p:txEl>
                                              <p:pRg st="4" end="4"/>
                                            </p:txEl>
                                          </p:spTgt>
                                        </p:tgtEl>
                                        <p:attrNameLst>
                                          <p:attrName>style.visibility</p:attrName>
                                        </p:attrNameLst>
                                      </p:cBhvr>
                                      <p:to>
                                        <p:strVal val="visible"/>
                                      </p:to>
                                    </p:set>
                                    <p:animEffect transition="in" filter="blinds(horizontal)">
                                      <p:cBhvr>
                                        <p:cTn id="16" dur="500"/>
                                        <p:tgtEl>
                                          <p:spTgt spid="300">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0">
                                            <p:txEl>
                                              <p:pRg st="5" end="5"/>
                                            </p:txEl>
                                          </p:spTgt>
                                        </p:tgtEl>
                                        <p:attrNameLst>
                                          <p:attrName>style.visibility</p:attrName>
                                        </p:attrNameLst>
                                      </p:cBhvr>
                                      <p:to>
                                        <p:strVal val="visible"/>
                                      </p:to>
                                    </p:set>
                                    <p:animEffect transition="in" filter="blinds(horizontal)">
                                      <p:cBhvr>
                                        <p:cTn id="19" dur="500"/>
                                        <p:tgtEl>
                                          <p:spTgt spid="300">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0">
                                            <p:txEl>
                                              <p:pRg st="6" end="6"/>
                                            </p:txEl>
                                          </p:spTgt>
                                        </p:tgtEl>
                                        <p:attrNameLst>
                                          <p:attrName>style.visibility</p:attrName>
                                        </p:attrNameLst>
                                      </p:cBhvr>
                                      <p:to>
                                        <p:strVal val="visible"/>
                                      </p:to>
                                    </p:set>
                                    <p:animEffect transition="in" filter="blinds(horizontal)">
                                      <p:cBhvr>
                                        <p:cTn id="22" dur="500"/>
                                        <p:tgtEl>
                                          <p:spTgt spid="300">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00">
                                            <p:txEl>
                                              <p:pRg st="7" end="7"/>
                                            </p:txEl>
                                          </p:spTgt>
                                        </p:tgtEl>
                                        <p:attrNameLst>
                                          <p:attrName>style.visibility</p:attrName>
                                        </p:attrNameLst>
                                      </p:cBhvr>
                                      <p:to>
                                        <p:strVal val="visible"/>
                                      </p:to>
                                    </p:set>
                                    <p:animEffect transition="in" filter="blinds(horizontal)">
                                      <p:cBhvr>
                                        <p:cTn id="25" dur="500"/>
                                        <p:tgtEl>
                                          <p:spTgt spid="300">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00">
                                            <p:txEl>
                                              <p:pRg st="8" end="8"/>
                                            </p:txEl>
                                          </p:spTgt>
                                        </p:tgtEl>
                                        <p:attrNameLst>
                                          <p:attrName>style.visibility</p:attrName>
                                        </p:attrNameLst>
                                      </p:cBhvr>
                                      <p:to>
                                        <p:strVal val="visible"/>
                                      </p:to>
                                    </p:set>
                                    <p:animEffect transition="in" filter="blinds(horizontal)">
                                      <p:cBhvr>
                                        <p:cTn id="28" dur="500"/>
                                        <p:tgtEl>
                                          <p:spTgt spid="3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11"/>
          <p:cNvSpPr/>
          <p:nvPr/>
        </p:nvSpPr>
        <p:spPr>
          <a:xfrm>
            <a:off x="0" y="27432"/>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07" name="Google Shape;307;p11"/>
          <p:cNvSpPr/>
          <p:nvPr/>
        </p:nvSpPr>
        <p:spPr>
          <a:xfrm>
            <a:off x="0" y="0"/>
            <a:ext cx="1983504" cy="6858000"/>
          </a:xfrm>
          <a:custGeom>
            <a:avLst/>
            <a:gdLst/>
            <a:ahLst/>
            <a:cxnLst/>
            <a:rect l="l" t="t" r="r" b="b"/>
            <a:pathLst>
              <a:path w="1983504" h="6858000" extrusionOk="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308" name="Google Shape;308;p11" descr="グラフィカル ユーザー インターフェイス, Web サイト&#10;&#10;自動的に生成された説明"/>
          <p:cNvPicPr preferRelativeResize="0">
            <a:picLocks noGrp="1"/>
          </p:cNvPicPr>
          <p:nvPr>
            <p:ph type="body" idx="1"/>
          </p:nvPr>
        </p:nvPicPr>
        <p:blipFill rotWithShape="1">
          <a:blip r:embed="rId3">
            <a:alphaModFix/>
          </a:blip>
          <a:srcRect/>
          <a:stretch/>
        </p:blipFill>
        <p:spPr>
          <a:xfrm>
            <a:off x="5265778" y="901217"/>
            <a:ext cx="6270546" cy="5345641"/>
          </a:xfrm>
          <a:prstGeom prst="rect">
            <a:avLst/>
          </a:prstGeom>
          <a:noFill/>
          <a:ln>
            <a:noFill/>
          </a:ln>
        </p:spPr>
      </p:pic>
      <p:sp>
        <p:nvSpPr>
          <p:cNvPr id="309" name="Google Shape;309;p11"/>
          <p:cNvSpPr txBox="1">
            <a:spLocks noGrp="1"/>
          </p:cNvSpPr>
          <p:nvPr>
            <p:ph type="title"/>
          </p:nvPr>
        </p:nvSpPr>
        <p:spPr>
          <a:xfrm>
            <a:off x="825587" y="179059"/>
            <a:ext cx="7000784" cy="18233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US" sz="3400" dirty="0"/>
              <a:t>Meter </a:t>
            </a:r>
            <a:r>
              <a:rPr lang="en-US" sz="3400" dirty="0" err="1"/>
              <a:t>Readingको</a:t>
            </a:r>
            <a:r>
              <a:rPr lang="en-US" sz="3400" dirty="0"/>
              <a:t> </a:t>
            </a:r>
            <a:r>
              <a:rPr lang="en-US" sz="3400" dirty="0" err="1"/>
              <a:t>अवस्था</a:t>
            </a:r>
            <a:r>
              <a:rPr lang="en-US" sz="3400" dirty="0"/>
              <a:t> </a:t>
            </a:r>
            <a:r>
              <a:rPr lang="en-US" sz="3400" dirty="0" err="1"/>
              <a:t>सुधार</a:t>
            </a:r>
            <a:r>
              <a:rPr lang="en-US" sz="3400" dirty="0"/>
              <a:t> </a:t>
            </a:r>
            <a:r>
              <a:rPr lang="en-US" sz="3400" dirty="0" err="1"/>
              <a:t>गर्न</a:t>
            </a:r>
            <a:r>
              <a:rPr lang="en-US" sz="3400" dirty="0"/>
              <a:t> </a:t>
            </a:r>
            <a:r>
              <a:rPr lang="en-US" sz="3400" dirty="0" err="1"/>
              <a:t>गर्न</a:t>
            </a:r>
            <a:r>
              <a:rPr lang="en-US" sz="3400" dirty="0"/>
              <a:t> </a:t>
            </a:r>
            <a:r>
              <a:rPr lang="en-US" sz="3400" dirty="0" err="1"/>
              <a:t>सकिने</a:t>
            </a:r>
            <a:r>
              <a:rPr lang="en-US" sz="3400" dirty="0"/>
              <a:t> </a:t>
            </a:r>
            <a:r>
              <a:rPr lang="en-US" sz="3400" dirty="0" err="1"/>
              <a:t>जनसम्पर्कका</a:t>
            </a:r>
            <a:r>
              <a:rPr lang="en-US" sz="3400" dirty="0"/>
              <a:t> </a:t>
            </a:r>
            <a:r>
              <a:rPr lang="en-US" sz="3400" dirty="0" err="1"/>
              <a:t>कामहरूका</a:t>
            </a:r>
            <a:r>
              <a:rPr lang="en-US" sz="3400" dirty="0"/>
              <a:t> </a:t>
            </a:r>
            <a:r>
              <a:rPr lang="en-US" sz="3400" dirty="0" err="1"/>
              <a:t>उदाहरण</a:t>
            </a:r>
            <a:r>
              <a:rPr lang="en-US" sz="3400" dirty="0"/>
              <a:t>:</a:t>
            </a:r>
            <a:endParaRPr dirty="0"/>
          </a:p>
        </p:txBody>
      </p:sp>
      <p:pic>
        <p:nvPicPr>
          <p:cNvPr id="310" name="Google Shape;310;p11" descr="食品, 挿絵 が含まれている画像&#10;&#10;自動的に生成された説明"/>
          <p:cNvPicPr preferRelativeResize="0"/>
          <p:nvPr/>
        </p:nvPicPr>
        <p:blipFill rotWithShape="1">
          <a:blip r:embed="rId4">
            <a:alphaModFix/>
          </a:blip>
          <a:srcRect/>
          <a:stretch/>
        </p:blipFill>
        <p:spPr>
          <a:xfrm>
            <a:off x="3386180" y="2555016"/>
            <a:ext cx="2235578" cy="1823344"/>
          </a:xfrm>
          <a:prstGeom prst="rect">
            <a:avLst/>
          </a:prstGeom>
          <a:noFill/>
          <a:ln>
            <a:noFill/>
          </a:ln>
        </p:spPr>
      </p:pic>
      <p:pic>
        <p:nvPicPr>
          <p:cNvPr id="311" name="Google Shape;311;p11" descr="抽象, 挿絵 が含まれている画像&#10;&#10;自動的に生成された説明"/>
          <p:cNvPicPr preferRelativeResize="0"/>
          <p:nvPr/>
        </p:nvPicPr>
        <p:blipFill rotWithShape="1">
          <a:blip r:embed="rId5">
            <a:alphaModFix/>
          </a:blip>
          <a:srcRect/>
          <a:stretch/>
        </p:blipFill>
        <p:spPr>
          <a:xfrm>
            <a:off x="762448" y="2684140"/>
            <a:ext cx="2040315" cy="1664087"/>
          </a:xfrm>
          <a:prstGeom prst="rect">
            <a:avLst/>
          </a:prstGeom>
          <a:noFill/>
          <a:ln>
            <a:noFill/>
          </a:ln>
        </p:spPr>
      </p:pic>
      <p:pic>
        <p:nvPicPr>
          <p:cNvPr id="312" name="Google Shape;312;p11" descr="挿絵 が含まれている画像&#10;&#10;自動的に生成された説明"/>
          <p:cNvPicPr preferRelativeResize="0"/>
          <p:nvPr/>
        </p:nvPicPr>
        <p:blipFill rotWithShape="1">
          <a:blip r:embed="rId6">
            <a:alphaModFix/>
          </a:blip>
          <a:srcRect/>
          <a:stretch/>
        </p:blipFill>
        <p:spPr>
          <a:xfrm>
            <a:off x="2066879" y="4518371"/>
            <a:ext cx="2191037" cy="1787017"/>
          </a:xfrm>
          <a:prstGeom prst="rect">
            <a:avLst/>
          </a:prstGeom>
          <a:noFill/>
          <a:ln>
            <a:noFill/>
          </a:ln>
        </p:spPr>
      </p:pic>
      <p:sp>
        <p:nvSpPr>
          <p:cNvPr id="313" name="Google Shape;31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13</a:t>
            </a:fld>
            <a:endParaRPr sz="1400" b="1">
              <a:solidFill>
                <a:schemeClr val="dk1"/>
              </a:solidFill>
            </a:endParaRPr>
          </a:p>
        </p:txBody>
      </p:sp>
      <p:sp>
        <p:nvSpPr>
          <p:cNvPr id="314" name="Google Shape;314;p11"/>
          <p:cNvSpPr txBox="1"/>
          <p:nvPr/>
        </p:nvSpPr>
        <p:spPr>
          <a:xfrm>
            <a:off x="5600641" y="4015966"/>
            <a:ext cx="411435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कहिले कहिँ ग्राहकहरुको कारणले meter reading गर्न सकिदैन </a:t>
            </a:r>
            <a:endParaRPr sz="20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2"/>
          <p:cNvSpPr txBox="1">
            <a:spLocks noGrp="1"/>
          </p:cNvSpPr>
          <p:nvPr>
            <p:ph type="title"/>
          </p:nvPr>
        </p:nvSpPr>
        <p:spPr>
          <a:xfrm>
            <a:off x="838200" y="365126"/>
            <a:ext cx="10515600" cy="10733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3800" dirty="0" err="1"/>
              <a:t>व्यबसायिक</a:t>
            </a:r>
            <a:r>
              <a:rPr lang="en-US" sz="3800" dirty="0"/>
              <a:t> </a:t>
            </a:r>
            <a:r>
              <a:rPr lang="en-US" sz="3800" dirty="0" err="1"/>
              <a:t>घाटा</a:t>
            </a:r>
            <a:r>
              <a:rPr lang="en-US" sz="3800" dirty="0"/>
              <a:t> र </a:t>
            </a:r>
            <a:r>
              <a:rPr lang="en-US" sz="3800" dirty="0" err="1"/>
              <a:t>यसका</a:t>
            </a:r>
            <a:r>
              <a:rPr lang="en-US" sz="3800" dirty="0"/>
              <a:t> </a:t>
            </a:r>
            <a:r>
              <a:rPr lang="en-US" sz="3800" dirty="0" err="1"/>
              <a:t>प्रतिरोधी</a:t>
            </a:r>
            <a:r>
              <a:rPr lang="en-US" sz="3800" dirty="0"/>
              <a:t> </a:t>
            </a:r>
            <a:r>
              <a:rPr lang="en-US" sz="3800" dirty="0" err="1"/>
              <a:t>उपायहरू</a:t>
            </a:r>
            <a:r>
              <a:rPr lang="en-US" sz="3800" dirty="0"/>
              <a:t> - 4</a:t>
            </a:r>
            <a:endParaRPr sz="3800" dirty="0"/>
          </a:p>
        </p:txBody>
      </p:sp>
      <p:sp>
        <p:nvSpPr>
          <p:cNvPr id="320" name="Google Shape;320;p12"/>
          <p:cNvSpPr txBox="1">
            <a:spLocks noGrp="1"/>
          </p:cNvSpPr>
          <p:nvPr>
            <p:ph type="body" idx="1"/>
          </p:nvPr>
        </p:nvSpPr>
        <p:spPr>
          <a:xfrm>
            <a:off x="838200" y="1572322"/>
            <a:ext cx="10515600" cy="47840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3000" dirty="0"/>
              <a:t>(3) </a:t>
            </a:r>
            <a:r>
              <a:rPr lang="en-US" dirty="0" err="1"/>
              <a:t>त्रुटिपूर्ण</a:t>
            </a:r>
            <a:r>
              <a:rPr lang="en-US" dirty="0"/>
              <a:t> meter </a:t>
            </a:r>
            <a:r>
              <a:rPr lang="en-US" dirty="0" err="1"/>
              <a:t>हरूको</a:t>
            </a:r>
            <a:r>
              <a:rPr lang="en-US" dirty="0"/>
              <a:t> </a:t>
            </a:r>
            <a:r>
              <a:rPr lang="en-US" dirty="0" err="1"/>
              <a:t>रोकथामका</a:t>
            </a:r>
            <a:r>
              <a:rPr lang="en-US" dirty="0"/>
              <a:t> </a:t>
            </a:r>
            <a:r>
              <a:rPr lang="en-US" dirty="0" err="1"/>
              <a:t>उपायहरू</a:t>
            </a:r>
            <a:endParaRPr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पुरानाmeter</a:t>
            </a:r>
            <a:r>
              <a:rPr lang="en-US" sz="2400" dirty="0"/>
              <a:t> </a:t>
            </a:r>
            <a:r>
              <a:rPr lang="en-US" sz="2400" dirty="0" err="1"/>
              <a:t>हरू</a:t>
            </a:r>
            <a:r>
              <a:rPr lang="en-US" sz="2400" dirty="0"/>
              <a:t> </a:t>
            </a:r>
            <a:r>
              <a:rPr lang="en-US" sz="2400" dirty="0" err="1"/>
              <a:t>नियमित</a:t>
            </a:r>
            <a:r>
              <a:rPr lang="en-US" sz="2400" dirty="0"/>
              <a:t> </a:t>
            </a:r>
            <a:r>
              <a:rPr lang="en-US" sz="2400" dirty="0" err="1"/>
              <a:t>फेर्ने</a:t>
            </a:r>
            <a:r>
              <a:rPr lang="en-US" sz="2400" dirty="0"/>
              <a:t> </a:t>
            </a:r>
            <a:r>
              <a:rPr lang="en-US" sz="2400" dirty="0" err="1"/>
              <a:t>प्रणाली</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अथवा</a:t>
            </a:r>
            <a:r>
              <a:rPr lang="en-US" sz="2400" dirty="0"/>
              <a:t> </a:t>
            </a:r>
            <a:r>
              <a:rPr lang="en-US" sz="2400" dirty="0" err="1"/>
              <a:t>meterजाँच</a:t>
            </a:r>
            <a:r>
              <a:rPr lang="en-US" sz="2400" dirty="0"/>
              <a:t> </a:t>
            </a:r>
            <a:r>
              <a:rPr lang="en-US" sz="2400" dirty="0" err="1"/>
              <a:t>गरि</a:t>
            </a:r>
            <a:r>
              <a:rPr lang="en-US" sz="2400" dirty="0"/>
              <a:t> </a:t>
            </a:r>
            <a:r>
              <a:rPr lang="en-US" sz="2400" dirty="0" err="1"/>
              <a:t>त्रुटिपूर्ण</a:t>
            </a:r>
            <a:r>
              <a:rPr lang="en-US" sz="2400" dirty="0"/>
              <a:t> meter </a:t>
            </a:r>
            <a:r>
              <a:rPr lang="en-US" sz="2400" dirty="0" err="1"/>
              <a:t>हरू</a:t>
            </a:r>
            <a:r>
              <a:rPr lang="en-US" sz="2400" dirty="0"/>
              <a:t> </a:t>
            </a:r>
            <a:r>
              <a:rPr lang="en-US" sz="2400" dirty="0" err="1"/>
              <a:t>बदल्नु</a:t>
            </a:r>
            <a:r>
              <a:rPr lang="en-US" sz="2400" dirty="0"/>
              <a:t> </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आवश्यक</a:t>
            </a:r>
            <a:r>
              <a:rPr lang="en-US" sz="2400" dirty="0"/>
              <a:t> size </a:t>
            </a:r>
            <a:r>
              <a:rPr lang="en-US" sz="2400" dirty="0" err="1"/>
              <a:t>अनुसार</a:t>
            </a:r>
            <a:r>
              <a:rPr lang="en-US" sz="2400" dirty="0"/>
              <a:t> meter </a:t>
            </a:r>
            <a:r>
              <a:rPr lang="en-US" sz="2400" dirty="0" err="1"/>
              <a:t>फेर्ने</a:t>
            </a:r>
            <a:r>
              <a:rPr lang="en-US" sz="2400" dirty="0"/>
              <a:t> </a:t>
            </a:r>
            <a:r>
              <a:rPr lang="en-US" sz="2400" dirty="0" err="1"/>
              <a:t>प्रणालीको</a:t>
            </a:r>
            <a:r>
              <a:rPr lang="en-US" sz="2400" dirty="0"/>
              <a:t> </a:t>
            </a:r>
            <a:r>
              <a:rPr lang="en-US" sz="2400" dirty="0" err="1"/>
              <a:t>व्यवस्था</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a:t>Meter </a:t>
            </a:r>
            <a:r>
              <a:rPr lang="en-US" sz="2400" dirty="0" err="1"/>
              <a:t>जडान</a:t>
            </a:r>
            <a:r>
              <a:rPr lang="en-US" sz="2400" dirty="0"/>
              <a:t> </a:t>
            </a:r>
            <a:r>
              <a:rPr lang="en-US" sz="2400" dirty="0" err="1"/>
              <a:t>गर्ने</a:t>
            </a:r>
            <a:r>
              <a:rPr lang="en-US" sz="2400" dirty="0"/>
              <a:t> </a:t>
            </a:r>
            <a:r>
              <a:rPr lang="en-US" sz="2400" dirty="0" err="1"/>
              <a:t>खुबीको</a:t>
            </a:r>
            <a:r>
              <a:rPr lang="en-US" sz="2400" dirty="0"/>
              <a:t> </a:t>
            </a:r>
            <a:r>
              <a:rPr lang="en-US" sz="2400" dirty="0" err="1"/>
              <a:t>सुधार</a:t>
            </a:r>
            <a:r>
              <a:rPr lang="en-US" sz="2400" dirty="0"/>
              <a:t>(meter </a:t>
            </a:r>
            <a:r>
              <a:rPr lang="en-US" sz="2400" dirty="0" err="1"/>
              <a:t>लाई</a:t>
            </a:r>
            <a:r>
              <a:rPr lang="en-US" sz="2400" dirty="0"/>
              <a:t> </a:t>
            </a:r>
            <a:r>
              <a:rPr lang="en-US" sz="2400" dirty="0" err="1"/>
              <a:t>तेर्सो</a:t>
            </a:r>
            <a:r>
              <a:rPr lang="en-US" sz="2400" dirty="0"/>
              <a:t> </a:t>
            </a:r>
            <a:r>
              <a:rPr lang="en-US" sz="2400" dirty="0" err="1"/>
              <a:t>राख्ने</a:t>
            </a:r>
            <a:r>
              <a:rPr lang="en-US" sz="2400" dirty="0"/>
              <a:t>) र </a:t>
            </a:r>
            <a:r>
              <a:rPr lang="en-US" sz="2400" dirty="0" err="1"/>
              <a:t>सहि</a:t>
            </a:r>
            <a:r>
              <a:rPr lang="en-US" sz="2400" dirty="0"/>
              <a:t> size </a:t>
            </a:r>
            <a:r>
              <a:rPr lang="en-US" sz="2400" dirty="0" err="1"/>
              <a:t>को</a:t>
            </a:r>
            <a:r>
              <a:rPr lang="en-US" sz="2400" dirty="0"/>
              <a:t> </a:t>
            </a:r>
            <a:r>
              <a:rPr lang="en-US" sz="2400" dirty="0" err="1"/>
              <a:t>मीटर</a:t>
            </a:r>
            <a:r>
              <a:rPr lang="en-US" sz="2400" dirty="0"/>
              <a:t> </a:t>
            </a:r>
            <a:r>
              <a:rPr lang="en-US" sz="2400" dirty="0" err="1"/>
              <a:t>प्रयोग</a:t>
            </a:r>
            <a:r>
              <a:rPr lang="en-US" sz="2400" dirty="0"/>
              <a:t> </a:t>
            </a:r>
            <a:r>
              <a:rPr lang="en-US" sz="2400" dirty="0" err="1"/>
              <a:t>गर्ने</a:t>
            </a:r>
            <a:r>
              <a:rPr lang="en-US" sz="2400" dirty="0"/>
              <a:t>। meter</a:t>
            </a:r>
            <a:endParaRPr sz="2400" dirty="0"/>
          </a:p>
          <a:p>
            <a:pPr marL="0" lvl="0" indent="0" algn="l" rtl="0">
              <a:lnSpc>
                <a:spcPct val="90000"/>
              </a:lnSpc>
              <a:spcBef>
                <a:spcPts val="1000"/>
              </a:spcBef>
              <a:spcAft>
                <a:spcPts val="0"/>
              </a:spcAft>
              <a:buClr>
                <a:schemeClr val="dk1"/>
              </a:buClr>
              <a:buSzPts val="3200"/>
              <a:buNone/>
            </a:pPr>
            <a:r>
              <a:rPr lang="en-US" sz="3200" dirty="0"/>
              <a:t>(4) </a:t>
            </a:r>
            <a:r>
              <a:rPr lang="en-US" dirty="0"/>
              <a:t>Data </a:t>
            </a:r>
            <a:r>
              <a:rPr lang="en-US" dirty="0" err="1"/>
              <a:t>processingमा</a:t>
            </a:r>
            <a:r>
              <a:rPr lang="en-US" dirty="0"/>
              <a:t> </a:t>
            </a:r>
            <a:r>
              <a:rPr lang="en-US" dirty="0" err="1"/>
              <a:t>हुने</a:t>
            </a:r>
            <a:r>
              <a:rPr lang="en-US" dirty="0"/>
              <a:t> </a:t>
            </a:r>
            <a:r>
              <a:rPr lang="en-US" dirty="0" err="1"/>
              <a:t>त्रुटिहरूको</a:t>
            </a:r>
            <a:r>
              <a:rPr lang="en-US" dirty="0"/>
              <a:t> </a:t>
            </a:r>
            <a:r>
              <a:rPr lang="en-US" dirty="0" err="1"/>
              <a:t>लागि</a:t>
            </a:r>
            <a:r>
              <a:rPr lang="en-US" dirty="0"/>
              <a:t> </a:t>
            </a:r>
            <a:r>
              <a:rPr lang="en-US" dirty="0" err="1"/>
              <a:t>रोकथामका</a:t>
            </a:r>
            <a:r>
              <a:rPr lang="en-US" dirty="0"/>
              <a:t> </a:t>
            </a:r>
            <a:r>
              <a:rPr lang="en-US" dirty="0" err="1"/>
              <a:t>उपायहरू</a:t>
            </a:r>
            <a:endParaRPr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a:t>Data entry र </a:t>
            </a:r>
            <a:r>
              <a:rPr lang="en-US" sz="2400" dirty="0" err="1"/>
              <a:t>बिल</a:t>
            </a:r>
            <a:r>
              <a:rPr lang="en-US" sz="2400" dirty="0"/>
              <a:t> </a:t>
            </a:r>
            <a:r>
              <a:rPr lang="en-US" sz="2400" dirty="0" err="1"/>
              <a:t>गणनाको</a:t>
            </a:r>
            <a:r>
              <a:rPr lang="en-US" sz="2400" dirty="0"/>
              <a:t> </a:t>
            </a:r>
            <a:r>
              <a:rPr lang="en-US" sz="2400" dirty="0" err="1"/>
              <a:t>त्रुटिहरूबाट</a:t>
            </a:r>
            <a:r>
              <a:rPr lang="en-US" sz="2400" dirty="0"/>
              <a:t> </a:t>
            </a:r>
            <a:r>
              <a:rPr lang="en-US" sz="2400" dirty="0" err="1"/>
              <a:t>बच्नको</a:t>
            </a:r>
            <a:r>
              <a:rPr lang="en-US" sz="2400" dirty="0"/>
              <a:t> </a:t>
            </a:r>
            <a:r>
              <a:rPr lang="en-US" sz="2400" dirty="0" err="1"/>
              <a:t>लागि</a:t>
            </a:r>
            <a:r>
              <a:rPr lang="en-US" sz="2400" dirty="0"/>
              <a:t> </a:t>
            </a:r>
            <a:r>
              <a:rPr lang="en-US" sz="2400" dirty="0" err="1"/>
              <a:t>आन्तरिक</a:t>
            </a:r>
            <a:r>
              <a:rPr lang="en-US" sz="2400" dirty="0"/>
              <a:t> Double Check (</a:t>
            </a:r>
            <a:r>
              <a:rPr lang="en-US" sz="2400" dirty="0" err="1"/>
              <a:t>नियमित</a:t>
            </a:r>
            <a:r>
              <a:rPr lang="en-US" sz="2400" dirty="0"/>
              <a:t> </a:t>
            </a:r>
            <a:r>
              <a:rPr lang="en-US" sz="2400" dirty="0" err="1"/>
              <a:t>कार्यका</a:t>
            </a:r>
            <a:r>
              <a:rPr lang="en-US" sz="2400" dirty="0"/>
              <a:t> </a:t>
            </a:r>
            <a:r>
              <a:rPr lang="en-US" sz="2400" dirty="0" err="1"/>
              <a:t>रुपमा</a:t>
            </a:r>
            <a:r>
              <a:rPr lang="en-US" sz="2400" dirty="0"/>
              <a:t>)। Random sampling </a:t>
            </a:r>
            <a:r>
              <a:rPr lang="en-US" sz="2400" dirty="0" err="1"/>
              <a:t>गरि</a:t>
            </a:r>
            <a:r>
              <a:rPr lang="en-US" sz="2400" dirty="0"/>
              <a:t> </a:t>
            </a:r>
            <a:r>
              <a:rPr lang="en-US" sz="2400" dirty="0" err="1"/>
              <a:t>जाँच</a:t>
            </a:r>
            <a:r>
              <a:rPr lang="en-US" sz="2400" dirty="0"/>
              <a:t> </a:t>
            </a:r>
            <a:r>
              <a:rPr lang="en-US" sz="2400" dirty="0" err="1"/>
              <a:t>गर्नु</a:t>
            </a:r>
            <a:r>
              <a:rPr lang="en-US" sz="2400" dirty="0"/>
              <a:t>।</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महशुल</a:t>
            </a:r>
            <a:r>
              <a:rPr lang="en-US" sz="2400" dirty="0"/>
              <a:t> </a:t>
            </a:r>
            <a:r>
              <a:rPr lang="en-US" sz="2400" dirty="0" err="1"/>
              <a:t>गणनाको</a:t>
            </a:r>
            <a:r>
              <a:rPr lang="en-US" sz="2400" dirty="0"/>
              <a:t> </a:t>
            </a:r>
            <a:r>
              <a:rPr lang="en-US" sz="2400" dirty="0" err="1"/>
              <a:t>समय</a:t>
            </a:r>
            <a:r>
              <a:rPr lang="en-US" sz="2400" dirty="0"/>
              <a:t> </a:t>
            </a:r>
            <a:r>
              <a:rPr lang="en-US" sz="2400" dirty="0" err="1"/>
              <a:t>त्रुटिहरूको</a:t>
            </a:r>
            <a:r>
              <a:rPr lang="en-US" sz="2400" dirty="0"/>
              <a:t> </a:t>
            </a:r>
            <a:r>
              <a:rPr lang="en-US" sz="2400" dirty="0" err="1"/>
              <a:t>जाँच</a:t>
            </a:r>
            <a:r>
              <a:rPr lang="en-US" sz="2400" dirty="0"/>
              <a:t> र </a:t>
            </a:r>
            <a:r>
              <a:rPr lang="en-US" sz="2400" dirty="0" err="1"/>
              <a:t>सुधार</a:t>
            </a:r>
            <a:r>
              <a:rPr lang="en-US" sz="2400" dirty="0"/>
              <a:t>।</a:t>
            </a: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321" name="Google Shape;32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14</a:t>
            </a:fld>
            <a:endParaRPr sz="1400"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339" name="Google Shape;339;p14"/>
          <p:cNvGraphicFramePr/>
          <p:nvPr/>
        </p:nvGraphicFramePr>
        <p:xfrm>
          <a:off x="598217" y="1124607"/>
          <a:ext cx="11141850" cy="5334775"/>
        </p:xfrm>
        <a:graphic>
          <a:graphicData uri="http://schemas.openxmlformats.org/drawingml/2006/table">
            <a:tbl>
              <a:tblPr>
                <a:noFill/>
                <a:tableStyleId>{2A47C5AE-639A-4D12-B18D-1EE32EA840D3}</a:tableStyleId>
              </a:tblPr>
              <a:tblGrid>
                <a:gridCol w="401450">
                  <a:extLst>
                    <a:ext uri="{9D8B030D-6E8A-4147-A177-3AD203B41FA5}">
                      <a16:colId xmlns:a16="http://schemas.microsoft.com/office/drawing/2014/main" val="20000"/>
                    </a:ext>
                  </a:extLst>
                </a:gridCol>
                <a:gridCol w="1809050">
                  <a:extLst>
                    <a:ext uri="{9D8B030D-6E8A-4147-A177-3AD203B41FA5}">
                      <a16:colId xmlns:a16="http://schemas.microsoft.com/office/drawing/2014/main" val="20001"/>
                    </a:ext>
                  </a:extLst>
                </a:gridCol>
                <a:gridCol w="1166650">
                  <a:extLst>
                    <a:ext uri="{9D8B030D-6E8A-4147-A177-3AD203B41FA5}">
                      <a16:colId xmlns:a16="http://schemas.microsoft.com/office/drawing/2014/main" val="20002"/>
                    </a:ext>
                  </a:extLst>
                </a:gridCol>
                <a:gridCol w="1640900">
                  <a:extLst>
                    <a:ext uri="{9D8B030D-6E8A-4147-A177-3AD203B41FA5}">
                      <a16:colId xmlns:a16="http://schemas.microsoft.com/office/drawing/2014/main" val="20003"/>
                    </a:ext>
                  </a:extLst>
                </a:gridCol>
                <a:gridCol w="5233700">
                  <a:extLst>
                    <a:ext uri="{9D8B030D-6E8A-4147-A177-3AD203B41FA5}">
                      <a16:colId xmlns:a16="http://schemas.microsoft.com/office/drawing/2014/main" val="20004"/>
                    </a:ext>
                  </a:extLst>
                </a:gridCol>
                <a:gridCol w="490700">
                  <a:extLst>
                    <a:ext uri="{9D8B030D-6E8A-4147-A177-3AD203B41FA5}">
                      <a16:colId xmlns:a16="http://schemas.microsoft.com/office/drawing/2014/main" val="20005"/>
                    </a:ext>
                  </a:extLst>
                </a:gridCol>
                <a:gridCol w="399400">
                  <a:extLst>
                    <a:ext uri="{9D8B030D-6E8A-4147-A177-3AD203B41FA5}">
                      <a16:colId xmlns:a16="http://schemas.microsoft.com/office/drawing/2014/main" val="20006"/>
                    </a:ext>
                  </a:extLst>
                </a:gridCol>
              </a:tblGrid>
              <a:tr h="393125">
                <a:tc gridSpan="4">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प्रत्येक अवस्थाहरूमा NRW घटाउने उपायहरू</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tc hMerge="1">
                  <a:txBody>
                    <a:bodyPr/>
                    <a:lstStyle/>
                    <a:p>
                      <a:endParaRPr lang="ja-JP"/>
                    </a:p>
                  </a:txBody>
                  <a:tcPr/>
                </a:tc>
                <a:tc hMerge="1">
                  <a:txBody>
                    <a:bodyPr/>
                    <a:lstStyle/>
                    <a:p>
                      <a:endParaRPr lang="ja-JP"/>
                    </a:p>
                  </a:txBody>
                  <a:tcPr/>
                </a:tc>
                <a:tc rowSpan="2">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सामाग्रीहरू</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gridSpan="2">
                  <a:txBody>
                    <a:bodyPr/>
                    <a:lstStyle/>
                    <a:p>
                      <a:pPr marL="0" marR="0" lvl="0" indent="0" algn="just"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अवधि</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extLst>
                  <a:ext uri="{0D108BD9-81ED-4DB2-BD59-A6C34878D82A}">
                    <a16:rowId xmlns:a16="http://schemas.microsoft.com/office/drawing/2014/main" val="10000"/>
                  </a:ext>
                </a:extLst>
              </a:tr>
              <a:tr h="375950">
                <a:tc gridSpan="2">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बर्ग  1</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tc gridSpan="2">
                  <a:txBody>
                    <a:bodyPr/>
                    <a:lstStyle/>
                    <a:p>
                      <a:pPr marL="0" marR="0" lvl="0" indent="0" algn="l" rtl="0">
                        <a:spcBef>
                          <a:spcPts val="0"/>
                        </a:spcBef>
                        <a:spcAft>
                          <a:spcPts val="0"/>
                        </a:spcAft>
                        <a:buNone/>
                      </a:pPr>
                      <a:r>
                        <a:rPr lang="en-US" sz="2100" b="1">
                          <a:latin typeface="Arial Narrow"/>
                          <a:ea typeface="Arial Narrow"/>
                          <a:cs typeface="Arial Narrow"/>
                          <a:sym typeface="Arial Narrow"/>
                        </a:rPr>
                        <a:t>बर्ग  2</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tc v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SM</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marR="0" lvl="0" indent="0" algn="l" rtl="0">
                        <a:spcBef>
                          <a:spcPts val="0"/>
                        </a:spcBef>
                        <a:spcAft>
                          <a:spcPts val="0"/>
                        </a:spcAft>
                        <a:buNone/>
                      </a:pPr>
                      <a:r>
                        <a:rPr lang="en-US" sz="2100" b="1">
                          <a:latin typeface="Arial Narrow"/>
                          <a:ea typeface="Arial Narrow"/>
                          <a:cs typeface="Arial Narrow"/>
                          <a:sym typeface="Arial Narrow"/>
                        </a:rPr>
                        <a:t>L</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75950">
                <a:tc rowSpan="10">
                  <a:txBody>
                    <a:bodyPr/>
                    <a:lstStyle/>
                    <a:p>
                      <a:pPr marL="0" marR="0" lvl="0" indent="0" algn="ctr" rtl="0">
                        <a:lnSpc>
                          <a:spcPct val="100000"/>
                        </a:lnSpc>
                        <a:spcBef>
                          <a:spcPts val="0"/>
                        </a:spcBef>
                        <a:spcAft>
                          <a:spcPts val="0"/>
                        </a:spcAft>
                        <a:buNone/>
                      </a:pPr>
                      <a:r>
                        <a:rPr lang="en-US" sz="2400"/>
                        <a:t>व्यबसायिक घाटा</a:t>
                      </a:r>
                      <a:endParaRPr sz="2100" b="1">
                        <a:latin typeface="Arial Narrow"/>
                        <a:ea typeface="Arial Narrow"/>
                        <a:cs typeface="Arial Narrow"/>
                        <a:sym typeface="Arial Narrow"/>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rowSpan="4">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Connections</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gridSpan="2">
                  <a:txBody>
                    <a:bodyPr/>
                    <a:lstStyle/>
                    <a:p>
                      <a:pPr marL="0" marR="0" lvl="0" indent="0" algn="l" rtl="0">
                        <a:lnSpc>
                          <a:spcPct val="100000"/>
                        </a:lnSpc>
                        <a:spcBef>
                          <a:spcPts val="0"/>
                        </a:spcBef>
                        <a:spcAft>
                          <a:spcPts val="0"/>
                        </a:spcAft>
                        <a:buNone/>
                      </a:pPr>
                      <a:r>
                        <a:rPr lang="en-US" sz="2000">
                          <a:latin typeface="Arial Narrow"/>
                          <a:ea typeface="Arial Narrow"/>
                          <a:cs typeface="Arial Narrow"/>
                          <a:sym typeface="Arial Narrow"/>
                        </a:rPr>
                        <a:t>Illegal connections</a:t>
                      </a:r>
                      <a:r>
                        <a:rPr lang="en-US" sz="1800">
                          <a:latin typeface="Arial Narrow"/>
                          <a:ea typeface="Arial Narrow"/>
                          <a:cs typeface="Arial Narrow"/>
                          <a:sym typeface="Arial Narrow"/>
                        </a:rPr>
                        <a:t> </a:t>
                      </a:r>
                      <a:r>
                        <a:rPr lang="en-US" sz="1400">
                          <a:latin typeface="Arial Narrow"/>
                          <a:ea typeface="Arial Narrow"/>
                          <a:cs typeface="Arial Narrow"/>
                          <a:sym typeface="Arial Narrow"/>
                        </a:rPr>
                        <a:t>पत्ता लगाउनु </a:t>
                      </a:r>
                      <a:endParaRPr sz="14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connections को पहिचान गर्नु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2"/>
                  </a:ext>
                </a:extLst>
              </a:tr>
              <a:tr h="3759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खबर गर्नु, बुझाउनु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users संग बार्ता गर्नु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3"/>
                  </a:ext>
                </a:extLst>
              </a:tr>
              <a:tr h="3759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पानीको चोरीलाई सुधार्नु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connection काट्ने र मिटर जडान गर्ने</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4"/>
                  </a:ext>
                </a:extLst>
              </a:tr>
              <a:tr h="3759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दण्ड, सजाय</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जरिवाना सङ्कलन, सजायको व्यवस्था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5"/>
                  </a:ext>
                </a:extLst>
              </a:tr>
              <a:tr h="375950">
                <a:tc vMerge="1">
                  <a:txBody>
                    <a:bodyPr/>
                    <a:lstStyle/>
                    <a:p>
                      <a:endParaRPr lang="ja-JP"/>
                    </a:p>
                  </a:txBody>
                  <a:tcPr/>
                </a:tc>
                <a:tc rowSpan="2">
                  <a:txBody>
                    <a:bodyPr/>
                    <a:lstStyle/>
                    <a:p>
                      <a:pPr marL="0" marR="0" lvl="0" indent="0" algn="l"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त्रुटिपूर्ण</a:t>
                      </a:r>
                      <a:r>
                        <a:rPr lang="en-US" sz="2100">
                          <a:latin typeface="Arial Narrow"/>
                          <a:ea typeface="Arial Narrow"/>
                          <a:cs typeface="Arial Narrow"/>
                          <a:sym typeface="Arial Narrow"/>
                        </a:rPr>
                        <a:t> Meter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rowSpan="2">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ग्राहकका meter</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खोजि गर्नु</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त्रुटिपूर्ण  meterहरू फेला पार्नु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extLst>
                  <a:ext uri="{0D108BD9-81ED-4DB2-BD59-A6C34878D82A}">
                    <a16:rowId xmlns:a16="http://schemas.microsoft.com/office/drawing/2014/main" val="10006"/>
                  </a:ext>
                </a:extLst>
              </a:tr>
              <a:tr h="384550">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बदल्नु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Meter को स्थान र जोड्ने तरिकामा सुधार गर्नु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extLst>
                  <a:ext uri="{0D108BD9-81ED-4DB2-BD59-A6C34878D82A}">
                    <a16:rowId xmlns:a16="http://schemas.microsoft.com/office/drawing/2014/main" val="10007"/>
                  </a:ext>
                </a:extLst>
              </a:tr>
              <a:tr h="377800">
                <a:tc vMerge="1">
                  <a:txBody>
                    <a:bodyPr/>
                    <a:lstStyle/>
                    <a:p>
                      <a:endParaRPr lang="ja-JP"/>
                    </a:p>
                  </a:txBody>
                  <a:tcPr/>
                </a:tc>
                <a:tc rowSpan="3">
                  <a:txBody>
                    <a:bodyPr/>
                    <a:lstStyle/>
                    <a:p>
                      <a:pPr marL="0" marR="0" lvl="0" indent="0" algn="l"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त्रुटिपूर्ण</a:t>
                      </a:r>
                      <a:r>
                        <a:rPr lang="en-US" sz="2400"/>
                        <a:t> </a:t>
                      </a:r>
                      <a:r>
                        <a:rPr lang="en-US" sz="2100">
                          <a:latin typeface="Arial Narrow"/>
                          <a:ea typeface="Arial Narrow"/>
                          <a:cs typeface="Arial Narrow"/>
                          <a:sym typeface="Arial Narrow"/>
                        </a:rPr>
                        <a:t>Meter Reading</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gridSpan="2">
                  <a:txBody>
                    <a:bodyPr/>
                    <a:lstStyle/>
                    <a:p>
                      <a:pPr marL="0" marR="0" lvl="0" indent="0" algn="l" rtl="0">
                        <a:lnSpc>
                          <a:spcPct val="100000"/>
                        </a:lnSpc>
                        <a:spcBef>
                          <a:spcPts val="0"/>
                        </a:spcBef>
                        <a:spcAft>
                          <a:spcPts val="0"/>
                        </a:spcAft>
                        <a:buNone/>
                      </a:pPr>
                      <a:r>
                        <a:rPr lang="en-US" sz="2000">
                          <a:solidFill>
                            <a:schemeClr val="dk1"/>
                          </a:solidFill>
                          <a:latin typeface="Arial Narrow"/>
                          <a:ea typeface="Arial Narrow"/>
                          <a:cs typeface="Arial Narrow"/>
                          <a:sym typeface="Arial Narrow"/>
                        </a:rPr>
                        <a:t>मी</a:t>
                      </a:r>
                      <a:r>
                        <a:rPr lang="en-US" sz="1900">
                          <a:solidFill>
                            <a:schemeClr val="dk1"/>
                          </a:solidFill>
                          <a:latin typeface="Arial Narrow"/>
                          <a:ea typeface="Arial Narrow"/>
                          <a:cs typeface="Arial Narrow"/>
                          <a:sym typeface="Arial Narrow"/>
                        </a:rPr>
                        <a:t>टर Reading तालिम </a:t>
                      </a:r>
                      <a:endParaRPr sz="19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E4D4"/>
                    </a:solidFill>
                  </a:tcPr>
                </a:tc>
                <a:tc hMerge="1">
                  <a:txBody>
                    <a:bodyPr/>
                    <a:lstStyle/>
                    <a:p>
                      <a:endParaRPr lang="ja-JP"/>
                    </a:p>
                  </a:txBody>
                  <a:tcPr/>
                </a:tc>
                <a:tc>
                  <a:txBody>
                    <a:bodyPr/>
                    <a:lstStyle/>
                    <a:p>
                      <a:pPr marL="0" marR="0" lvl="0" indent="0" algn="just" rtl="0">
                        <a:lnSpc>
                          <a:spcPct val="100000"/>
                        </a:lnSpc>
                        <a:spcBef>
                          <a:spcPts val="0"/>
                        </a:spcBef>
                        <a:spcAft>
                          <a:spcPts val="0"/>
                        </a:spcAft>
                        <a:buClr>
                          <a:schemeClr val="dk1"/>
                        </a:buClr>
                        <a:buSzPts val="2100"/>
                        <a:buFont typeface="Arial Narrow"/>
                        <a:buNone/>
                      </a:pPr>
                      <a:r>
                        <a:rPr lang="en-US" sz="2100">
                          <a:solidFill>
                            <a:schemeClr val="dk1"/>
                          </a:solidFill>
                          <a:latin typeface="Arial Narrow"/>
                          <a:ea typeface="Arial Narrow"/>
                          <a:cs typeface="Arial Narrow"/>
                          <a:sym typeface="Arial Narrow"/>
                        </a:rPr>
                        <a:t>व्याख्या, test, मीटर reading प्रतिस्पर्धा</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extLst>
                  <a:ext uri="{0D108BD9-81ED-4DB2-BD59-A6C34878D82A}">
                    <a16:rowId xmlns:a16="http://schemas.microsoft.com/office/drawing/2014/main" val="10008"/>
                  </a:ext>
                </a:extLst>
              </a:tr>
              <a:tr h="4198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000">
                          <a:solidFill>
                            <a:schemeClr val="dk1"/>
                          </a:solidFill>
                          <a:latin typeface="Arial Narrow"/>
                          <a:ea typeface="Arial Narrow"/>
                          <a:cs typeface="Arial Narrow"/>
                          <a:sym typeface="Arial Narrow"/>
                        </a:rPr>
                        <a:t>ग्राहकको meter बदल्नु</a:t>
                      </a:r>
                      <a:r>
                        <a:rPr lang="en-US" sz="2100">
                          <a:solidFill>
                            <a:schemeClr val="dk1"/>
                          </a:solidFill>
                          <a:latin typeface="Arial Narrow"/>
                          <a:ea typeface="Arial Narrow"/>
                          <a:cs typeface="Arial Narrow"/>
                          <a:sym typeface="Arial Narrow"/>
                        </a:rPr>
                        <a:t> </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BE4D4"/>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Meter बदल्नु, पढ्न सजिलो ठाउँमा मिटर राख्नु </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extLst>
                  <a:ext uri="{0D108BD9-81ED-4DB2-BD59-A6C34878D82A}">
                    <a16:rowId xmlns:a16="http://schemas.microsoft.com/office/drawing/2014/main" val="10009"/>
                  </a:ext>
                </a:extLst>
              </a:tr>
              <a:tr h="751875">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Remote Meter Reading प्रणालीको शुरुवात गर्नु </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शुरुवात, budgeting र कार्यान्वयनको लागि योजना</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extLst>
                  <a:ext uri="{0D108BD9-81ED-4DB2-BD59-A6C34878D82A}">
                    <a16:rowId xmlns:a16="http://schemas.microsoft.com/office/drawing/2014/main" val="10010"/>
                  </a:ext>
                </a:extLst>
              </a:tr>
              <a:tr h="751875">
                <a:tc vMerge="1">
                  <a:txBody>
                    <a:bodyPr/>
                    <a:lstStyle/>
                    <a:p>
                      <a:endParaRPr lang="ja-JP"/>
                    </a:p>
                  </a:txBody>
                  <a:tcPr/>
                </a:tc>
                <a:tc gridSpan="3">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Data processing मा हुने त्रुटिहरू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tc hMerge="1">
                  <a:txBody>
                    <a:bodyPr/>
                    <a:lstStyle/>
                    <a:p>
                      <a:endParaRPr lang="ja-JP"/>
                    </a:p>
                  </a:txBody>
                  <a:tcPr/>
                </a:tc>
                <a:tc hMerge="1">
                  <a:txBody>
                    <a:bodyPr/>
                    <a:lstStyle/>
                    <a:p>
                      <a:endParaRPr lang="ja-JP"/>
                    </a:p>
                  </a:txBody>
                  <a:tcPr/>
                </a:tc>
                <a:tc>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Data processing विधिको परिमार्जन, program गरिएको प्रणालीमा त्रुटिहरू सुधार</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extLst>
                  <a:ext uri="{0D108BD9-81ED-4DB2-BD59-A6C34878D82A}">
                    <a16:rowId xmlns:a16="http://schemas.microsoft.com/office/drawing/2014/main" val="10011"/>
                  </a:ext>
                </a:extLst>
              </a:tr>
            </a:tbl>
          </a:graphicData>
        </a:graphic>
      </p:graphicFrame>
      <p:sp>
        <p:nvSpPr>
          <p:cNvPr id="340" name="Google Shape;340;p14"/>
          <p:cNvSpPr/>
          <p:nvPr/>
        </p:nvSpPr>
        <p:spPr>
          <a:xfrm>
            <a:off x="933611" y="400306"/>
            <a:ext cx="10652505" cy="61555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3400"/>
              <a:buFont typeface="Arial"/>
              <a:buNone/>
            </a:pPr>
            <a:r>
              <a:rPr lang="en-US" sz="3400">
                <a:solidFill>
                  <a:schemeClr val="dk1"/>
                </a:solidFill>
                <a:latin typeface="Arial"/>
                <a:ea typeface="Arial"/>
                <a:cs typeface="Arial"/>
                <a:sym typeface="Arial"/>
              </a:rPr>
              <a:t>व्यबसायिक घाटा/</a:t>
            </a:r>
            <a:r>
              <a:rPr lang="en-US" sz="3400" b="0" i="0" u="none" strike="noStrike" cap="none">
                <a:solidFill>
                  <a:schemeClr val="dk1"/>
                </a:solidFill>
                <a:latin typeface="Arial"/>
                <a:ea typeface="Arial"/>
                <a:cs typeface="Arial"/>
                <a:sym typeface="Arial"/>
              </a:rPr>
              <a:t> NRW </a:t>
            </a:r>
            <a:r>
              <a:rPr lang="en-US" sz="3400">
                <a:solidFill>
                  <a:schemeClr val="dk1"/>
                </a:solidFill>
                <a:latin typeface="Arial"/>
                <a:ea typeface="Arial"/>
                <a:cs typeface="Arial"/>
                <a:sym typeface="Arial"/>
              </a:rPr>
              <a:t>कम गर्ने उपायहरू </a:t>
            </a:r>
            <a:r>
              <a:rPr lang="en-US" sz="3400" b="0" i="0" u="none" strike="noStrike" cap="none">
                <a:solidFill>
                  <a:schemeClr val="dk1"/>
                </a:solidFill>
                <a:latin typeface="Arial"/>
                <a:ea typeface="Arial"/>
                <a:cs typeface="Arial"/>
                <a:sym typeface="Arial"/>
              </a:rPr>
              <a:t>तथा लाग्ने अवधि </a:t>
            </a:r>
            <a:endParaRPr sz="3400" b="0" i="0" u="none" strike="noStrike" cap="none">
              <a:solidFill>
                <a:schemeClr val="dk1"/>
              </a:solidFill>
              <a:latin typeface="Arial"/>
              <a:ea typeface="Arial"/>
              <a:cs typeface="Arial"/>
              <a:sym typeface="Arial"/>
            </a:endParaRPr>
          </a:p>
        </p:txBody>
      </p:sp>
      <p:sp>
        <p:nvSpPr>
          <p:cNvPr id="341" name="Google Shape;34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15</a:t>
            </a:fld>
            <a:endParaRPr sz="1400" b="1">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3">
            <a:alphaModFix/>
          </a:blip>
          <a:srcRect/>
          <a:stretch/>
        </p:blipFill>
        <p:spPr>
          <a:xfrm>
            <a:off x="9606456" y="1714157"/>
            <a:ext cx="2418536" cy="2703147"/>
          </a:xfrm>
          <a:prstGeom prst="rect">
            <a:avLst/>
          </a:prstGeom>
          <a:noFill/>
          <a:ln>
            <a:noFill/>
          </a:ln>
        </p:spPr>
      </p:pic>
      <p:sp>
        <p:nvSpPr>
          <p:cNvPr id="347" name="Google Shape;347;p15"/>
          <p:cNvSpPr txBox="1">
            <a:spLocks noGrp="1"/>
          </p:cNvSpPr>
          <p:nvPr>
            <p:ph type="title"/>
          </p:nvPr>
        </p:nvSpPr>
        <p:spPr>
          <a:xfrm>
            <a:off x="838199" y="323086"/>
            <a:ext cx="10765221" cy="18000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3800"/>
              <a:t>व्यबसायिक घाटा कम गर्ने तरिकाहरू बिस्तारमा </a:t>
            </a:r>
            <a:br>
              <a:rPr lang="en-US"/>
            </a:br>
            <a:r>
              <a:rPr lang="en-US" sz="3000"/>
              <a:t>1. बास्तविक illegal connection हरूको</a:t>
            </a:r>
            <a:r>
              <a:rPr lang="en-US" sz="3000" b="0" i="0">
                <a:latin typeface="Roboto"/>
                <a:ea typeface="Roboto"/>
                <a:cs typeface="Roboto"/>
                <a:sym typeface="Roboto"/>
              </a:rPr>
              <a:t> छानवीन</a:t>
            </a:r>
            <a:endParaRPr sz="3000"/>
          </a:p>
        </p:txBody>
      </p:sp>
      <p:sp>
        <p:nvSpPr>
          <p:cNvPr id="348" name="Google Shape;348;p15"/>
          <p:cNvSpPr txBox="1">
            <a:spLocks noGrp="1"/>
          </p:cNvSpPr>
          <p:nvPr>
            <p:ph type="body" idx="1"/>
          </p:nvPr>
        </p:nvSpPr>
        <p:spPr>
          <a:xfrm>
            <a:off x="838200" y="2196662"/>
            <a:ext cx="8452945" cy="41706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(1) </a:t>
            </a:r>
            <a:r>
              <a:rPr lang="en-US" dirty="0" err="1"/>
              <a:t>लक्षित</a:t>
            </a:r>
            <a:r>
              <a:rPr lang="en-US" dirty="0"/>
              <a:t> </a:t>
            </a:r>
            <a:r>
              <a:rPr lang="en-US" dirty="0" err="1"/>
              <a:t>गरिएका</a:t>
            </a:r>
            <a:r>
              <a:rPr lang="en-US" dirty="0"/>
              <a:t> </a:t>
            </a:r>
            <a:r>
              <a:rPr lang="en-US" dirty="0" err="1"/>
              <a:t>ग्राहकहरूको</a:t>
            </a:r>
            <a:r>
              <a:rPr lang="en-US" dirty="0"/>
              <a:t> </a:t>
            </a:r>
            <a:r>
              <a:rPr lang="en-US" dirty="0" err="1"/>
              <a:t>सूची</a:t>
            </a:r>
            <a:r>
              <a:rPr lang="en-US" dirty="0"/>
              <a:t> </a:t>
            </a:r>
            <a:r>
              <a:rPr lang="en-US" dirty="0" err="1"/>
              <a:t>तयार</a:t>
            </a:r>
            <a:r>
              <a:rPr lang="en-US"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ग्राहक</a:t>
            </a:r>
            <a:r>
              <a:rPr lang="en-US" sz="2400" dirty="0"/>
              <a:t> </a:t>
            </a:r>
            <a:r>
              <a:rPr lang="en-US" sz="2400" dirty="0" err="1"/>
              <a:t>databaseको</a:t>
            </a:r>
            <a:r>
              <a:rPr lang="en-US" sz="2400" dirty="0"/>
              <a:t> </a:t>
            </a:r>
            <a:r>
              <a:rPr lang="en-US" sz="2400" dirty="0" err="1"/>
              <a:t>आधारमा</a:t>
            </a:r>
            <a:r>
              <a:rPr lang="en-US" sz="2400" dirty="0"/>
              <a:t>, </a:t>
            </a:r>
            <a:r>
              <a:rPr lang="en-US" sz="2400" dirty="0" err="1"/>
              <a:t>संदिग्ध</a:t>
            </a:r>
            <a:r>
              <a:rPr lang="en-US" sz="2400" dirty="0"/>
              <a:t> </a:t>
            </a:r>
            <a:r>
              <a:rPr lang="en-US" sz="2400" dirty="0" err="1"/>
              <a:t>ग्राहकहरूको</a:t>
            </a:r>
            <a:r>
              <a:rPr lang="en-US" sz="2400" dirty="0"/>
              <a:t> </a:t>
            </a:r>
            <a:r>
              <a:rPr lang="en-US" sz="2400" dirty="0" err="1"/>
              <a:t>पछिल्लो</a:t>
            </a:r>
            <a:r>
              <a:rPr lang="en-US" sz="2400" dirty="0"/>
              <a:t> </a:t>
            </a:r>
            <a:r>
              <a:rPr lang="en-US" sz="2400" dirty="0" err="1"/>
              <a:t>धेरै</a:t>
            </a:r>
            <a:r>
              <a:rPr lang="en-US" sz="2400" dirty="0"/>
              <a:t> </a:t>
            </a:r>
            <a:r>
              <a:rPr lang="en-US" sz="2400" dirty="0" err="1"/>
              <a:t>महिनाको</a:t>
            </a:r>
            <a:r>
              <a:rPr lang="en-US" sz="2400" dirty="0"/>
              <a:t> </a:t>
            </a:r>
            <a:r>
              <a:rPr lang="en-US" sz="2400" dirty="0" err="1"/>
              <a:t>पानी</a:t>
            </a:r>
            <a:r>
              <a:rPr lang="en-US" sz="2400" dirty="0"/>
              <a:t> </a:t>
            </a:r>
            <a:r>
              <a:rPr lang="en-US" sz="2400" dirty="0" err="1"/>
              <a:t>खपत</a:t>
            </a:r>
            <a:r>
              <a:rPr lang="en-US" sz="2400" dirty="0"/>
              <a:t> </a:t>
            </a:r>
            <a:r>
              <a:rPr lang="en-US" sz="2400" dirty="0" err="1"/>
              <a:t>मात्रा</a:t>
            </a:r>
            <a:r>
              <a:rPr lang="en-US" sz="2400" dirty="0"/>
              <a:t> </a:t>
            </a:r>
            <a:r>
              <a:rPr lang="en-US" sz="2400" dirty="0" err="1"/>
              <a:t>जाँच</a:t>
            </a:r>
            <a:r>
              <a:rPr lang="en-US" sz="2400" dirty="0"/>
              <a:t> </a:t>
            </a:r>
            <a:r>
              <a:rPr lang="en-US" sz="2400" dirty="0" err="1"/>
              <a:t>गर्नुहोस्</a:t>
            </a:r>
            <a:r>
              <a:rPr lang="en-US" sz="2400" dirty="0"/>
              <a:t>।</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भ्रमणमा</a:t>
            </a:r>
            <a:r>
              <a:rPr lang="en-US" sz="2400" dirty="0"/>
              <a:t> </a:t>
            </a:r>
            <a:r>
              <a:rPr lang="en-US" sz="2400" dirty="0" err="1"/>
              <a:t>जानुपर्ने</a:t>
            </a:r>
            <a:r>
              <a:rPr lang="en-US" sz="2400" dirty="0"/>
              <a:t> </a:t>
            </a:r>
            <a:r>
              <a:rPr lang="en-US" sz="2400" dirty="0" err="1"/>
              <a:t>ग्राहकहरूको</a:t>
            </a:r>
            <a:r>
              <a:rPr lang="en-US" sz="2400" dirty="0"/>
              <a:t> </a:t>
            </a:r>
            <a:r>
              <a:rPr lang="en-US" sz="2400" dirty="0" err="1"/>
              <a:t>सूची</a:t>
            </a:r>
            <a:r>
              <a:rPr lang="en-US" sz="2400" dirty="0"/>
              <a:t> </a:t>
            </a:r>
            <a:r>
              <a:rPr lang="en-US" sz="2400" dirty="0" err="1"/>
              <a:t>बनाउनुहोस्</a:t>
            </a:r>
            <a:r>
              <a:rPr lang="en-US" sz="2400" dirty="0"/>
              <a:t>, </a:t>
            </a:r>
            <a:r>
              <a:rPr lang="en-US" sz="2400" dirty="0" err="1"/>
              <a:t>जसको</a:t>
            </a:r>
            <a:r>
              <a:rPr lang="en-US" sz="2400" dirty="0"/>
              <a:t> </a:t>
            </a:r>
            <a:r>
              <a:rPr lang="en-US" sz="2400" dirty="0" err="1"/>
              <a:t>उपभोग</a:t>
            </a:r>
            <a:r>
              <a:rPr lang="en-US" sz="2400" dirty="0"/>
              <a:t> </a:t>
            </a:r>
            <a:r>
              <a:rPr lang="en-US" sz="2400" dirty="0" err="1"/>
              <a:t>भएको</a:t>
            </a:r>
            <a:r>
              <a:rPr lang="en-US" sz="2400" dirty="0"/>
              <a:t> </a:t>
            </a:r>
            <a:r>
              <a:rPr lang="en-US" sz="2400" dirty="0" err="1"/>
              <a:t>पानीको</a:t>
            </a:r>
            <a:r>
              <a:rPr lang="en-US" sz="2400" dirty="0"/>
              <a:t> </a:t>
            </a:r>
            <a:r>
              <a:rPr lang="en-US" sz="2400" dirty="0" err="1"/>
              <a:t>मात्रा</a:t>
            </a:r>
            <a:r>
              <a:rPr lang="en-US" sz="2400" dirty="0"/>
              <a:t> </a:t>
            </a:r>
            <a:r>
              <a:rPr lang="en-US" sz="2400" dirty="0" err="1"/>
              <a:t>अत्यन्त</a:t>
            </a:r>
            <a:r>
              <a:rPr lang="en-US" sz="2400" dirty="0"/>
              <a:t> </a:t>
            </a:r>
            <a:r>
              <a:rPr lang="en-US" sz="2400" dirty="0" err="1"/>
              <a:t>थोरै</a:t>
            </a:r>
            <a:r>
              <a:rPr lang="en-US" sz="2400" dirty="0"/>
              <a:t> </a:t>
            </a:r>
            <a:r>
              <a:rPr lang="en-US" sz="2400" dirty="0" err="1"/>
              <a:t>हुन्छ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a:t>Connection </a:t>
            </a:r>
            <a:r>
              <a:rPr lang="en-US" sz="2400" dirty="0" err="1"/>
              <a:t>रद्ध</a:t>
            </a:r>
            <a:r>
              <a:rPr lang="en-US" sz="2400" dirty="0"/>
              <a:t> </a:t>
            </a:r>
            <a:r>
              <a:rPr lang="en-US" sz="2400" dirty="0" err="1"/>
              <a:t>गरिएका</a:t>
            </a:r>
            <a:r>
              <a:rPr lang="en-US" sz="2400" dirty="0"/>
              <a:t> </a:t>
            </a:r>
            <a:r>
              <a:rPr lang="en-US" sz="2400" dirty="0" err="1"/>
              <a:t>मिटरहरू</a:t>
            </a:r>
            <a:r>
              <a:rPr lang="en-US" sz="2400" dirty="0"/>
              <a:t> र/</a:t>
            </a:r>
            <a:r>
              <a:rPr lang="en-US" sz="2400" dirty="0" err="1"/>
              <a:t>वा</a:t>
            </a:r>
            <a:r>
              <a:rPr lang="en-US" sz="2400" dirty="0"/>
              <a:t> </a:t>
            </a:r>
            <a:r>
              <a:rPr lang="en-US" sz="2400" dirty="0" err="1"/>
              <a:t>पानी</a:t>
            </a:r>
            <a:r>
              <a:rPr lang="en-US" sz="2400" dirty="0"/>
              <a:t> </a:t>
            </a:r>
            <a:r>
              <a:rPr lang="en-US" sz="2400" dirty="0" err="1"/>
              <a:t>आपूर्ति</a:t>
            </a:r>
            <a:r>
              <a:rPr lang="en-US" sz="2400" dirty="0"/>
              <a:t> </a:t>
            </a:r>
            <a:r>
              <a:rPr lang="en-US" sz="2400" dirty="0" err="1"/>
              <a:t>निलम्बित</a:t>
            </a:r>
            <a:r>
              <a:rPr lang="en-US" sz="2400" dirty="0"/>
              <a:t> </a:t>
            </a:r>
            <a:r>
              <a:rPr lang="en-US" sz="2400" dirty="0" err="1"/>
              <a:t>ग्राहकहरुको</a:t>
            </a:r>
            <a:r>
              <a:rPr lang="en-US" sz="2400" dirty="0"/>
              <a:t> </a:t>
            </a:r>
            <a:r>
              <a:rPr lang="en-US" sz="2400" dirty="0" err="1"/>
              <a:t>सुची</a:t>
            </a:r>
            <a:r>
              <a:rPr lang="en-US" sz="2400" dirty="0"/>
              <a:t> </a:t>
            </a:r>
            <a:r>
              <a:rPr lang="en-US" sz="2400" dirty="0" err="1"/>
              <a:t>बनाउनुहोस</a:t>
            </a:r>
            <a:r>
              <a:rPr lang="en-US" sz="2400" dirty="0"/>
              <a:t>। </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ति</a:t>
            </a:r>
            <a:r>
              <a:rPr lang="en-US" sz="2400" dirty="0"/>
              <a:t> </a:t>
            </a:r>
            <a:r>
              <a:rPr lang="en-US" sz="2400" dirty="0" err="1"/>
              <a:t>बासिन्दाहरू</a:t>
            </a:r>
            <a:r>
              <a:rPr lang="en-US" sz="2400" dirty="0"/>
              <a:t> </a:t>
            </a:r>
            <a:r>
              <a:rPr lang="en-US" sz="2400" dirty="0" err="1"/>
              <a:t>जो</a:t>
            </a:r>
            <a:r>
              <a:rPr lang="en-US" sz="2400" dirty="0"/>
              <a:t> </a:t>
            </a:r>
            <a:r>
              <a:rPr lang="en-US" sz="2400" dirty="0" err="1"/>
              <a:t>ग्राहक</a:t>
            </a:r>
            <a:r>
              <a:rPr lang="en-US" sz="2400" dirty="0"/>
              <a:t> </a:t>
            </a:r>
            <a:r>
              <a:rPr lang="en-US" sz="2400" dirty="0" err="1"/>
              <a:t>होइनन्</a:t>
            </a:r>
            <a:r>
              <a:rPr lang="en-US" sz="2400" dirty="0"/>
              <a:t> , </a:t>
            </a:r>
            <a:r>
              <a:rPr lang="en-US" sz="2400" dirty="0" err="1"/>
              <a:t>तिनीहरुको</a:t>
            </a:r>
            <a:r>
              <a:rPr lang="en-US" sz="2400" dirty="0"/>
              <a:t> </a:t>
            </a:r>
            <a:r>
              <a:rPr lang="en-US" sz="2400" dirty="0" err="1"/>
              <a:t>पनि</a:t>
            </a:r>
            <a:r>
              <a:rPr lang="en-US" sz="2400" dirty="0"/>
              <a:t> </a:t>
            </a:r>
            <a:r>
              <a:rPr lang="en-US" sz="2400" dirty="0" err="1"/>
              <a:t>सुची</a:t>
            </a:r>
            <a:r>
              <a:rPr lang="en-US" sz="2400" dirty="0"/>
              <a:t> </a:t>
            </a:r>
            <a:r>
              <a:rPr lang="en-US" sz="2400" dirty="0" err="1"/>
              <a:t>बनाउनुहोस्</a:t>
            </a:r>
            <a:r>
              <a:rPr lang="en-US" sz="2400" dirty="0"/>
              <a:t>। </a:t>
            </a:r>
            <a:endParaRPr dirty="0"/>
          </a:p>
        </p:txBody>
      </p:sp>
      <p:pic>
        <p:nvPicPr>
          <p:cNvPr id="349" name="Google Shape;349;p15"/>
          <p:cNvPicPr preferRelativeResize="0"/>
          <p:nvPr/>
        </p:nvPicPr>
        <p:blipFill rotWithShape="1">
          <a:blip r:embed="rId4">
            <a:alphaModFix/>
          </a:blip>
          <a:srcRect/>
          <a:stretch/>
        </p:blipFill>
        <p:spPr>
          <a:xfrm>
            <a:off x="9532883" y="4578760"/>
            <a:ext cx="2492109" cy="1744049"/>
          </a:xfrm>
          <a:prstGeom prst="rect">
            <a:avLst/>
          </a:prstGeom>
          <a:noFill/>
          <a:ln>
            <a:noFill/>
          </a:ln>
        </p:spPr>
      </p:pic>
      <p:sp>
        <p:nvSpPr>
          <p:cNvPr id="350" name="Google Shape;35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16</a:t>
            </a:fld>
            <a:endParaRPr sz="1400" b="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1. वास्तविक illegal connectionको छानबिन - 2</a:t>
            </a:r>
            <a:endParaRPr sz="3600"/>
          </a:p>
        </p:txBody>
      </p:sp>
      <p:sp>
        <p:nvSpPr>
          <p:cNvPr id="356" name="Google Shape;356;p16"/>
          <p:cNvSpPr txBox="1">
            <a:spLocks noGrp="1"/>
          </p:cNvSpPr>
          <p:nvPr>
            <p:ph type="body" idx="1"/>
          </p:nvPr>
        </p:nvSpPr>
        <p:spPr>
          <a:xfrm>
            <a:off x="838200" y="1678483"/>
            <a:ext cx="10515600" cy="25012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(2) </a:t>
            </a:r>
            <a:r>
              <a:rPr lang="en-US" dirty="0" err="1"/>
              <a:t>ग्राहक</a:t>
            </a:r>
            <a:r>
              <a:rPr lang="en-US" dirty="0"/>
              <a:t>/</a:t>
            </a:r>
            <a:r>
              <a:rPr lang="en-US" dirty="0" err="1"/>
              <a:t>अरु</a:t>
            </a:r>
            <a:r>
              <a:rPr lang="en-US" dirty="0"/>
              <a:t> </a:t>
            </a:r>
            <a:r>
              <a:rPr lang="en-US" dirty="0" err="1"/>
              <a:t>बासिन्दाहरूको</a:t>
            </a:r>
            <a:r>
              <a:rPr lang="en-US" dirty="0"/>
              <a:t> </a:t>
            </a:r>
            <a:r>
              <a:rPr lang="en-US" dirty="0" err="1"/>
              <a:t>घरहरूमा</a:t>
            </a:r>
            <a:r>
              <a:rPr lang="en-US" dirty="0"/>
              <a:t> </a:t>
            </a:r>
            <a:r>
              <a:rPr lang="en-US" dirty="0" err="1"/>
              <a:t>भ्रमण</a:t>
            </a:r>
            <a:r>
              <a:rPr lang="en-US" dirty="0"/>
              <a:t> </a:t>
            </a:r>
            <a:r>
              <a:rPr lang="en-US" dirty="0" err="1"/>
              <a:t>गर्नु</a:t>
            </a:r>
            <a:endParaRPr dirty="0"/>
          </a:p>
          <a:p>
            <a:pPr marL="514350" lvl="0" indent="-514350" algn="l" rtl="0">
              <a:lnSpc>
                <a:spcPct val="90000"/>
              </a:lnSpc>
              <a:spcBef>
                <a:spcPts val="1000"/>
              </a:spcBef>
              <a:spcAft>
                <a:spcPts val="0"/>
              </a:spcAft>
              <a:buClr>
                <a:schemeClr val="dk1"/>
              </a:buClr>
              <a:buSzPts val="2400"/>
              <a:buFont typeface="Arial"/>
              <a:buAutoNum type="arabicPeriod"/>
            </a:pPr>
            <a:r>
              <a:rPr lang="en-US" sz="2400" dirty="0"/>
              <a:t>Meter, Meter Box र </a:t>
            </a:r>
            <a:r>
              <a:rPr lang="en-US" sz="2400" dirty="0" err="1"/>
              <a:t>वरपरको</a:t>
            </a:r>
            <a:r>
              <a:rPr lang="en-US" sz="2400" dirty="0"/>
              <a:t> </a:t>
            </a:r>
            <a:r>
              <a:rPr lang="en-US" sz="2400" dirty="0" err="1"/>
              <a:t>अवस्था</a:t>
            </a:r>
            <a:r>
              <a:rPr lang="en-US" sz="2400" dirty="0"/>
              <a:t> </a:t>
            </a:r>
            <a:r>
              <a:rPr lang="en-US" sz="2400" dirty="0" err="1"/>
              <a:t>हेरिनेछ</a:t>
            </a:r>
            <a:r>
              <a:rPr lang="en-US" sz="2400" dirty="0"/>
              <a:t>। </a:t>
            </a:r>
            <a:r>
              <a:rPr lang="en-US" sz="2400" dirty="0" err="1"/>
              <a:t>विशेष</a:t>
            </a:r>
            <a:r>
              <a:rPr lang="en-US" sz="2400" dirty="0"/>
              <a:t> </a:t>
            </a:r>
            <a:r>
              <a:rPr lang="en-US" sz="2400" dirty="0" err="1"/>
              <a:t>गरी</a:t>
            </a:r>
            <a:r>
              <a:rPr lang="en-US" sz="2400" dirty="0"/>
              <a:t> </a:t>
            </a:r>
            <a:r>
              <a:rPr lang="en-US" sz="2400" dirty="0" err="1"/>
              <a:t>सबैभन्दा</a:t>
            </a:r>
            <a:r>
              <a:rPr lang="en-US" sz="2400" dirty="0"/>
              <a:t> </a:t>
            </a:r>
            <a:r>
              <a:rPr lang="en-US" sz="2400" dirty="0" err="1"/>
              <a:t>शंकास्पद</a:t>
            </a:r>
            <a:r>
              <a:rPr lang="en-US" sz="2400" dirty="0"/>
              <a:t> </a:t>
            </a:r>
            <a:r>
              <a:rPr lang="en-US" sz="2400" dirty="0" err="1"/>
              <a:t>ग्राहकहरूको</a:t>
            </a:r>
            <a:r>
              <a:rPr lang="en-US" sz="2400" dirty="0"/>
              <a:t> </a:t>
            </a:r>
            <a:r>
              <a:rPr lang="en-US" sz="2400" dirty="0" err="1"/>
              <a:t>मिटर</a:t>
            </a:r>
            <a:r>
              <a:rPr lang="en-US" sz="2400" dirty="0"/>
              <a:t> </a:t>
            </a:r>
            <a:r>
              <a:rPr lang="en-US" sz="2400" dirty="0" err="1"/>
              <a:t>बक्सहरू</a:t>
            </a:r>
            <a:r>
              <a:rPr lang="en-US" sz="2400" dirty="0"/>
              <a:t> </a:t>
            </a:r>
            <a:r>
              <a:rPr lang="en-US" sz="2400" dirty="0" err="1"/>
              <a:t>सावधानीपूर्वक</a:t>
            </a:r>
            <a:r>
              <a:rPr lang="en-US" sz="2400" dirty="0"/>
              <a:t> </a:t>
            </a:r>
            <a:r>
              <a:rPr lang="en-US" sz="2400" dirty="0" err="1"/>
              <a:t>जाँच</a:t>
            </a:r>
            <a:r>
              <a:rPr lang="en-US" sz="2400" dirty="0"/>
              <a:t> </a:t>
            </a:r>
            <a:r>
              <a:rPr lang="en-US" sz="2400" dirty="0" err="1"/>
              <a:t>गर्नुपर्छ</a:t>
            </a:r>
            <a:r>
              <a:rPr lang="en-US" sz="2400" dirty="0"/>
              <a:t>।.</a:t>
            </a:r>
            <a:endParaRPr sz="2400" dirty="0"/>
          </a:p>
          <a:p>
            <a:pPr marL="514350" lvl="0" indent="-514350" algn="l" rtl="0">
              <a:lnSpc>
                <a:spcPct val="90000"/>
              </a:lnSpc>
              <a:spcBef>
                <a:spcPts val="1000"/>
              </a:spcBef>
              <a:spcAft>
                <a:spcPts val="0"/>
              </a:spcAft>
              <a:buClr>
                <a:schemeClr val="dk1"/>
              </a:buClr>
              <a:buSzPts val="2400"/>
              <a:buFont typeface="Arial"/>
              <a:buAutoNum type="arabicPeriod"/>
            </a:pPr>
            <a:r>
              <a:rPr lang="en-US" sz="2400" dirty="0" err="1"/>
              <a:t>यदि</a:t>
            </a:r>
            <a:r>
              <a:rPr lang="en-US" sz="2400" dirty="0"/>
              <a:t> </a:t>
            </a:r>
            <a:r>
              <a:rPr lang="en-US" sz="2400" dirty="0" err="1"/>
              <a:t>अवैध</a:t>
            </a:r>
            <a:r>
              <a:rPr lang="en-US" sz="2400" dirty="0"/>
              <a:t> </a:t>
            </a:r>
            <a:r>
              <a:rPr lang="en-US" sz="2400" dirty="0" err="1"/>
              <a:t>प्रयोग</a:t>
            </a:r>
            <a:r>
              <a:rPr lang="en-US" sz="2400" dirty="0"/>
              <a:t> </a:t>
            </a:r>
            <a:r>
              <a:rPr lang="en-US" sz="2400" dirty="0" err="1"/>
              <a:t>फेला</a:t>
            </a:r>
            <a:r>
              <a:rPr lang="en-US" sz="2400" dirty="0"/>
              <a:t> </a:t>
            </a:r>
            <a:r>
              <a:rPr lang="en-US" sz="2400" dirty="0" err="1"/>
              <a:t>पर्यो</a:t>
            </a:r>
            <a:r>
              <a:rPr lang="en-US" sz="2400" dirty="0"/>
              <a:t> </a:t>
            </a:r>
            <a:r>
              <a:rPr lang="en-US" sz="2400" dirty="0" err="1"/>
              <a:t>भने</a:t>
            </a:r>
            <a:r>
              <a:rPr lang="en-US" sz="2400" dirty="0"/>
              <a:t> </a:t>
            </a:r>
            <a:r>
              <a:rPr lang="en-US" sz="2400" dirty="0" err="1"/>
              <a:t>सो</a:t>
            </a:r>
            <a:r>
              <a:rPr lang="en-US" sz="2400" dirty="0"/>
              <a:t> </a:t>
            </a:r>
            <a:r>
              <a:rPr lang="en-US" sz="2400" dirty="0" err="1"/>
              <a:t>प्रयोगकर्तालाई</a:t>
            </a:r>
            <a:r>
              <a:rPr lang="en-US" sz="2400" dirty="0"/>
              <a:t> </a:t>
            </a:r>
            <a:r>
              <a:rPr lang="en-US" sz="2400" dirty="0" err="1"/>
              <a:t>सूचित</a:t>
            </a:r>
            <a:r>
              <a:rPr lang="en-US" sz="2400" dirty="0"/>
              <a:t> </a:t>
            </a:r>
            <a:r>
              <a:rPr lang="en-US" sz="2400" dirty="0" err="1"/>
              <a:t>गर्नुपर्छ</a:t>
            </a:r>
            <a:r>
              <a:rPr lang="en-US" sz="2400" dirty="0"/>
              <a:t>। </a:t>
            </a:r>
            <a:r>
              <a:rPr lang="en-US" sz="2400" dirty="0" err="1"/>
              <a:t>प्रयोगकर्ताले</a:t>
            </a:r>
            <a:r>
              <a:rPr lang="en-US" sz="2400" dirty="0"/>
              <a:t> </a:t>
            </a:r>
            <a:r>
              <a:rPr lang="en-US" sz="2400" dirty="0" err="1"/>
              <a:t>यसलाई</a:t>
            </a:r>
            <a:r>
              <a:rPr lang="en-US" sz="2400" dirty="0"/>
              <a:t> </a:t>
            </a:r>
            <a:r>
              <a:rPr lang="en-US" sz="2400" dirty="0" err="1"/>
              <a:t>सच्याउनु</a:t>
            </a:r>
            <a:r>
              <a:rPr lang="en-US" sz="2400" dirty="0"/>
              <a:t> </a:t>
            </a:r>
            <a:r>
              <a:rPr lang="en-US" sz="2400" dirty="0" err="1"/>
              <a:t>पर्छ</a:t>
            </a:r>
            <a:r>
              <a:rPr lang="en-US" sz="2400" dirty="0"/>
              <a:t> र </a:t>
            </a:r>
            <a:r>
              <a:rPr lang="en-US" sz="2400" dirty="0" err="1"/>
              <a:t>जरिवाना</a:t>
            </a:r>
            <a:r>
              <a:rPr lang="en-US" sz="2400" dirty="0"/>
              <a:t>/</a:t>
            </a:r>
            <a:r>
              <a:rPr lang="en-US" sz="2400" dirty="0" err="1"/>
              <a:t>दण्ड</a:t>
            </a:r>
            <a:r>
              <a:rPr lang="en-US" sz="2400" dirty="0"/>
              <a:t> </a:t>
            </a:r>
            <a:r>
              <a:rPr lang="en-US" sz="2400" dirty="0" err="1"/>
              <a:t>तिर्नुपर्छ</a:t>
            </a:r>
            <a:r>
              <a:rPr lang="en-US" sz="2400" dirty="0"/>
              <a:t> </a:t>
            </a:r>
            <a:r>
              <a:rPr lang="en-US" sz="2400" dirty="0" err="1"/>
              <a:t>भन्नुहोस्</a:t>
            </a:r>
            <a:r>
              <a:rPr lang="en-US" sz="2400" dirty="0"/>
              <a:t>।</a:t>
            </a:r>
            <a:endParaRPr sz="2400" dirty="0"/>
          </a:p>
        </p:txBody>
      </p:sp>
      <p:pic>
        <p:nvPicPr>
          <p:cNvPr id="357" name="Google Shape;357;p16" descr="デバイス, 屋外, 建物, 岩 が含まれている画像&#10;&#10;自動的に生成された説明"/>
          <p:cNvPicPr preferRelativeResize="0"/>
          <p:nvPr/>
        </p:nvPicPr>
        <p:blipFill rotWithShape="1">
          <a:blip r:embed="rId3">
            <a:alphaModFix/>
          </a:blip>
          <a:srcRect/>
          <a:stretch/>
        </p:blipFill>
        <p:spPr>
          <a:xfrm>
            <a:off x="1166648" y="4465359"/>
            <a:ext cx="1890493" cy="2025659"/>
          </a:xfrm>
          <a:prstGeom prst="rect">
            <a:avLst/>
          </a:prstGeom>
          <a:noFill/>
          <a:ln>
            <a:noFill/>
          </a:ln>
        </p:spPr>
      </p:pic>
      <p:pic>
        <p:nvPicPr>
          <p:cNvPr id="358" name="Google Shape;358;p16" descr="レンガの壁&#10;&#10;低い精度で自動的に生成された説明"/>
          <p:cNvPicPr preferRelativeResize="0"/>
          <p:nvPr/>
        </p:nvPicPr>
        <p:blipFill rotWithShape="1">
          <a:blip r:embed="rId4">
            <a:alphaModFix/>
          </a:blip>
          <a:srcRect/>
          <a:stretch/>
        </p:blipFill>
        <p:spPr>
          <a:xfrm>
            <a:off x="3237870" y="4473242"/>
            <a:ext cx="2752344" cy="2017776"/>
          </a:xfrm>
          <a:prstGeom prst="rect">
            <a:avLst/>
          </a:prstGeom>
          <a:noFill/>
          <a:ln>
            <a:noFill/>
          </a:ln>
        </p:spPr>
      </p:pic>
      <p:pic>
        <p:nvPicPr>
          <p:cNvPr id="359" name="Google Shape;359;p16" descr="並んで立っている男性&#10;&#10;低い精度で自動的に生成された説明"/>
          <p:cNvPicPr preferRelativeResize="0"/>
          <p:nvPr/>
        </p:nvPicPr>
        <p:blipFill rotWithShape="1">
          <a:blip r:embed="rId5">
            <a:alphaModFix/>
          </a:blip>
          <a:srcRect/>
          <a:stretch/>
        </p:blipFill>
        <p:spPr>
          <a:xfrm>
            <a:off x="6170943" y="4473241"/>
            <a:ext cx="2687717" cy="2015787"/>
          </a:xfrm>
          <a:prstGeom prst="rect">
            <a:avLst/>
          </a:prstGeom>
          <a:noFill/>
          <a:ln>
            <a:noFill/>
          </a:ln>
        </p:spPr>
      </p:pic>
      <p:pic>
        <p:nvPicPr>
          <p:cNvPr id="360" name="Google Shape;360;p16" descr="庭に植えている様々な料理&#10;&#10;低い精度で自動的に生成された説明"/>
          <p:cNvPicPr preferRelativeResize="0"/>
          <p:nvPr/>
        </p:nvPicPr>
        <p:blipFill rotWithShape="1">
          <a:blip r:embed="rId6">
            <a:alphaModFix/>
          </a:blip>
          <a:srcRect/>
          <a:stretch/>
        </p:blipFill>
        <p:spPr>
          <a:xfrm>
            <a:off x="9039388" y="4473241"/>
            <a:ext cx="2575315" cy="2015787"/>
          </a:xfrm>
          <a:prstGeom prst="rect">
            <a:avLst/>
          </a:prstGeom>
          <a:noFill/>
          <a:ln>
            <a:noFill/>
          </a:ln>
        </p:spPr>
      </p:pic>
      <p:sp>
        <p:nvSpPr>
          <p:cNvPr id="361" name="Google Shape;361;p16"/>
          <p:cNvSpPr txBox="1">
            <a:spLocks noGrp="1"/>
          </p:cNvSpPr>
          <p:nvPr>
            <p:ph type="sldNum" idx="12"/>
          </p:nvPr>
        </p:nvSpPr>
        <p:spPr>
          <a:xfrm>
            <a:off x="8610600" y="640951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17</a:t>
            </a:fld>
            <a:endParaRPr sz="1400" b="1">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03C983-43B3-43FF-927D-312522683B9C}"/>
              </a:ext>
            </a:extLst>
          </p:cNvPr>
          <p:cNvSpPr>
            <a:spLocks noGrp="1"/>
          </p:cNvSpPr>
          <p:nvPr>
            <p:ph type="subTitle" idx="1"/>
          </p:nvPr>
        </p:nvSpPr>
        <p:spPr>
          <a:xfrm>
            <a:off x="1152939" y="1192696"/>
            <a:ext cx="9833113" cy="5380381"/>
          </a:xfrm>
        </p:spPr>
        <p:txBody>
          <a:bodyPr>
            <a:normAutofit/>
          </a:bodyPr>
          <a:lstStyle/>
          <a:p>
            <a:pPr marL="457200" marR="0">
              <a:spcBef>
                <a:spcPts val="0"/>
              </a:spcBef>
              <a:spcAft>
                <a:spcPts val="0"/>
              </a:spcAft>
            </a:pPr>
            <a:r>
              <a:rPr lang="en-US" b="1" i="1" u="sng" dirty="0">
                <a:latin typeface="Calibri" panose="020F0502020204030204" pitchFamily="34" charset="0"/>
                <a:ea typeface="Calibri" panose="020F0502020204030204" pitchFamily="34" charset="0"/>
                <a:cs typeface="Arial" panose="020B0604020202020204" pitchFamily="34" charset="0"/>
              </a:rPr>
              <a:t>Ill</a:t>
            </a:r>
            <a:r>
              <a:rPr lang="en-US" b="1" i="1" u="sng" dirty="0">
                <a:effectLst/>
                <a:latin typeface="Calibri" panose="020F0502020204030204" pitchFamily="34" charset="0"/>
                <a:ea typeface="Calibri" panose="020F0502020204030204" pitchFamily="34" charset="0"/>
                <a:cs typeface="Arial" panose="020B0604020202020204" pitchFamily="34" charset="0"/>
              </a:rPr>
              <a:t>egal connection (KUKL Connection policy 2011)</a:t>
            </a:r>
          </a:p>
          <a:p>
            <a:pPr marL="457200" marR="0">
              <a:spcBef>
                <a:spcPts val="0"/>
              </a:spcBef>
              <a:spcAft>
                <a:spcPts val="0"/>
              </a:spcAft>
            </a:pPr>
            <a:endParaRPr lang="en-US" u="sng" dirty="0">
              <a:effectLst/>
              <a:latin typeface="Calibri" panose="020F0502020204030204" pitchFamily="34" charset="0"/>
              <a:ea typeface="Calibri" panose="020F0502020204030204" pitchFamily="34" charset="0"/>
              <a:cs typeface="Arial" panose="020B0604020202020204" pitchFamily="34" charset="0"/>
            </a:endParaRPr>
          </a:p>
          <a:p>
            <a:pPr marL="0" marR="0">
              <a:lnSpc>
                <a:spcPts val="565"/>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38100" algn="l">
              <a:lnSpc>
                <a:spcPct val="90000"/>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Any connection made to any of the water lines without the knowledge and approval of KUKL will be treated as an illegal connection. Illegal connections may be of the following types:</a:t>
            </a:r>
          </a:p>
          <a:p>
            <a:pPr marL="0" marR="0" algn="l">
              <a:lnSpc>
                <a:spcPts val="173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342900" marR="38100" lvl="0" indent="-342900" algn="l">
              <a:lnSpc>
                <a:spcPct val="90000"/>
              </a:lnSpc>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Connections not approved, under their normal procedures, by KUKL or their predecessors.</a:t>
            </a:r>
          </a:p>
          <a:p>
            <a:pPr marL="0" marR="0" algn="l">
              <a:lnSpc>
                <a:spcPts val="265"/>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 </a:t>
            </a:r>
          </a:p>
          <a:p>
            <a:pPr marL="342900" marR="38100" lvl="0" indent="-342900" algn="l">
              <a:lnSpc>
                <a:spcPct val="91000"/>
              </a:lnSpc>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All self-reconnected connections of disconnected connections made without meeting the reconnection requirements.</a:t>
            </a:r>
          </a:p>
          <a:p>
            <a:pPr marL="342900" marR="0" lvl="0" indent="-342900" algn="l">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Connections found without an intact meter seal.</a:t>
            </a:r>
          </a:p>
          <a:p>
            <a:pPr marL="0" marR="0" algn="l">
              <a:lnSpc>
                <a:spcPts val="100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ts val="107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0" marR="38100" algn="l">
              <a:lnSpc>
                <a:spcPct val="89000"/>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KUKL may</a:t>
            </a:r>
            <a:r>
              <a:rPr lang="en-US" sz="1900" baseline="30000" dirty="0">
                <a:effectLst/>
                <a:latin typeface="Calibri" panose="020F0502020204030204" pitchFamily="34" charset="0"/>
                <a:ea typeface="Calibri" panose="020F0502020204030204" pitchFamily="34" charset="0"/>
                <a:cs typeface="Arial" panose="020B0604020202020204" pitchFamily="34" charset="0"/>
              </a:rPr>
              <a:t>7</a:t>
            </a:r>
            <a:r>
              <a:rPr lang="en-US" sz="1900" dirty="0">
                <a:effectLst/>
                <a:latin typeface="Calibri" panose="020F0502020204030204" pitchFamily="34" charset="0"/>
                <a:ea typeface="Calibri" panose="020F0502020204030204" pitchFamily="34" charset="0"/>
                <a:cs typeface="Arial" panose="020B0604020202020204" pitchFamily="34" charset="0"/>
              </a:rPr>
              <a:t> charge a penalty amounting to the total estimated billing for the period of illegal use and a surcharge of 50% to it. The minimum penalty in any case will be equivalent to 12 months of fixed monthly tariff for the connection type.</a:t>
            </a:r>
          </a:p>
          <a:p>
            <a:pPr marL="0" marR="0" algn="l">
              <a:lnSpc>
                <a:spcPts val="1735"/>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algn="l"/>
            <a:r>
              <a:rPr lang="en-US" sz="1900" dirty="0">
                <a:effectLst/>
                <a:latin typeface="Calibri" panose="020F0502020204030204" pitchFamily="34" charset="0"/>
                <a:ea typeface="Calibri" panose="020F0502020204030204" pitchFamily="34" charset="0"/>
                <a:cs typeface="Arial" panose="020B0604020202020204" pitchFamily="34" charset="0"/>
              </a:rPr>
              <a:t>The connection will be legalized only after payment of the penalty and the regular fees for new connections, </a:t>
            </a:r>
            <a:endParaRPr kumimoji="1" lang="en-US" altLang="ja-JP" sz="1900" b="1" u="sng" dirty="0">
              <a:latin typeface="Arial" panose="020B0604020202020204" pitchFamily="34" charset="0"/>
              <a:cs typeface="Arial" panose="020B0604020202020204" pitchFamily="34" charset="0"/>
            </a:endParaRPr>
          </a:p>
          <a:p>
            <a:pPr algn="l"/>
            <a:endParaRPr lang="en-US" u="sng" dirty="0">
              <a:latin typeface="Times New Roman" panose="02020603050405020304" pitchFamily="18" charset="0"/>
              <a:cs typeface="Times New Roman" panose="02020603050405020304" pitchFamily="18" charset="0"/>
            </a:endParaRPr>
          </a:p>
        </p:txBody>
      </p:sp>
      <p:pic>
        <p:nvPicPr>
          <p:cNvPr id="4" name="図 9" descr="グラフィカル ユーザー インターフェイス, テキスト, アプリケーション&#10;&#10;自動的に生成された説明">
            <a:extLst>
              <a:ext uri="{FF2B5EF4-FFF2-40B4-BE49-F238E27FC236}">
                <a16:creationId xmlns:a16="http://schemas.microsoft.com/office/drawing/2014/main" id="{14E32EA3-99AB-85D0-824D-73D17F72E4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948" y="5684732"/>
            <a:ext cx="2151914" cy="651433"/>
          </a:xfrm>
          <a:prstGeom prst="rect">
            <a:avLst/>
          </a:prstGeom>
        </p:spPr>
      </p:pic>
      <p:pic>
        <p:nvPicPr>
          <p:cNvPr id="6" name="Picture 5">
            <a:extLst>
              <a:ext uri="{FF2B5EF4-FFF2-40B4-BE49-F238E27FC236}">
                <a16:creationId xmlns:a16="http://schemas.microsoft.com/office/drawing/2014/main" id="{3BB7B2C2-BFE3-5DA1-7F1C-FAC5E3688C7D}"/>
              </a:ext>
            </a:extLst>
          </p:cNvPr>
          <p:cNvPicPr>
            <a:picLocks noChangeAspect="1"/>
          </p:cNvPicPr>
          <p:nvPr/>
        </p:nvPicPr>
        <p:blipFill>
          <a:blip r:embed="rId3"/>
          <a:stretch>
            <a:fillRect/>
          </a:stretch>
        </p:blipFill>
        <p:spPr>
          <a:xfrm>
            <a:off x="8570819" y="5684732"/>
            <a:ext cx="2158171" cy="658425"/>
          </a:xfrm>
          <a:prstGeom prst="rect">
            <a:avLst/>
          </a:prstGeom>
        </p:spPr>
      </p:pic>
    </p:spTree>
    <p:extLst>
      <p:ext uri="{BB962C8B-B14F-4D97-AF65-F5344CB8AC3E}">
        <p14:creationId xmlns:p14="http://schemas.microsoft.com/office/powerpoint/2010/main" val="385932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सन्दर्भको लागि: पाइप स्थान कसरी खोज्ने</a:t>
            </a:r>
            <a:br>
              <a:rPr lang="en-US" sz="3600"/>
            </a:br>
            <a:r>
              <a:rPr lang="en-US" sz="3600"/>
              <a:t>(भूमिगत illegal pipeहरूमा लागू)</a:t>
            </a:r>
            <a:endParaRPr sz="3600"/>
          </a:p>
        </p:txBody>
      </p:sp>
      <p:sp>
        <p:nvSpPr>
          <p:cNvPr id="367" name="Google Shape;367;p17"/>
          <p:cNvSpPr txBox="1">
            <a:spLocks noGrp="1"/>
          </p:cNvSpPr>
          <p:nvPr>
            <p:ph type="body" idx="1"/>
          </p:nvPr>
        </p:nvSpPr>
        <p:spPr>
          <a:xfrm>
            <a:off x="838200" y="1825625"/>
            <a:ext cx="10515600" cy="334270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(1)　Hitting sound </a:t>
            </a:r>
            <a:r>
              <a:rPr lang="en-US" dirty="0" err="1"/>
              <a:t>विधि</a:t>
            </a:r>
            <a:endParaRPr dirty="0"/>
          </a:p>
          <a:p>
            <a:pPr marL="0" lvl="0" indent="0" algn="l" rtl="0">
              <a:lnSpc>
                <a:spcPct val="90000"/>
              </a:lnSpc>
              <a:spcBef>
                <a:spcPts val="1000"/>
              </a:spcBef>
              <a:spcAft>
                <a:spcPts val="0"/>
              </a:spcAft>
              <a:buClr>
                <a:schemeClr val="dk1"/>
              </a:buClr>
              <a:buSzPts val="2400"/>
              <a:buNone/>
            </a:pPr>
            <a:r>
              <a:rPr lang="en-US" sz="2400" dirty="0" err="1"/>
              <a:t>यो</a:t>
            </a:r>
            <a:r>
              <a:rPr lang="en-US" sz="2400" dirty="0"/>
              <a:t> </a:t>
            </a:r>
            <a:r>
              <a:rPr lang="en-US" sz="2400" dirty="0" err="1"/>
              <a:t>विधि</a:t>
            </a:r>
            <a:r>
              <a:rPr lang="en-US" sz="2400" dirty="0"/>
              <a:t> </a:t>
            </a:r>
            <a:r>
              <a:rPr lang="en-US" sz="2400" dirty="0" err="1"/>
              <a:t>व्यावहारिक</a:t>
            </a:r>
            <a:r>
              <a:rPr lang="en-US" sz="2400" dirty="0"/>
              <a:t> </a:t>
            </a:r>
            <a:r>
              <a:rPr lang="en-US" sz="2400" dirty="0" err="1"/>
              <a:t>रूपमा</a:t>
            </a:r>
            <a:r>
              <a:rPr lang="en-US" sz="2400" dirty="0"/>
              <a:t> </a:t>
            </a:r>
            <a:r>
              <a:rPr lang="en-US" sz="2400" dirty="0" err="1"/>
              <a:t>प्रयोग</a:t>
            </a:r>
            <a:r>
              <a:rPr lang="en-US" sz="2400" dirty="0"/>
              <a:t> </a:t>
            </a:r>
            <a:r>
              <a:rPr lang="en-US" sz="2400" dirty="0" err="1"/>
              <a:t>गरिएको</a:t>
            </a:r>
            <a:r>
              <a:rPr lang="en-US" sz="2400" dirty="0"/>
              <a:t> छ। </a:t>
            </a:r>
            <a:endParaRPr dirty="0"/>
          </a:p>
          <a:p>
            <a:pPr marL="0" lvl="0" indent="0" algn="l" rtl="0">
              <a:lnSpc>
                <a:spcPct val="90000"/>
              </a:lnSpc>
              <a:spcBef>
                <a:spcPts val="1000"/>
              </a:spcBef>
              <a:spcAft>
                <a:spcPts val="0"/>
              </a:spcAft>
              <a:buClr>
                <a:schemeClr val="dk1"/>
              </a:buClr>
              <a:buSzPts val="2400"/>
              <a:buNone/>
            </a:pPr>
            <a:r>
              <a:rPr lang="en-US" sz="2400" dirty="0" err="1"/>
              <a:t>निश्चित</a:t>
            </a:r>
            <a:r>
              <a:rPr lang="en-US" sz="2400" dirty="0"/>
              <a:t> </a:t>
            </a:r>
            <a:r>
              <a:rPr lang="en-US" sz="2400" dirty="0" err="1"/>
              <a:t>समयको</a:t>
            </a:r>
            <a:r>
              <a:rPr lang="en-US" sz="2400" dirty="0"/>
              <a:t> </a:t>
            </a:r>
            <a:r>
              <a:rPr lang="en-US" sz="2400" dirty="0" err="1"/>
              <a:t>अन्तरमा</a:t>
            </a:r>
            <a:r>
              <a:rPr lang="en-US" sz="2400" dirty="0"/>
              <a:t> </a:t>
            </a:r>
            <a:r>
              <a:rPr lang="en-US" sz="2400" dirty="0" err="1"/>
              <a:t>अपेक्षित</a:t>
            </a:r>
            <a:r>
              <a:rPr lang="en-US" sz="2400" dirty="0"/>
              <a:t> service </a:t>
            </a:r>
            <a:r>
              <a:rPr lang="en-US" sz="2400" dirty="0" err="1"/>
              <a:t>pipeको</a:t>
            </a:r>
            <a:r>
              <a:rPr lang="en-US" sz="2400" dirty="0"/>
              <a:t> </a:t>
            </a:r>
            <a:r>
              <a:rPr lang="en-US" sz="2400" dirty="0" err="1"/>
              <a:t>दायाँ</a:t>
            </a:r>
            <a:r>
              <a:rPr lang="en-US" sz="2400" dirty="0"/>
              <a:t>  </a:t>
            </a:r>
            <a:r>
              <a:rPr lang="en-US" sz="2400" dirty="0" err="1"/>
              <a:t>बायाँ</a:t>
            </a:r>
            <a:r>
              <a:rPr lang="en-US" sz="2400" dirty="0"/>
              <a:t> </a:t>
            </a:r>
            <a:r>
              <a:rPr lang="en-US" sz="2400" dirty="0" err="1"/>
              <a:t>जमिनमा</a:t>
            </a:r>
            <a:r>
              <a:rPr lang="en-US" sz="2400" dirty="0"/>
              <a:t> </a:t>
            </a:r>
            <a:r>
              <a:rPr lang="en-US" sz="2400" dirty="0" err="1"/>
              <a:t>हथौडाले</a:t>
            </a:r>
            <a:r>
              <a:rPr lang="en-US" sz="2400" dirty="0"/>
              <a:t> </a:t>
            </a:r>
            <a:r>
              <a:rPr lang="en-US" sz="2400" dirty="0" err="1"/>
              <a:t>हिर्काउनुहोस्</a:t>
            </a:r>
            <a:r>
              <a:rPr lang="en-US" sz="2400" dirty="0"/>
              <a:t>।.</a:t>
            </a:r>
            <a:endParaRPr dirty="0"/>
          </a:p>
          <a:p>
            <a:pPr marL="0" lvl="0" indent="0" algn="l" rtl="0">
              <a:lnSpc>
                <a:spcPct val="90000"/>
              </a:lnSpc>
              <a:spcBef>
                <a:spcPts val="1000"/>
              </a:spcBef>
              <a:spcAft>
                <a:spcPts val="0"/>
              </a:spcAft>
              <a:buClr>
                <a:schemeClr val="dk1"/>
              </a:buClr>
              <a:buSzPts val="2400"/>
              <a:buNone/>
            </a:pPr>
            <a:r>
              <a:rPr lang="en-US" sz="2400" dirty="0" err="1"/>
              <a:t>यसरी</a:t>
            </a:r>
            <a:r>
              <a:rPr lang="en-US" sz="2400" dirty="0"/>
              <a:t> </a:t>
            </a:r>
            <a:r>
              <a:rPr lang="en-US" sz="2400" dirty="0" err="1"/>
              <a:t>हानेर</a:t>
            </a:r>
            <a:r>
              <a:rPr lang="en-US" sz="2400" dirty="0"/>
              <a:t> </a:t>
            </a:r>
            <a:r>
              <a:rPr lang="en-US" sz="2400" dirty="0" err="1"/>
              <a:t>आएको</a:t>
            </a:r>
            <a:r>
              <a:rPr lang="en-US" sz="2400" dirty="0"/>
              <a:t> </a:t>
            </a:r>
            <a:r>
              <a:rPr lang="en-US" sz="2400" dirty="0" err="1"/>
              <a:t>आवाजलाई</a:t>
            </a:r>
            <a:r>
              <a:rPr lang="en-US" sz="2400" dirty="0"/>
              <a:t> listening rod  </a:t>
            </a:r>
            <a:r>
              <a:rPr lang="en-US" sz="2400" dirty="0" err="1"/>
              <a:t>वा</a:t>
            </a:r>
            <a:r>
              <a:rPr lang="en-US" sz="2400" dirty="0"/>
              <a:t> electric leak detector </a:t>
            </a:r>
            <a:r>
              <a:rPr lang="en-US" sz="2400" dirty="0" err="1"/>
              <a:t>ले</a:t>
            </a:r>
            <a:r>
              <a:rPr lang="en-US" sz="2400" dirty="0"/>
              <a:t> </a:t>
            </a:r>
            <a:r>
              <a:rPr lang="en-US" sz="2400" dirty="0" err="1"/>
              <a:t>पानीको</a:t>
            </a:r>
            <a:r>
              <a:rPr lang="en-US" sz="2400" dirty="0"/>
              <a:t> meter, valve </a:t>
            </a:r>
            <a:r>
              <a:rPr lang="en-US" sz="2400" dirty="0" err="1"/>
              <a:t>आदिको</a:t>
            </a:r>
            <a:r>
              <a:rPr lang="en-US" sz="2400" dirty="0"/>
              <a:t> </a:t>
            </a:r>
            <a:r>
              <a:rPr lang="en-US" sz="2400" dirty="0" err="1"/>
              <a:t>नजिक</a:t>
            </a:r>
            <a:r>
              <a:rPr lang="en-US" sz="2400" dirty="0"/>
              <a:t> </a:t>
            </a:r>
            <a:r>
              <a:rPr lang="en-US" sz="2400" dirty="0" err="1"/>
              <a:t>लगेर</a:t>
            </a:r>
            <a:r>
              <a:rPr lang="en-US" sz="2400" dirty="0"/>
              <a:t> </a:t>
            </a:r>
            <a:r>
              <a:rPr lang="en-US" sz="2400" dirty="0" err="1"/>
              <a:t>गरेर</a:t>
            </a:r>
            <a:r>
              <a:rPr lang="en-US" sz="2400" dirty="0"/>
              <a:t> </a:t>
            </a:r>
            <a:r>
              <a:rPr lang="en-US" sz="2400" dirty="0" err="1"/>
              <a:t>सुनिन्छ</a:t>
            </a:r>
            <a:r>
              <a:rPr lang="en-US" sz="2400" dirty="0"/>
              <a:t>। </a:t>
            </a:r>
            <a:endParaRPr dirty="0"/>
          </a:p>
          <a:p>
            <a:pPr marL="0" lvl="0" indent="0" algn="l" rtl="0">
              <a:lnSpc>
                <a:spcPct val="90000"/>
              </a:lnSpc>
              <a:spcBef>
                <a:spcPts val="1000"/>
              </a:spcBef>
              <a:spcAft>
                <a:spcPts val="0"/>
              </a:spcAft>
              <a:buClr>
                <a:schemeClr val="dk1"/>
              </a:buClr>
              <a:buSzPts val="2400"/>
              <a:buNone/>
            </a:pPr>
            <a:r>
              <a:rPr lang="en-US" sz="2400" dirty="0" err="1"/>
              <a:t>आवाजमा</a:t>
            </a:r>
            <a:r>
              <a:rPr lang="en-US" sz="2400" dirty="0"/>
              <a:t> </a:t>
            </a:r>
            <a:r>
              <a:rPr lang="en-US" sz="2400" dirty="0" err="1"/>
              <a:t>आउने</a:t>
            </a:r>
            <a:r>
              <a:rPr lang="en-US" sz="2400" dirty="0"/>
              <a:t> </a:t>
            </a:r>
            <a:r>
              <a:rPr lang="en-US" sz="2400" dirty="0" err="1"/>
              <a:t>परिवर्तन</a:t>
            </a:r>
            <a:r>
              <a:rPr lang="en-US" sz="2400" dirty="0"/>
              <a:t> </a:t>
            </a:r>
            <a:r>
              <a:rPr lang="en-US" sz="2400" dirty="0" err="1"/>
              <a:t>अनुसार</a:t>
            </a:r>
            <a:r>
              <a:rPr lang="en-US" sz="2400" dirty="0"/>
              <a:t>, </a:t>
            </a:r>
            <a:r>
              <a:rPr lang="en-US" sz="2400" dirty="0" err="1"/>
              <a:t>तपाईं</a:t>
            </a:r>
            <a:r>
              <a:rPr lang="en-US" sz="2400" dirty="0"/>
              <a:t> </a:t>
            </a:r>
            <a:r>
              <a:rPr lang="en-US" sz="2400" dirty="0" err="1"/>
              <a:t>भूमिगत</a:t>
            </a:r>
            <a:r>
              <a:rPr lang="en-US" sz="2400" dirty="0"/>
              <a:t> </a:t>
            </a:r>
            <a:r>
              <a:rPr lang="en-US" sz="2400" dirty="0" err="1"/>
              <a:t>पाइप</a:t>
            </a:r>
            <a:r>
              <a:rPr lang="en-US" sz="2400" dirty="0"/>
              <a:t> </a:t>
            </a:r>
            <a:r>
              <a:rPr lang="en-US" sz="2400" dirty="0" err="1"/>
              <a:t>को</a:t>
            </a:r>
            <a:r>
              <a:rPr lang="en-US" sz="2400" dirty="0"/>
              <a:t> </a:t>
            </a:r>
            <a:r>
              <a:rPr lang="en-US" sz="2400" dirty="0" err="1"/>
              <a:t>स्थान</a:t>
            </a:r>
            <a:r>
              <a:rPr lang="en-US" sz="2400" dirty="0"/>
              <a:t> </a:t>
            </a:r>
            <a:r>
              <a:rPr lang="en-US" sz="2400" dirty="0" err="1"/>
              <a:t>अनुमान</a:t>
            </a:r>
            <a:r>
              <a:rPr lang="en-US" sz="2400" dirty="0"/>
              <a:t> </a:t>
            </a:r>
            <a:r>
              <a:rPr lang="en-US" sz="2400" dirty="0" err="1"/>
              <a:t>गर्न</a:t>
            </a:r>
            <a:r>
              <a:rPr lang="en-US" sz="2400" dirty="0"/>
              <a:t> </a:t>
            </a:r>
            <a:r>
              <a:rPr lang="en-US" sz="2400" dirty="0" err="1"/>
              <a:t>सक्नुहुन्छ</a:t>
            </a:r>
            <a:r>
              <a:rPr lang="en-US" sz="2400" dirty="0"/>
              <a:t>। </a:t>
            </a:r>
            <a:endParaRPr sz="2400" dirty="0"/>
          </a:p>
        </p:txBody>
      </p:sp>
      <p:grpSp>
        <p:nvGrpSpPr>
          <p:cNvPr id="368" name="Google Shape;368;p17"/>
          <p:cNvGrpSpPr/>
          <p:nvPr/>
        </p:nvGrpSpPr>
        <p:grpSpPr>
          <a:xfrm>
            <a:off x="3487733" y="4932646"/>
            <a:ext cx="6336005" cy="1492533"/>
            <a:chOff x="3487733" y="5121826"/>
            <a:chExt cx="6336005" cy="1492533"/>
          </a:xfrm>
        </p:grpSpPr>
        <p:grpSp>
          <p:nvGrpSpPr>
            <p:cNvPr id="369" name="Google Shape;369;p17"/>
            <p:cNvGrpSpPr/>
            <p:nvPr/>
          </p:nvGrpSpPr>
          <p:grpSpPr>
            <a:xfrm>
              <a:off x="3487733" y="5121826"/>
              <a:ext cx="6336005" cy="1492533"/>
              <a:chOff x="3477333" y="5214595"/>
              <a:chExt cx="6336005" cy="1492533"/>
            </a:xfrm>
          </p:grpSpPr>
          <p:grpSp>
            <p:nvGrpSpPr>
              <p:cNvPr id="370" name="Google Shape;370;p17"/>
              <p:cNvGrpSpPr/>
              <p:nvPr/>
            </p:nvGrpSpPr>
            <p:grpSpPr>
              <a:xfrm rot="-263828">
                <a:off x="3673060" y="5431692"/>
                <a:ext cx="1069900" cy="614357"/>
                <a:chOff x="3667579" y="5428409"/>
                <a:chExt cx="1069900" cy="614357"/>
              </a:xfrm>
            </p:grpSpPr>
            <p:sp>
              <p:nvSpPr>
                <p:cNvPr id="371" name="Google Shape;371;p17"/>
                <p:cNvSpPr/>
                <p:nvPr/>
              </p:nvSpPr>
              <p:spPr>
                <a:xfrm rot="6879887">
                  <a:off x="4289082" y="5373203"/>
                  <a:ext cx="45719" cy="915523"/>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2" name="Google Shape;372;p17"/>
                <p:cNvSpPr/>
                <p:nvPr/>
              </p:nvSpPr>
              <p:spPr>
                <a:xfrm rot="-7601995">
                  <a:off x="3714646" y="5489546"/>
                  <a:ext cx="282600" cy="259232"/>
                </a:xfrm>
                <a:prstGeom prst="chord">
                  <a:avLst>
                    <a:gd name="adj1" fmla="val 2700007"/>
                    <a:gd name="adj2" fmla="val 1620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73" name="Google Shape;373;p17"/>
              <p:cNvGrpSpPr/>
              <p:nvPr/>
            </p:nvGrpSpPr>
            <p:grpSpPr>
              <a:xfrm rot="1157044">
                <a:off x="8167097" y="5464880"/>
                <a:ext cx="1604740" cy="523964"/>
                <a:chOff x="8058682" y="5531150"/>
                <a:chExt cx="1604740" cy="523964"/>
              </a:xfrm>
            </p:grpSpPr>
            <p:sp>
              <p:nvSpPr>
                <p:cNvPr id="374" name="Google Shape;374;p17"/>
                <p:cNvSpPr/>
                <p:nvPr/>
              </p:nvSpPr>
              <p:spPr>
                <a:xfrm>
                  <a:off x="8058682" y="5531150"/>
                  <a:ext cx="282430" cy="523964"/>
                </a:xfrm>
                <a:prstGeom prst="can">
                  <a:avLst>
                    <a:gd name="adj" fmla="val 25000"/>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5" name="Google Shape;375;p17"/>
                <p:cNvSpPr/>
                <p:nvPr/>
              </p:nvSpPr>
              <p:spPr>
                <a:xfrm rot="-5400000">
                  <a:off x="8932127" y="5110161"/>
                  <a:ext cx="113302" cy="1349288"/>
                </a:xfrm>
                <a:prstGeom prst="can">
                  <a:avLst>
                    <a:gd name="adj" fmla="val 25000"/>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76" name="Google Shape;376;p17"/>
              <p:cNvSpPr/>
              <p:nvPr/>
            </p:nvSpPr>
            <p:spPr>
              <a:xfrm>
                <a:off x="3477333" y="5920816"/>
                <a:ext cx="5965903" cy="786312"/>
              </a:xfrm>
              <a:prstGeom prst="parallelogram">
                <a:avLst>
                  <a:gd name="adj" fmla="val 73218"/>
                </a:avLst>
              </a:prstGeom>
              <a:gradFill>
                <a:gsLst>
                  <a:gs pos="0">
                    <a:srgbClr val="FFDC9B">
                      <a:alpha val="0"/>
                    </a:srgbClr>
                  </a:gs>
                  <a:gs pos="95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377" name="Google Shape;377;p17"/>
            <p:cNvGrpSpPr/>
            <p:nvPr/>
          </p:nvGrpSpPr>
          <p:grpSpPr>
            <a:xfrm>
              <a:off x="4137102" y="5614822"/>
              <a:ext cx="5129561" cy="965484"/>
              <a:chOff x="4137102" y="5761964"/>
              <a:chExt cx="5129561" cy="965484"/>
            </a:xfrm>
          </p:grpSpPr>
          <p:sp>
            <p:nvSpPr>
              <p:cNvPr id="378" name="Google Shape;378;p17"/>
              <p:cNvSpPr/>
              <p:nvPr/>
            </p:nvSpPr>
            <p:spPr>
              <a:xfrm>
                <a:off x="4572000" y="5977057"/>
                <a:ext cx="434898" cy="167267"/>
              </a:xfrm>
              <a:prstGeom prst="diamond">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79" name="Google Shape;379;p17"/>
              <p:cNvGrpSpPr/>
              <p:nvPr/>
            </p:nvGrpSpPr>
            <p:grpSpPr>
              <a:xfrm>
                <a:off x="4137102" y="5761964"/>
                <a:ext cx="5129561" cy="965484"/>
                <a:chOff x="4137102" y="5782984"/>
                <a:chExt cx="5129561" cy="965484"/>
              </a:xfrm>
            </p:grpSpPr>
            <p:cxnSp>
              <p:nvCxnSpPr>
                <p:cNvPr id="380" name="Google Shape;380;p17"/>
                <p:cNvCxnSpPr/>
                <p:nvPr/>
              </p:nvCxnSpPr>
              <p:spPr>
                <a:xfrm rot="10800000">
                  <a:off x="4772723" y="6077416"/>
                  <a:ext cx="747131" cy="267629"/>
                </a:xfrm>
                <a:prstGeom prst="bentConnector3">
                  <a:avLst>
                    <a:gd name="adj1" fmla="val 50000"/>
                  </a:avLst>
                </a:prstGeom>
                <a:noFill/>
                <a:ln w="31750" cap="flat" cmpd="sng">
                  <a:solidFill>
                    <a:schemeClr val="accent1"/>
                  </a:solidFill>
                  <a:prstDash val="solid"/>
                  <a:miter lim="800000"/>
                  <a:headEnd type="none" w="sm" len="sm"/>
                  <a:tailEnd type="none" w="sm" len="sm"/>
                </a:ln>
              </p:spPr>
            </p:cxnSp>
            <p:cxnSp>
              <p:nvCxnSpPr>
                <p:cNvPr id="381" name="Google Shape;381;p17"/>
                <p:cNvCxnSpPr/>
                <p:nvPr/>
              </p:nvCxnSpPr>
              <p:spPr>
                <a:xfrm>
                  <a:off x="4311941" y="6345044"/>
                  <a:ext cx="834347" cy="189814"/>
                </a:xfrm>
                <a:prstGeom prst="bentConnector3">
                  <a:avLst>
                    <a:gd name="adj1" fmla="val -3461"/>
                  </a:avLst>
                </a:prstGeom>
                <a:noFill/>
                <a:ln w="31750" cap="flat" cmpd="sng">
                  <a:solidFill>
                    <a:schemeClr val="accent2"/>
                  </a:solidFill>
                  <a:prstDash val="solid"/>
                  <a:miter lim="800000"/>
                  <a:headEnd type="none" w="sm" len="sm"/>
                  <a:tailEnd type="none" w="sm" len="sm"/>
                </a:ln>
              </p:spPr>
            </p:cxnSp>
            <p:grpSp>
              <p:nvGrpSpPr>
                <p:cNvPr id="382" name="Google Shape;382;p17"/>
                <p:cNvGrpSpPr/>
                <p:nvPr/>
              </p:nvGrpSpPr>
              <p:grpSpPr>
                <a:xfrm>
                  <a:off x="4137102" y="5782984"/>
                  <a:ext cx="5129561" cy="965484"/>
                  <a:chOff x="4137102" y="5782984"/>
                  <a:chExt cx="5129561" cy="965484"/>
                </a:xfrm>
              </p:grpSpPr>
              <p:cxnSp>
                <p:nvCxnSpPr>
                  <p:cNvPr id="383" name="Google Shape;383;p17"/>
                  <p:cNvCxnSpPr/>
                  <p:nvPr/>
                </p:nvCxnSpPr>
                <p:spPr>
                  <a:xfrm flipH="1">
                    <a:off x="5519854" y="6345044"/>
                    <a:ext cx="3746809" cy="1"/>
                  </a:xfrm>
                  <a:prstGeom prst="straightConnector1">
                    <a:avLst/>
                  </a:prstGeom>
                  <a:noFill/>
                  <a:ln w="31750" cap="flat" cmpd="sng">
                    <a:solidFill>
                      <a:schemeClr val="accent1"/>
                    </a:solidFill>
                    <a:prstDash val="solid"/>
                    <a:miter lim="800000"/>
                    <a:headEnd type="none" w="sm" len="sm"/>
                    <a:tailEnd type="none" w="sm" len="sm"/>
                  </a:ln>
                </p:spPr>
              </p:cxnSp>
              <p:cxnSp>
                <p:nvCxnSpPr>
                  <p:cNvPr id="384" name="Google Shape;384;p17"/>
                  <p:cNvCxnSpPr/>
                  <p:nvPr/>
                </p:nvCxnSpPr>
                <p:spPr>
                  <a:xfrm flipH="1">
                    <a:off x="4137102" y="6077416"/>
                    <a:ext cx="635620" cy="267628"/>
                  </a:xfrm>
                  <a:prstGeom prst="bentConnector3">
                    <a:avLst>
                      <a:gd name="adj1" fmla="val 50000"/>
                    </a:avLst>
                  </a:prstGeom>
                  <a:noFill/>
                  <a:ln w="31750" cap="flat" cmpd="sng">
                    <a:solidFill>
                      <a:schemeClr val="accent1"/>
                    </a:solidFill>
                    <a:prstDash val="solid"/>
                    <a:miter lim="800000"/>
                    <a:headEnd type="none" w="sm" len="sm"/>
                    <a:tailEnd type="none" w="sm" len="sm"/>
                  </a:ln>
                </p:spPr>
              </p:cxnSp>
              <p:sp>
                <p:nvSpPr>
                  <p:cNvPr id="385" name="Google Shape;385;p17"/>
                  <p:cNvSpPr/>
                  <p:nvPr/>
                </p:nvSpPr>
                <p:spPr>
                  <a:xfrm>
                    <a:off x="4672361" y="5830965"/>
                    <a:ext cx="234176" cy="134938"/>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6" name="Google Shape;386;p17"/>
                  <p:cNvSpPr/>
                  <p:nvPr/>
                </p:nvSpPr>
                <p:spPr>
                  <a:xfrm>
                    <a:off x="4683512" y="5943599"/>
                    <a:ext cx="234176" cy="189571"/>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7" name="Google Shape;387;p17"/>
                  <p:cNvCxnSpPr/>
                  <p:nvPr/>
                </p:nvCxnSpPr>
                <p:spPr>
                  <a:xfrm rot="10800000" flipH="1">
                    <a:off x="5146288" y="6345044"/>
                    <a:ext cx="2759927" cy="189814"/>
                  </a:xfrm>
                  <a:prstGeom prst="bentConnector3">
                    <a:avLst>
                      <a:gd name="adj1" fmla="val 99293"/>
                    </a:avLst>
                  </a:prstGeom>
                  <a:noFill/>
                  <a:ln w="31750" cap="flat" cmpd="sng">
                    <a:solidFill>
                      <a:schemeClr val="accent2"/>
                    </a:solidFill>
                    <a:prstDash val="solid"/>
                    <a:miter lim="800000"/>
                    <a:headEnd type="none" w="sm" len="sm"/>
                    <a:tailEnd type="none" w="sm" len="sm"/>
                  </a:ln>
                </p:spPr>
              </p:cxnSp>
              <p:grpSp>
                <p:nvGrpSpPr>
                  <p:cNvPr id="388" name="Google Shape;388;p17"/>
                  <p:cNvGrpSpPr/>
                  <p:nvPr/>
                </p:nvGrpSpPr>
                <p:grpSpPr>
                  <a:xfrm>
                    <a:off x="6460285" y="5792155"/>
                    <a:ext cx="1048277" cy="601212"/>
                    <a:chOff x="7523361" y="5782984"/>
                    <a:chExt cx="1048277" cy="601212"/>
                  </a:xfrm>
                </p:grpSpPr>
                <p:sp>
                  <p:nvSpPr>
                    <p:cNvPr id="389" name="Google Shape;389;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0" name="Google Shape;390;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1" name="Google Shape;391;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2" name="Google Shape;392;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3" name="Google Shape;393;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394" name="Google Shape;394;p17"/>
                  <p:cNvGrpSpPr/>
                  <p:nvPr/>
                </p:nvGrpSpPr>
                <p:grpSpPr>
                  <a:xfrm>
                    <a:off x="7523361" y="5782984"/>
                    <a:ext cx="1048277" cy="601212"/>
                    <a:chOff x="7523361" y="5782984"/>
                    <a:chExt cx="1048277" cy="601212"/>
                  </a:xfrm>
                </p:grpSpPr>
                <p:sp>
                  <p:nvSpPr>
                    <p:cNvPr id="395" name="Google Shape;395;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6" name="Google Shape;396;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7" name="Google Shape;397;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8" name="Google Shape;398;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9" name="Google Shape;399;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400" name="Google Shape;400;p17"/>
                  <p:cNvGrpSpPr/>
                  <p:nvPr/>
                </p:nvGrpSpPr>
                <p:grpSpPr>
                  <a:xfrm>
                    <a:off x="8054901" y="6147253"/>
                    <a:ext cx="1048277" cy="601212"/>
                    <a:chOff x="7523361" y="5782984"/>
                    <a:chExt cx="1048277" cy="601212"/>
                  </a:xfrm>
                </p:grpSpPr>
                <p:sp>
                  <p:nvSpPr>
                    <p:cNvPr id="401" name="Google Shape;401;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2" name="Google Shape;402;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3" name="Google Shape;403;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4" name="Google Shape;404;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5" name="Google Shape;405;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406" name="Google Shape;406;p17"/>
                  <p:cNvGrpSpPr/>
                  <p:nvPr/>
                </p:nvGrpSpPr>
                <p:grpSpPr>
                  <a:xfrm>
                    <a:off x="7028992" y="6147256"/>
                    <a:ext cx="1048277" cy="601212"/>
                    <a:chOff x="7523361" y="5782984"/>
                    <a:chExt cx="1048277" cy="601212"/>
                  </a:xfrm>
                </p:grpSpPr>
                <p:sp>
                  <p:nvSpPr>
                    <p:cNvPr id="407" name="Google Shape;407;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8" name="Google Shape;408;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9" name="Google Shape;409;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10" name="Google Shape;410;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11" name="Google Shape;411;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grpSp>
        </p:grpSp>
      </p:grpSp>
      <p:sp>
        <p:nvSpPr>
          <p:cNvPr id="412" name="Google Shape;41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19</a:t>
            </a:fld>
            <a:endParaRPr sz="1400" b="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err="1"/>
              <a:t>आजको</a:t>
            </a:r>
            <a:r>
              <a:rPr lang="en-US" dirty="0"/>
              <a:t> </a:t>
            </a:r>
            <a:r>
              <a:rPr lang="en-US" dirty="0" err="1"/>
              <a:t>प्रस्तुतिका</a:t>
            </a:r>
            <a:r>
              <a:rPr lang="en-US" dirty="0"/>
              <a:t> </a:t>
            </a:r>
            <a:r>
              <a:rPr lang="en-US" dirty="0" err="1"/>
              <a:t>सामग्री</a:t>
            </a:r>
            <a:r>
              <a:rPr lang="en-US" dirty="0"/>
              <a:t>:</a:t>
            </a:r>
            <a:endParaRPr/>
          </a:p>
        </p:txBody>
      </p:sp>
      <p:sp>
        <p:nvSpPr>
          <p:cNvPr id="188" name="Google Shape;18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Non-Revenue Water </a:t>
            </a:r>
            <a:r>
              <a:rPr lang="en-US" dirty="0" err="1"/>
              <a:t>को</a:t>
            </a:r>
            <a:r>
              <a:rPr lang="en-US" dirty="0"/>
              <a:t> </a:t>
            </a:r>
            <a:r>
              <a:rPr lang="en-US" dirty="0" err="1"/>
              <a:t>परिभाषा</a:t>
            </a:r>
            <a:endParaRPr/>
          </a:p>
          <a:p>
            <a:pPr marL="228600" lvl="0" indent="-228600" algn="l" rtl="0">
              <a:lnSpc>
                <a:spcPct val="90000"/>
              </a:lnSpc>
              <a:spcBef>
                <a:spcPts val="1000"/>
              </a:spcBef>
              <a:spcAft>
                <a:spcPts val="0"/>
              </a:spcAft>
              <a:buClr>
                <a:schemeClr val="dk1"/>
              </a:buClr>
              <a:buSzPts val="2800"/>
              <a:buChar char="•"/>
            </a:pPr>
            <a:r>
              <a:rPr lang="en-US" dirty="0" err="1"/>
              <a:t>संसारका</a:t>
            </a:r>
            <a:r>
              <a:rPr lang="en-US" dirty="0"/>
              <a:t> </a:t>
            </a:r>
            <a:r>
              <a:rPr lang="en-US" dirty="0" err="1"/>
              <a:t>अरु</a:t>
            </a:r>
            <a:r>
              <a:rPr lang="en-US" dirty="0"/>
              <a:t> </a:t>
            </a:r>
            <a:r>
              <a:rPr lang="en-US" dirty="0" err="1"/>
              <a:t>देशहरूमा</a:t>
            </a:r>
            <a:r>
              <a:rPr lang="en-US" dirty="0"/>
              <a:t> </a:t>
            </a:r>
            <a:r>
              <a:rPr lang="en-US" dirty="0" err="1"/>
              <a:t>व्यबसायिक</a:t>
            </a:r>
            <a:r>
              <a:rPr lang="en-US" dirty="0"/>
              <a:t> </a:t>
            </a:r>
            <a:r>
              <a:rPr lang="en-US" dirty="0" err="1"/>
              <a:t>घाटा</a:t>
            </a:r>
            <a:r>
              <a:rPr lang="en-US" dirty="0"/>
              <a:t> </a:t>
            </a:r>
            <a:r>
              <a:rPr lang="en-US" dirty="0" err="1"/>
              <a:t>को</a:t>
            </a:r>
            <a:r>
              <a:rPr lang="en-US" dirty="0"/>
              <a:t> </a:t>
            </a:r>
            <a:r>
              <a:rPr lang="en-US" dirty="0" err="1"/>
              <a:t>नमूनाहरू</a:t>
            </a:r>
            <a:endParaRPr/>
          </a:p>
          <a:p>
            <a:pPr marL="228600" lvl="0" indent="-228600" algn="l" rtl="0">
              <a:lnSpc>
                <a:spcPct val="90000"/>
              </a:lnSpc>
              <a:spcBef>
                <a:spcPts val="1000"/>
              </a:spcBef>
              <a:spcAft>
                <a:spcPts val="0"/>
              </a:spcAft>
              <a:buClr>
                <a:schemeClr val="dk1"/>
              </a:buClr>
              <a:buSzPts val="2800"/>
              <a:buChar char="•"/>
            </a:pPr>
            <a:r>
              <a:rPr lang="en-US" sz="2800" dirty="0" err="1"/>
              <a:t>व्यबसायिक</a:t>
            </a:r>
            <a:r>
              <a:rPr lang="en-US" sz="2800" dirty="0"/>
              <a:t> </a:t>
            </a:r>
            <a:r>
              <a:rPr lang="en-US" sz="2800" dirty="0" err="1"/>
              <a:t>घाटा</a:t>
            </a:r>
            <a:r>
              <a:rPr lang="en-US" sz="2800" dirty="0"/>
              <a:t> र </a:t>
            </a:r>
            <a:r>
              <a:rPr lang="en-US" sz="2800" dirty="0" err="1"/>
              <a:t>यसका</a:t>
            </a:r>
            <a:r>
              <a:rPr lang="en-US" sz="2800" dirty="0"/>
              <a:t> </a:t>
            </a:r>
            <a:r>
              <a:rPr lang="en-US" sz="2800" dirty="0" err="1"/>
              <a:t>प्रतिरोधी</a:t>
            </a:r>
            <a:r>
              <a:rPr lang="en-US" sz="2800" dirty="0"/>
              <a:t> </a:t>
            </a:r>
            <a:r>
              <a:rPr lang="en-US" sz="2800" dirty="0" err="1"/>
              <a:t>उपायहरू</a:t>
            </a:r>
            <a:r>
              <a:rPr lang="en-US" sz="2800" dirty="0"/>
              <a:t> </a:t>
            </a:r>
            <a:endParaRPr/>
          </a:p>
          <a:p>
            <a:pPr marL="228600" lvl="0" indent="-228600" algn="l" rtl="0">
              <a:lnSpc>
                <a:spcPct val="90000"/>
              </a:lnSpc>
              <a:spcBef>
                <a:spcPts val="1000"/>
              </a:spcBef>
              <a:spcAft>
                <a:spcPts val="0"/>
              </a:spcAft>
              <a:buClr>
                <a:schemeClr val="dk1"/>
              </a:buClr>
              <a:buSzPts val="2800"/>
              <a:buChar char="•"/>
            </a:pPr>
            <a:r>
              <a:rPr lang="en-US" dirty="0" err="1"/>
              <a:t>व्यबसायिक</a:t>
            </a:r>
            <a:r>
              <a:rPr lang="en-US" dirty="0"/>
              <a:t> </a:t>
            </a:r>
            <a:r>
              <a:rPr lang="en-US" dirty="0" err="1"/>
              <a:t>घाटा</a:t>
            </a:r>
            <a:r>
              <a:rPr lang="en-US" dirty="0"/>
              <a:t> </a:t>
            </a:r>
            <a:r>
              <a:rPr lang="en-US" dirty="0" err="1"/>
              <a:t>कम</a:t>
            </a:r>
            <a:r>
              <a:rPr lang="en-US" dirty="0"/>
              <a:t> </a:t>
            </a:r>
            <a:r>
              <a:rPr lang="en-US" dirty="0" err="1"/>
              <a:t>गर्ने</a:t>
            </a:r>
            <a:r>
              <a:rPr lang="en-US" dirty="0"/>
              <a:t> </a:t>
            </a:r>
            <a:r>
              <a:rPr lang="en-US" dirty="0" err="1"/>
              <a:t>उपायहरूको</a:t>
            </a:r>
            <a:r>
              <a:rPr lang="en-US" dirty="0"/>
              <a:t> </a:t>
            </a:r>
            <a:r>
              <a:rPr lang="en-US" dirty="0" err="1"/>
              <a:t>विवरण</a:t>
            </a:r>
            <a:endParaRPr/>
          </a:p>
          <a:p>
            <a:pPr marL="228600" lvl="0" indent="-228600" algn="l" rtl="0">
              <a:lnSpc>
                <a:spcPct val="90000"/>
              </a:lnSpc>
              <a:spcBef>
                <a:spcPts val="1000"/>
              </a:spcBef>
              <a:spcAft>
                <a:spcPts val="0"/>
              </a:spcAft>
              <a:buClr>
                <a:schemeClr val="dk1"/>
              </a:buClr>
              <a:buSzPts val="2800"/>
              <a:buChar char="•"/>
            </a:pPr>
            <a:r>
              <a:rPr lang="en-US" dirty="0" err="1"/>
              <a:t>व्यबसायिक</a:t>
            </a:r>
            <a:r>
              <a:rPr lang="en-US" dirty="0"/>
              <a:t> </a:t>
            </a:r>
            <a:r>
              <a:rPr lang="en-US" dirty="0" err="1"/>
              <a:t>घाटा</a:t>
            </a:r>
            <a:r>
              <a:rPr lang="en-US" dirty="0"/>
              <a:t> </a:t>
            </a:r>
            <a:r>
              <a:rPr lang="en-US" dirty="0" err="1"/>
              <a:t>रोकथाम</a:t>
            </a:r>
            <a:r>
              <a:rPr lang="en-US" dirty="0"/>
              <a:t> </a:t>
            </a:r>
            <a:r>
              <a:rPr lang="en-US" dirty="0" err="1"/>
              <a:t>योजना</a:t>
            </a:r>
            <a:r>
              <a:rPr lang="en-US" dirty="0"/>
              <a:t> (</a:t>
            </a:r>
            <a:r>
              <a:rPr lang="en-US" dirty="0" err="1"/>
              <a:t>मोटामोटी</a:t>
            </a:r>
            <a:r>
              <a:rPr lang="en-US" dirty="0"/>
              <a:t> </a:t>
            </a:r>
            <a:r>
              <a:rPr lang="en-US" dirty="0" err="1"/>
              <a:t>सुझाबहरू</a:t>
            </a:r>
            <a:r>
              <a:rPr lang="en-US" dirty="0"/>
              <a:t>)</a:t>
            </a:r>
            <a:endParaRPr/>
          </a:p>
        </p:txBody>
      </p:sp>
      <p:sp>
        <p:nvSpPr>
          <p:cNvPr id="189" name="Google Shape;18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a:t>
            </a:fld>
            <a:endParaRPr sz="1400" b="1">
              <a:solidFill>
                <a:schemeClr val="dk1"/>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linds(horizontal)">
                                      <p:cBhvr>
                                        <p:cTn id="7" dur="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8">
                                            <p:txEl>
                                              <p:pRg st="0" end="0"/>
                                            </p:txEl>
                                          </p:spTgt>
                                        </p:tgtEl>
                                        <p:attrNameLst>
                                          <p:attrName>style.visibility</p:attrName>
                                        </p:attrNameLst>
                                      </p:cBhvr>
                                      <p:to>
                                        <p:strVal val="visible"/>
                                      </p:to>
                                    </p:set>
                                    <p:animEffect transition="in" filter="blinds(horizontal)">
                                      <p:cBhvr>
                                        <p:cTn id="12" dur="500"/>
                                        <p:tgtEl>
                                          <p:spTgt spid="188">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88">
                                            <p:txEl>
                                              <p:pRg st="1" end="1"/>
                                            </p:txEl>
                                          </p:spTgt>
                                        </p:tgtEl>
                                        <p:attrNameLst>
                                          <p:attrName>style.visibility</p:attrName>
                                        </p:attrNameLst>
                                      </p:cBhvr>
                                      <p:to>
                                        <p:strVal val="visible"/>
                                      </p:to>
                                    </p:set>
                                    <p:animEffect transition="in" filter="blinds(horizontal)">
                                      <p:cBhvr>
                                        <p:cTn id="15" dur="500"/>
                                        <p:tgtEl>
                                          <p:spTgt spid="188">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88">
                                            <p:txEl>
                                              <p:pRg st="2" end="2"/>
                                            </p:txEl>
                                          </p:spTgt>
                                        </p:tgtEl>
                                        <p:attrNameLst>
                                          <p:attrName>style.visibility</p:attrName>
                                        </p:attrNameLst>
                                      </p:cBhvr>
                                      <p:to>
                                        <p:strVal val="visible"/>
                                      </p:to>
                                    </p:set>
                                    <p:animEffect transition="in" filter="blinds(horizontal)">
                                      <p:cBhvr>
                                        <p:cTn id="18" dur="500"/>
                                        <p:tgtEl>
                                          <p:spTgt spid="188">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88">
                                            <p:txEl>
                                              <p:pRg st="3" end="3"/>
                                            </p:txEl>
                                          </p:spTgt>
                                        </p:tgtEl>
                                        <p:attrNameLst>
                                          <p:attrName>style.visibility</p:attrName>
                                        </p:attrNameLst>
                                      </p:cBhvr>
                                      <p:to>
                                        <p:strVal val="visible"/>
                                      </p:to>
                                    </p:set>
                                    <p:animEffect transition="in" filter="blinds(horizontal)">
                                      <p:cBhvr>
                                        <p:cTn id="21" dur="500"/>
                                        <p:tgtEl>
                                          <p:spTgt spid="188">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8">
                                            <p:txEl>
                                              <p:pRg st="4" end="4"/>
                                            </p:txEl>
                                          </p:spTgt>
                                        </p:tgtEl>
                                        <p:attrNameLst>
                                          <p:attrName>style.visibility</p:attrName>
                                        </p:attrNameLst>
                                      </p:cBhvr>
                                      <p:to>
                                        <p:strVal val="visible"/>
                                      </p:to>
                                    </p:set>
                                    <p:animEffect transition="in" filter="blinds(horizontal)">
                                      <p:cBhvr>
                                        <p:cTn id="24" dur="500"/>
                                        <p:tgtEl>
                                          <p:spTgt spid="1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18"/>
          <p:cNvPicPr preferRelativeResize="0"/>
          <p:nvPr/>
        </p:nvPicPr>
        <p:blipFill rotWithShape="1">
          <a:blip r:embed="rId3">
            <a:alphaModFix/>
          </a:blip>
          <a:srcRect/>
          <a:stretch/>
        </p:blipFill>
        <p:spPr>
          <a:xfrm>
            <a:off x="8189136" y="4972614"/>
            <a:ext cx="3893275" cy="1702129"/>
          </a:xfrm>
          <a:prstGeom prst="rect">
            <a:avLst/>
          </a:prstGeom>
          <a:noFill/>
          <a:ln>
            <a:noFill/>
          </a:ln>
        </p:spPr>
      </p:pic>
      <p:sp>
        <p:nvSpPr>
          <p:cNvPr id="418" name="Google Shape;418;p18"/>
          <p:cNvSpPr txBox="1">
            <a:spLocks noGrp="1"/>
          </p:cNvSpPr>
          <p:nvPr>
            <p:ph type="body" idx="1"/>
          </p:nvPr>
        </p:nvSpPr>
        <p:spPr>
          <a:xfrm>
            <a:off x="838200" y="1825625"/>
            <a:ext cx="7469459" cy="4667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(2) Electromagnetic wave </a:t>
            </a:r>
            <a:r>
              <a:rPr lang="en-US" sz="2400" dirty="0" err="1"/>
              <a:t>विधि</a:t>
            </a:r>
            <a:endParaRPr sz="2400" dirty="0"/>
          </a:p>
          <a:p>
            <a:pPr marL="0" lvl="0" indent="0" algn="l" rtl="0">
              <a:lnSpc>
                <a:spcPct val="90000"/>
              </a:lnSpc>
              <a:spcBef>
                <a:spcPts val="1000"/>
              </a:spcBef>
              <a:spcAft>
                <a:spcPts val="0"/>
              </a:spcAft>
              <a:buClr>
                <a:schemeClr val="dk1"/>
              </a:buClr>
              <a:buSzPts val="2400"/>
              <a:buNone/>
            </a:pPr>
            <a:r>
              <a:rPr lang="en-US" sz="2400" dirty="0" err="1"/>
              <a:t>जमिन</a:t>
            </a:r>
            <a:r>
              <a:rPr lang="en-US" sz="2400" dirty="0"/>
              <a:t> </a:t>
            </a:r>
            <a:r>
              <a:rPr lang="en-US" sz="2400" dirty="0" err="1"/>
              <a:t>भित्र</a:t>
            </a:r>
            <a:r>
              <a:rPr lang="en-US" sz="2400" dirty="0"/>
              <a:t> </a:t>
            </a:r>
            <a:r>
              <a:rPr lang="en-US" sz="2400" dirty="0" err="1"/>
              <a:t>रहेको</a:t>
            </a:r>
            <a:r>
              <a:rPr lang="en-US" sz="2400" dirty="0"/>
              <a:t> </a:t>
            </a:r>
            <a:r>
              <a:rPr lang="en-US" sz="2400" dirty="0" err="1"/>
              <a:t>Pipeबाट</a:t>
            </a:r>
            <a:r>
              <a:rPr lang="en-US" sz="2400" dirty="0"/>
              <a:t> </a:t>
            </a:r>
            <a:r>
              <a:rPr lang="en-US" sz="2400" dirty="0" err="1"/>
              <a:t>उच्च</a:t>
            </a:r>
            <a:r>
              <a:rPr lang="en-US" sz="2400" dirty="0"/>
              <a:t>-frequency </a:t>
            </a:r>
            <a:r>
              <a:rPr lang="en-US" sz="2400" dirty="0" err="1"/>
              <a:t>प्रवाह</a:t>
            </a:r>
            <a:r>
              <a:rPr lang="en-US" sz="2400" dirty="0"/>
              <a:t> </a:t>
            </a:r>
            <a:r>
              <a:rPr lang="en-US" sz="2400" dirty="0" err="1"/>
              <a:t>पार</a:t>
            </a:r>
            <a:r>
              <a:rPr lang="en-US" sz="2400" dirty="0"/>
              <a:t> </a:t>
            </a:r>
            <a:r>
              <a:rPr lang="en-US" sz="2400" dirty="0" err="1"/>
              <a:t>गरिन्छ</a:t>
            </a:r>
            <a:r>
              <a:rPr lang="en-US" sz="2400" dirty="0"/>
              <a:t>। </a:t>
            </a:r>
            <a:r>
              <a:rPr lang="en-US" sz="2400" dirty="0" err="1"/>
              <a:t>Pipeको</a:t>
            </a:r>
            <a:r>
              <a:rPr lang="en-US" sz="2400" dirty="0"/>
              <a:t> </a:t>
            </a:r>
            <a:r>
              <a:rPr lang="en-US" sz="2400" dirty="0" err="1"/>
              <a:t>वरिपरि</a:t>
            </a:r>
            <a:r>
              <a:rPr lang="en-US" sz="2400" dirty="0"/>
              <a:t> </a:t>
            </a:r>
            <a:r>
              <a:rPr lang="en-US" sz="2400" dirty="0" err="1"/>
              <a:t>एक</a:t>
            </a:r>
            <a:r>
              <a:rPr lang="en-US" sz="2400" dirty="0"/>
              <a:t> induced </a:t>
            </a:r>
            <a:r>
              <a:rPr lang="en-US" sz="2400" dirty="0" err="1"/>
              <a:t>चुम्बकीय</a:t>
            </a:r>
            <a:r>
              <a:rPr lang="en-US" sz="2400" dirty="0"/>
              <a:t> </a:t>
            </a:r>
            <a:r>
              <a:rPr lang="en-US" sz="2400" dirty="0" err="1"/>
              <a:t>क्षेत्र</a:t>
            </a:r>
            <a:r>
              <a:rPr lang="en-US" sz="2400" dirty="0"/>
              <a:t> </a:t>
            </a:r>
            <a:r>
              <a:rPr lang="en-US" sz="2400" dirty="0" err="1"/>
              <a:t>उत्पन्न</a:t>
            </a:r>
            <a:r>
              <a:rPr lang="en-US" sz="2400" dirty="0"/>
              <a:t> </a:t>
            </a:r>
            <a:r>
              <a:rPr lang="en-US" sz="2400" dirty="0" err="1"/>
              <a:t>हुन्छ</a:t>
            </a:r>
            <a:r>
              <a:rPr lang="en-US" sz="2400" dirty="0"/>
              <a:t>।</a:t>
            </a:r>
            <a:endParaRPr sz="2400" dirty="0"/>
          </a:p>
          <a:p>
            <a:pPr marL="0" lvl="0" indent="0" algn="l" rtl="0">
              <a:lnSpc>
                <a:spcPct val="90000"/>
              </a:lnSpc>
              <a:spcBef>
                <a:spcPts val="1000"/>
              </a:spcBef>
              <a:spcAft>
                <a:spcPts val="0"/>
              </a:spcAft>
              <a:buClr>
                <a:schemeClr val="dk1"/>
              </a:buClr>
              <a:buSzPts val="2400"/>
              <a:buNone/>
            </a:pPr>
            <a:r>
              <a:rPr lang="en-US" sz="2400" dirty="0" err="1"/>
              <a:t>Pipeको</a:t>
            </a:r>
            <a:r>
              <a:rPr lang="en-US" sz="2400" dirty="0"/>
              <a:t> </a:t>
            </a:r>
            <a:r>
              <a:rPr lang="en-US" sz="2400" dirty="0" err="1"/>
              <a:t>स्थान</a:t>
            </a:r>
            <a:r>
              <a:rPr lang="en-US" sz="2400" dirty="0"/>
              <a:t> </a:t>
            </a:r>
            <a:r>
              <a:rPr lang="en-US" sz="2400" dirty="0" err="1"/>
              <a:t>यस</a:t>
            </a:r>
            <a:r>
              <a:rPr lang="en-US" sz="2400" dirty="0"/>
              <a:t> </a:t>
            </a:r>
            <a:r>
              <a:rPr lang="en-US" sz="2400" dirty="0" err="1"/>
              <a:t>चुम्बकीय</a:t>
            </a:r>
            <a:r>
              <a:rPr lang="en-US" sz="2400" dirty="0"/>
              <a:t> </a:t>
            </a:r>
            <a:r>
              <a:rPr lang="en-US" sz="2400" dirty="0" err="1"/>
              <a:t>क्षेत्रको</a:t>
            </a:r>
            <a:r>
              <a:rPr lang="en-US" sz="2400" dirty="0"/>
              <a:t> </a:t>
            </a:r>
            <a:r>
              <a:rPr lang="en-US" sz="2400" dirty="0" err="1"/>
              <a:t>receiverले</a:t>
            </a:r>
            <a:r>
              <a:rPr lang="en-US" sz="2400" dirty="0"/>
              <a:t> </a:t>
            </a:r>
            <a:r>
              <a:rPr lang="en-US" sz="2400" dirty="0" err="1"/>
              <a:t>फेला</a:t>
            </a:r>
            <a:r>
              <a:rPr lang="en-US" sz="2400" dirty="0"/>
              <a:t> </a:t>
            </a:r>
            <a:r>
              <a:rPr lang="en-US" sz="2400" dirty="0" err="1"/>
              <a:t>पार्छ</a:t>
            </a:r>
            <a:r>
              <a:rPr lang="en-US" sz="2400" dirty="0"/>
              <a:t>।  </a:t>
            </a:r>
            <a:r>
              <a:rPr lang="en-US" sz="2400" dirty="0" err="1"/>
              <a:t>केवल</a:t>
            </a:r>
            <a:r>
              <a:rPr lang="en-US" sz="2400" dirty="0"/>
              <a:t> conductive </a:t>
            </a:r>
            <a:r>
              <a:rPr lang="en-US" sz="2400" dirty="0" err="1"/>
              <a:t>पाइपलाइनहरूको</a:t>
            </a:r>
            <a:r>
              <a:rPr lang="en-US" sz="2400" dirty="0"/>
              <a:t> </a:t>
            </a:r>
            <a:r>
              <a:rPr lang="en-US" sz="2400" dirty="0" err="1"/>
              <a:t>लागि</a:t>
            </a:r>
            <a:r>
              <a:rPr lang="en-US" sz="2400" dirty="0"/>
              <a:t> </a:t>
            </a:r>
            <a:r>
              <a:rPr lang="en-US" sz="2400" dirty="0" err="1"/>
              <a:t>मात्र</a:t>
            </a:r>
            <a:r>
              <a:rPr lang="en-US" sz="2400" dirty="0"/>
              <a:t> </a:t>
            </a:r>
            <a:r>
              <a:rPr lang="en-US" sz="2400" dirty="0" err="1"/>
              <a:t>लागु</a:t>
            </a:r>
            <a:r>
              <a:rPr lang="en-US" sz="2400" dirty="0"/>
              <a:t> </a:t>
            </a:r>
            <a:r>
              <a:rPr lang="en-US" sz="2400" dirty="0" err="1"/>
              <a:t>हुनेछ</a:t>
            </a:r>
            <a:r>
              <a:rPr lang="en-US" sz="2400" dirty="0"/>
              <a:t>।</a:t>
            </a:r>
            <a:endParaRPr sz="2400" dirty="0"/>
          </a:p>
          <a:p>
            <a:pPr marL="0" lvl="0" indent="0" algn="l" rtl="0">
              <a:lnSpc>
                <a:spcPct val="90000"/>
              </a:lnSpc>
              <a:spcBef>
                <a:spcPts val="1000"/>
              </a:spcBef>
              <a:spcAft>
                <a:spcPts val="0"/>
              </a:spcAft>
              <a:buClr>
                <a:schemeClr val="dk1"/>
              </a:buClr>
              <a:buSzPts val="2400"/>
              <a:buNone/>
            </a:pPr>
            <a:r>
              <a:rPr lang="en-US" sz="2400" dirty="0"/>
              <a:t>(3) Sound wave </a:t>
            </a:r>
            <a:r>
              <a:rPr lang="en-US" sz="2400" dirty="0" err="1"/>
              <a:t>विधि</a:t>
            </a:r>
            <a:endParaRPr sz="2400" dirty="0"/>
          </a:p>
          <a:p>
            <a:pPr marL="0" lvl="0" indent="0" algn="l" rtl="0">
              <a:lnSpc>
                <a:spcPct val="90000"/>
              </a:lnSpc>
              <a:spcBef>
                <a:spcPts val="1000"/>
              </a:spcBef>
              <a:spcAft>
                <a:spcPts val="0"/>
              </a:spcAft>
              <a:buClr>
                <a:schemeClr val="dk1"/>
              </a:buClr>
              <a:buSzPts val="2400"/>
              <a:buNone/>
            </a:pPr>
            <a:r>
              <a:rPr lang="en-US" sz="2400" dirty="0"/>
              <a:t>Transmitter र soundwave pipe detector </a:t>
            </a:r>
            <a:r>
              <a:rPr lang="en-US" sz="2400" dirty="0" err="1"/>
              <a:t>द्वारा</a:t>
            </a:r>
            <a:r>
              <a:rPr lang="en-US" sz="2400" dirty="0"/>
              <a:t> </a:t>
            </a:r>
            <a:r>
              <a:rPr lang="en-US" sz="2400" dirty="0" err="1"/>
              <a:t>भूमिगत</a:t>
            </a:r>
            <a:r>
              <a:rPr lang="en-US" sz="2400" dirty="0"/>
              <a:t> </a:t>
            </a:r>
            <a:r>
              <a:rPr lang="en-US" sz="2400" dirty="0" err="1"/>
              <a:t>पाइपहरूको</a:t>
            </a:r>
            <a:r>
              <a:rPr lang="en-US" sz="2400" dirty="0"/>
              <a:t> </a:t>
            </a:r>
            <a:r>
              <a:rPr lang="en-US" sz="2400" dirty="0" err="1"/>
              <a:t>स्थान</a:t>
            </a:r>
            <a:r>
              <a:rPr lang="en-US" sz="2400" dirty="0"/>
              <a:t> </a:t>
            </a:r>
            <a:r>
              <a:rPr lang="en-US" sz="2400" dirty="0" err="1"/>
              <a:t>पत्ता</a:t>
            </a:r>
            <a:r>
              <a:rPr lang="en-US" sz="2400" dirty="0"/>
              <a:t> </a:t>
            </a:r>
            <a:r>
              <a:rPr lang="en-US" sz="2400" dirty="0" err="1"/>
              <a:t>लगाइन्छ</a:t>
            </a:r>
            <a:r>
              <a:rPr lang="en-US" sz="2400" dirty="0"/>
              <a:t>। </a:t>
            </a:r>
            <a:r>
              <a:rPr lang="en-US" sz="2400" dirty="0" err="1"/>
              <a:t>यो</a:t>
            </a:r>
            <a:r>
              <a:rPr lang="en-US" sz="2400" dirty="0"/>
              <a:t> metal pipe </a:t>
            </a:r>
            <a:r>
              <a:rPr lang="en-US" sz="2400" dirty="0" err="1"/>
              <a:t>मा</a:t>
            </a:r>
            <a:r>
              <a:rPr lang="en-US" sz="2400" dirty="0"/>
              <a:t> </a:t>
            </a:r>
            <a:r>
              <a:rPr lang="en-US" sz="2400" dirty="0" err="1"/>
              <a:t>पनि</a:t>
            </a:r>
            <a:r>
              <a:rPr lang="en-US" sz="2400" dirty="0"/>
              <a:t> </a:t>
            </a:r>
            <a:r>
              <a:rPr lang="en-US" sz="2400" dirty="0" err="1"/>
              <a:t>लागू</a:t>
            </a:r>
            <a:r>
              <a:rPr lang="en-US" sz="2400" dirty="0"/>
              <a:t> </a:t>
            </a:r>
            <a:r>
              <a:rPr lang="en-US" sz="2400" dirty="0" err="1"/>
              <a:t>हुन्छ</a:t>
            </a:r>
            <a:r>
              <a:rPr lang="en-US" sz="2400" dirty="0"/>
              <a:t>।</a:t>
            </a:r>
            <a:endParaRPr sz="2400" dirty="0"/>
          </a:p>
        </p:txBody>
      </p:sp>
      <p:pic>
        <p:nvPicPr>
          <p:cNvPr id="419" name="Google Shape;419;p18" descr="メーター が含まれている画像&#10;&#10;自動的に生成された説明"/>
          <p:cNvPicPr preferRelativeResize="0"/>
          <p:nvPr/>
        </p:nvPicPr>
        <p:blipFill rotWithShape="1">
          <a:blip r:embed="rId4">
            <a:alphaModFix/>
          </a:blip>
          <a:srcRect/>
          <a:stretch/>
        </p:blipFill>
        <p:spPr>
          <a:xfrm>
            <a:off x="8864322" y="1397989"/>
            <a:ext cx="2773850" cy="2080388"/>
          </a:xfrm>
          <a:prstGeom prst="rect">
            <a:avLst/>
          </a:prstGeom>
          <a:noFill/>
          <a:ln>
            <a:noFill/>
          </a:ln>
        </p:spPr>
      </p:pic>
      <p:pic>
        <p:nvPicPr>
          <p:cNvPr id="420" name="Google Shape;420;p18"/>
          <p:cNvPicPr preferRelativeResize="0"/>
          <p:nvPr/>
        </p:nvPicPr>
        <p:blipFill rotWithShape="1">
          <a:blip r:embed="rId5">
            <a:alphaModFix/>
          </a:blip>
          <a:srcRect/>
          <a:stretch/>
        </p:blipFill>
        <p:spPr>
          <a:xfrm>
            <a:off x="8864322" y="3232335"/>
            <a:ext cx="2997771" cy="1815261"/>
          </a:xfrm>
          <a:prstGeom prst="rect">
            <a:avLst/>
          </a:prstGeom>
          <a:noFill/>
          <a:ln>
            <a:noFill/>
          </a:ln>
        </p:spPr>
      </p:pic>
      <p:sp>
        <p:nvSpPr>
          <p:cNvPr id="421" name="Google Shape;42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सन्दर्भको लागि: Pipe को  स्थान कसरी पत्ता लगाउने (Underground Illegal Pipeहरूमा लागू) 2</a:t>
            </a:r>
            <a:endParaRPr sz="3600"/>
          </a:p>
        </p:txBody>
      </p:sp>
      <p:sp>
        <p:nvSpPr>
          <p:cNvPr id="422" name="Google Shape;422;p18"/>
          <p:cNvSpPr txBox="1">
            <a:spLocks noGrp="1"/>
          </p:cNvSpPr>
          <p:nvPr>
            <p:ph type="sldNum" idx="12"/>
          </p:nvPr>
        </p:nvSpPr>
        <p:spPr>
          <a:xfrm>
            <a:off x="8610600" y="647331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20</a:t>
            </a:fld>
            <a:endParaRPr sz="1400"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9"/>
          <p:cNvSpPr txBox="1">
            <a:spLocks noGrp="1"/>
          </p:cNvSpPr>
          <p:nvPr>
            <p:ph type="title"/>
          </p:nvPr>
        </p:nvSpPr>
        <p:spPr>
          <a:xfrm>
            <a:off x="838200" y="2810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1. वास्तविक illegal connectionको छानबिन – 3</a:t>
            </a:r>
            <a:br>
              <a:rPr lang="en-US" sz="2800"/>
            </a:br>
            <a:r>
              <a:rPr lang="en-US" sz="2800"/>
              <a:t>(4) Illegal connection छानबिन गर्दा ध्यान दिनुपर्ने कुराहरू</a:t>
            </a:r>
            <a:endParaRPr sz="2800"/>
          </a:p>
        </p:txBody>
      </p:sp>
      <p:sp>
        <p:nvSpPr>
          <p:cNvPr id="428" name="Google Shape;428;p19"/>
          <p:cNvSpPr txBox="1">
            <a:spLocks noGrp="1"/>
          </p:cNvSpPr>
          <p:nvPr>
            <p:ph type="body" idx="1"/>
          </p:nvPr>
        </p:nvSpPr>
        <p:spPr>
          <a:xfrm>
            <a:off x="838200" y="1717922"/>
            <a:ext cx="10515600" cy="319131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err="1"/>
              <a:t>सामान्यतया</a:t>
            </a:r>
            <a:r>
              <a:rPr lang="en-US" sz="2400" dirty="0"/>
              <a:t> illegal </a:t>
            </a:r>
            <a:r>
              <a:rPr lang="en-US" sz="2400" dirty="0" err="1"/>
              <a:t>connectionहरू</a:t>
            </a:r>
            <a:r>
              <a:rPr lang="en-US" sz="2400" dirty="0"/>
              <a:t> </a:t>
            </a:r>
            <a:r>
              <a:rPr lang="en-US" sz="2400" dirty="0" err="1"/>
              <a:t>भेट्टाउंदा</a:t>
            </a:r>
            <a:r>
              <a:rPr lang="en-US" sz="2400" dirty="0"/>
              <a:t> </a:t>
            </a:r>
            <a:r>
              <a:rPr lang="en-US" sz="2400" dirty="0" err="1"/>
              <a:t>खतरापूर्ण</a:t>
            </a:r>
            <a:r>
              <a:rPr lang="en-US" sz="2400" dirty="0"/>
              <a:t> </a:t>
            </a:r>
            <a:r>
              <a:rPr lang="en-US" sz="2400" dirty="0" err="1"/>
              <a:t>अवस्था</a:t>
            </a:r>
            <a:r>
              <a:rPr lang="en-US" sz="2400" dirty="0"/>
              <a:t> </a:t>
            </a:r>
            <a:r>
              <a:rPr lang="en-US" sz="2400" dirty="0" err="1"/>
              <a:t>आउन</a:t>
            </a:r>
            <a:r>
              <a:rPr lang="en-US" sz="2400" dirty="0"/>
              <a:t> </a:t>
            </a:r>
            <a:r>
              <a:rPr lang="en-US" sz="2400" dirty="0" err="1"/>
              <a:t>सक्छ</a:t>
            </a:r>
            <a:r>
              <a:rPr lang="en-US" sz="2400" dirty="0"/>
              <a:t>। </a:t>
            </a:r>
            <a:r>
              <a:rPr lang="en-US" sz="2400" dirty="0" err="1"/>
              <a:t>होसियार</a:t>
            </a:r>
            <a:r>
              <a:rPr lang="en-US" sz="2400" dirty="0"/>
              <a:t> </a:t>
            </a:r>
            <a:r>
              <a:rPr lang="en-US" sz="2400" dirty="0" err="1"/>
              <a:t>हुनुपर्छ</a:t>
            </a:r>
            <a:r>
              <a:rPr lang="en-US" sz="2400" dirty="0"/>
              <a:t>। </a:t>
            </a:r>
            <a:r>
              <a:rPr lang="en-US" sz="2400" dirty="0" err="1"/>
              <a:t>अनि</a:t>
            </a:r>
            <a:r>
              <a:rPr lang="en-US" sz="2400" dirty="0"/>
              <a:t> </a:t>
            </a:r>
            <a:r>
              <a:rPr lang="en-US" sz="2400" dirty="0" err="1"/>
              <a:t>सो</a:t>
            </a:r>
            <a:r>
              <a:rPr lang="en-US" sz="2400" dirty="0"/>
              <a:t> </a:t>
            </a:r>
            <a:r>
              <a:rPr lang="en-US" sz="2400" dirty="0" err="1"/>
              <a:t>भ्रमणमा</a:t>
            </a:r>
            <a:r>
              <a:rPr lang="en-US" sz="2400" dirty="0"/>
              <a:t> </a:t>
            </a:r>
            <a:r>
              <a:rPr lang="en-US" sz="2400" dirty="0" err="1"/>
              <a:t>जादा</a:t>
            </a:r>
            <a:r>
              <a:rPr lang="en-US" sz="2400" dirty="0"/>
              <a:t> </a:t>
            </a:r>
            <a:r>
              <a:rPr lang="en-US" sz="2400" dirty="0" err="1"/>
              <a:t>धेरै</a:t>
            </a:r>
            <a:r>
              <a:rPr lang="en-US" sz="2400" dirty="0"/>
              <a:t> </a:t>
            </a:r>
            <a:r>
              <a:rPr lang="en-US" sz="2400" dirty="0" err="1"/>
              <a:t>जना</a:t>
            </a:r>
            <a:r>
              <a:rPr lang="en-US" sz="2400" dirty="0"/>
              <a:t> </a:t>
            </a:r>
            <a:r>
              <a:rPr lang="en-US" sz="2400" dirty="0" err="1"/>
              <a:t>कर्मचारीहरू</a:t>
            </a:r>
            <a:r>
              <a:rPr lang="en-US" sz="2400" dirty="0"/>
              <a:t> </a:t>
            </a:r>
            <a:r>
              <a:rPr lang="en-US" sz="2400" dirty="0" err="1"/>
              <a:t>साथमा</a:t>
            </a:r>
            <a:r>
              <a:rPr lang="en-US" sz="2400" dirty="0"/>
              <a:t> </a:t>
            </a:r>
            <a:r>
              <a:rPr lang="en-US" sz="2400" dirty="0" err="1"/>
              <a:t>जान</a:t>
            </a:r>
            <a:r>
              <a:rPr lang="en-US" sz="2400" dirty="0"/>
              <a:t> र </a:t>
            </a:r>
            <a:r>
              <a:rPr lang="en-US" sz="2400" dirty="0" err="1"/>
              <a:t>शान्त</a:t>
            </a:r>
            <a:r>
              <a:rPr lang="en-US" sz="2400" dirty="0"/>
              <a:t> </a:t>
            </a:r>
            <a:r>
              <a:rPr lang="en-US" sz="2400" dirty="0" err="1"/>
              <a:t>मनोवृत्ति</a:t>
            </a:r>
            <a:r>
              <a:rPr lang="en-US" sz="2400" dirty="0"/>
              <a:t> </a:t>
            </a:r>
            <a:r>
              <a:rPr lang="en-US" sz="2400" dirty="0" err="1"/>
              <a:t>राख्न</a:t>
            </a:r>
            <a:r>
              <a:rPr lang="en-US" sz="2400" dirty="0"/>
              <a:t> </a:t>
            </a:r>
            <a:r>
              <a:rPr lang="en-US" sz="2400" dirty="0" err="1"/>
              <a:t>जरुरि</a:t>
            </a:r>
            <a:r>
              <a:rPr lang="en-US" sz="2400" dirty="0"/>
              <a:t> </a:t>
            </a:r>
            <a:r>
              <a:rPr lang="en-US" sz="2400" dirty="0" err="1"/>
              <a:t>हुन्छ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धैर्य</a:t>
            </a:r>
            <a:r>
              <a:rPr lang="en-US" sz="2400" dirty="0"/>
              <a:t> </a:t>
            </a:r>
            <a:r>
              <a:rPr lang="en-US" sz="2400" dirty="0" err="1"/>
              <a:t>भएर</a:t>
            </a:r>
            <a:r>
              <a:rPr lang="en-US" sz="2400" dirty="0"/>
              <a:t> </a:t>
            </a:r>
            <a:r>
              <a:rPr lang="en-US" sz="2400" dirty="0" err="1"/>
              <a:t>जादा</a:t>
            </a:r>
            <a:r>
              <a:rPr lang="en-US" sz="2400" dirty="0"/>
              <a:t> illegal connection </a:t>
            </a:r>
            <a:r>
              <a:rPr lang="en-US" sz="2400" dirty="0" err="1"/>
              <a:t>हरू</a:t>
            </a:r>
            <a:r>
              <a:rPr lang="en-US" sz="2400" dirty="0"/>
              <a:t> </a:t>
            </a:r>
            <a:r>
              <a:rPr lang="en-US" sz="2400" dirty="0" err="1"/>
              <a:t>भेट्टाइने</a:t>
            </a:r>
            <a:r>
              <a:rPr lang="en-US" sz="2400" dirty="0"/>
              <a:t> </a:t>
            </a:r>
            <a:r>
              <a:rPr lang="en-US" sz="2400" dirty="0" err="1"/>
              <a:t>सम्भावना</a:t>
            </a:r>
            <a:r>
              <a:rPr lang="en-US" sz="2400" dirty="0"/>
              <a:t> </a:t>
            </a:r>
            <a:r>
              <a:rPr lang="en-US" sz="2400" dirty="0" err="1"/>
              <a:t>हुन्छ</a:t>
            </a:r>
            <a:r>
              <a:rPr lang="en-US" sz="2400" dirty="0"/>
              <a:t>। </a:t>
            </a:r>
            <a:r>
              <a:rPr lang="en-US" sz="2400" dirty="0" err="1"/>
              <a:t>दृढ</a:t>
            </a:r>
            <a:r>
              <a:rPr lang="en-US" sz="2400" dirty="0"/>
              <a:t> </a:t>
            </a:r>
            <a:r>
              <a:rPr lang="en-US" sz="2400" dirty="0" err="1"/>
              <a:t>भएर</a:t>
            </a:r>
            <a:r>
              <a:rPr lang="en-US" sz="2400" dirty="0"/>
              <a:t> </a:t>
            </a:r>
            <a:r>
              <a:rPr lang="en-US" sz="2400" dirty="0" err="1"/>
              <a:t>यसलाई</a:t>
            </a:r>
            <a:r>
              <a:rPr lang="en-US" sz="2400" dirty="0"/>
              <a:t> </a:t>
            </a:r>
            <a:r>
              <a:rPr lang="en-US" sz="2400" dirty="0" err="1"/>
              <a:t>पत्ता</a:t>
            </a:r>
            <a:r>
              <a:rPr lang="en-US" sz="2400" dirty="0"/>
              <a:t> </a:t>
            </a:r>
            <a:r>
              <a:rPr lang="en-US" sz="2400" dirty="0" err="1"/>
              <a:t>लगाउनु</a:t>
            </a:r>
            <a:r>
              <a:rPr lang="en-US" sz="2400" dirty="0"/>
              <a:t> </a:t>
            </a:r>
            <a:r>
              <a:rPr lang="en-US" sz="2400" dirty="0" err="1"/>
              <a:t>पर्छ</a:t>
            </a:r>
            <a:r>
              <a:rPr lang="en-US" sz="2400" dirty="0"/>
              <a:t> र </a:t>
            </a:r>
            <a:r>
              <a:rPr lang="en-US" sz="2400" dirty="0" err="1"/>
              <a:t>सच्याउनु</a:t>
            </a:r>
            <a:r>
              <a:rPr lang="en-US" sz="2400" dirty="0"/>
              <a:t> </a:t>
            </a:r>
            <a:r>
              <a:rPr lang="en-US" sz="2400" dirty="0" err="1"/>
              <a:t>पर्छ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पानीको</a:t>
            </a:r>
            <a:r>
              <a:rPr lang="en-US" sz="2400" dirty="0"/>
              <a:t> illegal use </a:t>
            </a:r>
            <a:r>
              <a:rPr lang="en-US" sz="2400" dirty="0" err="1"/>
              <a:t>सामाजिक</a:t>
            </a:r>
            <a:r>
              <a:rPr lang="en-US" sz="2400" dirty="0"/>
              <a:t> </a:t>
            </a:r>
            <a:r>
              <a:rPr lang="en-US" sz="2400" dirty="0" err="1"/>
              <a:t>कुरीति</a:t>
            </a:r>
            <a:r>
              <a:rPr lang="en-US" sz="2400" dirty="0"/>
              <a:t> </a:t>
            </a:r>
            <a:r>
              <a:rPr lang="en-US" sz="2400" dirty="0" err="1"/>
              <a:t>हो</a:t>
            </a:r>
            <a:r>
              <a:rPr lang="en-US" sz="2400" dirty="0"/>
              <a:t> </a:t>
            </a:r>
            <a:r>
              <a:rPr lang="en-US" sz="2400" dirty="0" err="1"/>
              <a:t>भन्ने</a:t>
            </a:r>
            <a:r>
              <a:rPr lang="en-US" sz="2400" dirty="0"/>
              <a:t> </a:t>
            </a:r>
            <a:r>
              <a:rPr lang="en-US" sz="2400" dirty="0" err="1"/>
              <a:t>बुझाउन</a:t>
            </a:r>
            <a:r>
              <a:rPr lang="en-US" sz="2400" dirty="0"/>
              <a:t> </a:t>
            </a:r>
            <a:r>
              <a:rPr lang="en-US" sz="2400" dirty="0" err="1"/>
              <a:t>बासिन्दामा</a:t>
            </a:r>
            <a:r>
              <a:rPr lang="en-US" sz="2400" dirty="0"/>
              <a:t> </a:t>
            </a:r>
            <a:r>
              <a:rPr lang="en-US" sz="2400" dirty="0" err="1"/>
              <a:t>चेतना</a:t>
            </a:r>
            <a:r>
              <a:rPr lang="en-US" sz="2400" dirty="0"/>
              <a:t> </a:t>
            </a:r>
            <a:r>
              <a:rPr lang="en-US" sz="2400" dirty="0" err="1"/>
              <a:t>जगाउनु</a:t>
            </a:r>
            <a:r>
              <a:rPr lang="en-US" sz="2400" dirty="0"/>
              <a:t> </a:t>
            </a:r>
            <a:r>
              <a:rPr lang="en-US" sz="2400" dirty="0" err="1"/>
              <a:t>पनि</a:t>
            </a:r>
            <a:r>
              <a:rPr lang="en-US" sz="2400" dirty="0"/>
              <a:t> </a:t>
            </a:r>
            <a:r>
              <a:rPr lang="en-US" sz="2400" dirty="0" err="1"/>
              <a:t>आवश्यक</a:t>
            </a:r>
            <a:r>
              <a:rPr lang="en-US" sz="2400" dirty="0"/>
              <a:t> छ।</a:t>
            </a:r>
            <a:endParaRPr sz="2400" dirty="0"/>
          </a:p>
        </p:txBody>
      </p:sp>
      <p:sp>
        <p:nvSpPr>
          <p:cNvPr id="429" name="Google Shape;429;p19"/>
          <p:cNvSpPr/>
          <p:nvPr/>
        </p:nvSpPr>
        <p:spPr>
          <a:xfrm>
            <a:off x="7443216" y="4919471"/>
            <a:ext cx="3296487"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err="1">
                <a:solidFill>
                  <a:schemeClr val="accent1"/>
                </a:solidFill>
                <a:latin typeface="Arial"/>
                <a:ea typeface="Arial"/>
                <a:cs typeface="Arial"/>
                <a:sym typeface="Arial"/>
              </a:rPr>
              <a:t>धैर्य</a:t>
            </a:r>
            <a:r>
              <a:rPr lang="en-US" sz="4000" b="1" i="1" dirty="0">
                <a:solidFill>
                  <a:schemeClr val="accent1"/>
                </a:solidFill>
                <a:latin typeface="Arial"/>
                <a:ea typeface="Arial"/>
                <a:cs typeface="Arial"/>
                <a:sym typeface="Arial"/>
              </a:rPr>
              <a:t> </a:t>
            </a:r>
            <a:r>
              <a:rPr lang="en-US" sz="4000" b="1" i="1" dirty="0" err="1">
                <a:solidFill>
                  <a:schemeClr val="accent1"/>
                </a:solidFill>
                <a:latin typeface="Arial"/>
                <a:ea typeface="Arial"/>
                <a:cs typeface="Arial"/>
                <a:sym typeface="Arial"/>
              </a:rPr>
              <a:t>राख्नू</a:t>
            </a:r>
            <a:endParaRPr sz="4000" b="1" i="1">
              <a:solidFill>
                <a:schemeClr val="accent1"/>
              </a:solidFill>
              <a:latin typeface="Arial"/>
              <a:ea typeface="Arial"/>
              <a:cs typeface="Arial"/>
              <a:sym typeface="Arial"/>
            </a:endParaRPr>
          </a:p>
        </p:txBody>
      </p:sp>
      <p:sp>
        <p:nvSpPr>
          <p:cNvPr id="430" name="Google Shape;430;p19"/>
          <p:cNvSpPr/>
          <p:nvPr/>
        </p:nvSpPr>
        <p:spPr>
          <a:xfrm>
            <a:off x="1691641" y="5679886"/>
            <a:ext cx="18287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cap="none" dirty="0" err="1">
                <a:solidFill>
                  <a:schemeClr val="dk1"/>
                </a:solidFill>
                <a:latin typeface="Arial"/>
                <a:ea typeface="Arial"/>
                <a:cs typeface="Arial"/>
                <a:sym typeface="Arial"/>
              </a:rPr>
              <a:t>दृढ़</a:t>
            </a:r>
            <a:r>
              <a:rPr lang="en-US" sz="4000" b="1" i="1" cap="none" dirty="0">
                <a:solidFill>
                  <a:schemeClr val="dk1"/>
                </a:solidFill>
                <a:latin typeface="Arial"/>
                <a:ea typeface="Arial"/>
                <a:cs typeface="Arial"/>
                <a:sym typeface="Arial"/>
              </a:rPr>
              <a:t> </a:t>
            </a:r>
            <a:r>
              <a:rPr lang="en-US" sz="4000" b="1" i="1" cap="none" dirty="0" err="1">
                <a:solidFill>
                  <a:schemeClr val="dk1"/>
                </a:solidFill>
                <a:latin typeface="Arial"/>
                <a:ea typeface="Arial"/>
                <a:cs typeface="Arial"/>
                <a:sym typeface="Arial"/>
              </a:rPr>
              <a:t>हुनु</a:t>
            </a:r>
            <a:endParaRPr sz="4000" b="1" i="1" cap="none" dirty="0">
              <a:solidFill>
                <a:schemeClr val="dk1"/>
              </a:solidFill>
              <a:latin typeface="Arial"/>
              <a:ea typeface="Arial"/>
              <a:cs typeface="Arial"/>
              <a:sym typeface="Arial"/>
            </a:endParaRPr>
          </a:p>
        </p:txBody>
      </p:sp>
      <p:sp>
        <p:nvSpPr>
          <p:cNvPr id="431" name="Google Shape;431;p19"/>
          <p:cNvSpPr/>
          <p:nvPr/>
        </p:nvSpPr>
        <p:spPr>
          <a:xfrm>
            <a:off x="7507224" y="5989321"/>
            <a:ext cx="308766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err="1">
                <a:solidFill>
                  <a:schemeClr val="accent4"/>
                </a:solidFill>
                <a:latin typeface="Arial"/>
                <a:ea typeface="Arial"/>
                <a:cs typeface="Arial"/>
                <a:sym typeface="Arial"/>
              </a:rPr>
              <a:t>अवस्था</a:t>
            </a:r>
            <a:r>
              <a:rPr lang="en-US" sz="4000" b="1" i="1" dirty="0">
                <a:solidFill>
                  <a:schemeClr val="accent4"/>
                </a:solidFill>
                <a:latin typeface="Arial"/>
                <a:ea typeface="Arial"/>
                <a:cs typeface="Arial"/>
                <a:sym typeface="Arial"/>
              </a:rPr>
              <a:t> </a:t>
            </a:r>
            <a:r>
              <a:rPr lang="en-US" sz="4000" b="1" i="1" dirty="0" err="1">
                <a:solidFill>
                  <a:schemeClr val="accent4"/>
                </a:solidFill>
                <a:latin typeface="Arial"/>
                <a:ea typeface="Arial"/>
                <a:cs typeface="Arial"/>
                <a:sym typeface="Arial"/>
              </a:rPr>
              <a:t>बूझ्नू</a:t>
            </a:r>
            <a:endParaRPr sz="4000" b="1" i="1" cap="none">
              <a:solidFill>
                <a:schemeClr val="accent4"/>
              </a:solidFill>
              <a:latin typeface="Arial"/>
              <a:ea typeface="Arial"/>
              <a:cs typeface="Arial"/>
              <a:sym typeface="Arial"/>
            </a:endParaRPr>
          </a:p>
        </p:txBody>
      </p:sp>
      <p:sp>
        <p:nvSpPr>
          <p:cNvPr id="432" name="Google Shape;432;p19"/>
          <p:cNvSpPr/>
          <p:nvPr/>
        </p:nvSpPr>
        <p:spPr>
          <a:xfrm>
            <a:off x="1697426" y="4971396"/>
            <a:ext cx="19864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cap="none" dirty="0" err="1">
                <a:solidFill>
                  <a:srgbClr val="F7CAAC"/>
                </a:solidFill>
                <a:latin typeface="Arial"/>
                <a:ea typeface="Arial"/>
                <a:cs typeface="Arial"/>
                <a:sym typeface="Arial"/>
              </a:rPr>
              <a:t>शान्त</a:t>
            </a:r>
            <a:r>
              <a:rPr lang="en-US" sz="3600" b="1" i="1" cap="none" dirty="0">
                <a:solidFill>
                  <a:srgbClr val="F7CAAC"/>
                </a:solidFill>
                <a:latin typeface="Arial"/>
                <a:ea typeface="Arial"/>
                <a:cs typeface="Arial"/>
                <a:sym typeface="Arial"/>
              </a:rPr>
              <a:t> </a:t>
            </a:r>
            <a:r>
              <a:rPr lang="en-US" sz="3600" b="1" i="1" cap="none" dirty="0" err="1">
                <a:solidFill>
                  <a:srgbClr val="F7CAAC"/>
                </a:solidFill>
                <a:latin typeface="Arial"/>
                <a:ea typeface="Arial"/>
                <a:cs typeface="Arial"/>
                <a:sym typeface="Arial"/>
              </a:rPr>
              <a:t>हुनु</a:t>
            </a:r>
            <a:endParaRPr sz="3600" b="1" i="1" cap="none" dirty="0">
              <a:solidFill>
                <a:srgbClr val="F7CAAC"/>
              </a:solidFill>
              <a:latin typeface="Arial"/>
              <a:ea typeface="Arial"/>
              <a:cs typeface="Arial"/>
              <a:sym typeface="Arial"/>
            </a:endParaRPr>
          </a:p>
        </p:txBody>
      </p:sp>
      <p:sp>
        <p:nvSpPr>
          <p:cNvPr id="433" name="Google Shape;43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21</a:t>
            </a:fld>
            <a:endParaRPr sz="1400" b="1">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2. वास्तविक त्रुटिपूर्ण मिटरको सर्वेक्षण</a:t>
            </a:r>
            <a:endParaRPr sz="3600"/>
          </a:p>
        </p:txBody>
      </p:sp>
      <p:sp>
        <p:nvSpPr>
          <p:cNvPr id="439" name="Google Shape;439;p20"/>
          <p:cNvSpPr txBox="1">
            <a:spLocks noGrp="1"/>
          </p:cNvSpPr>
          <p:nvPr>
            <p:ph type="body" idx="1"/>
          </p:nvPr>
        </p:nvSpPr>
        <p:spPr>
          <a:xfrm>
            <a:off x="838200" y="1608083"/>
            <a:ext cx="10515600" cy="45688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(1) </a:t>
            </a:r>
            <a:r>
              <a:rPr lang="en-US" dirty="0" err="1"/>
              <a:t>प्रत्येक</a:t>
            </a:r>
            <a:r>
              <a:rPr lang="en-US" dirty="0"/>
              <a:t> </a:t>
            </a:r>
            <a:r>
              <a:rPr lang="en-US" dirty="0" err="1"/>
              <a:t>घरको</a:t>
            </a:r>
            <a:r>
              <a:rPr lang="en-US" dirty="0"/>
              <a:t> </a:t>
            </a:r>
            <a:r>
              <a:rPr lang="en-US" dirty="0" err="1"/>
              <a:t>भ्रमण</a:t>
            </a:r>
            <a:r>
              <a:rPr lang="en-US" dirty="0"/>
              <a:t> </a:t>
            </a:r>
            <a:r>
              <a:rPr lang="en-US" dirty="0" err="1"/>
              <a:t>गरेर</a:t>
            </a:r>
            <a:r>
              <a:rPr lang="en-US" dirty="0"/>
              <a:t> </a:t>
            </a:r>
            <a:r>
              <a:rPr lang="en-US" dirty="0" err="1"/>
              <a:t>सर्वेक्षण</a:t>
            </a:r>
            <a:r>
              <a:rPr lang="en-US" dirty="0"/>
              <a:t> </a:t>
            </a:r>
            <a:r>
              <a:rPr lang="en-US" dirty="0" err="1"/>
              <a:t>गर्नुहोस्</a:t>
            </a:r>
            <a:endParaRPr dirty="0"/>
          </a:p>
          <a:p>
            <a:pPr marL="228600" lvl="0" indent="-228600" algn="l" rtl="0">
              <a:lnSpc>
                <a:spcPct val="90000"/>
              </a:lnSpc>
              <a:spcBef>
                <a:spcPts val="1000"/>
              </a:spcBef>
              <a:spcAft>
                <a:spcPts val="0"/>
              </a:spcAft>
              <a:buClr>
                <a:schemeClr val="dk1"/>
              </a:buClr>
              <a:buSzPts val="2400"/>
              <a:buChar char="•"/>
            </a:pPr>
            <a:r>
              <a:rPr lang="en-US" sz="2400" dirty="0"/>
              <a:t> </a:t>
            </a:r>
            <a:r>
              <a:rPr lang="en-US" sz="2400" dirty="0" err="1"/>
              <a:t>मिटर</a:t>
            </a:r>
            <a:r>
              <a:rPr lang="en-US" sz="2400" dirty="0"/>
              <a:t> </a:t>
            </a:r>
            <a:r>
              <a:rPr lang="en-US" sz="2400" dirty="0" err="1"/>
              <a:t>त्रुटिपूर्ण</a:t>
            </a:r>
            <a:r>
              <a:rPr lang="en-US" sz="2400" dirty="0"/>
              <a:t> </a:t>
            </a:r>
            <a:r>
              <a:rPr lang="en-US" sz="2400" dirty="0" err="1"/>
              <a:t>हुनुका</a:t>
            </a:r>
            <a:r>
              <a:rPr lang="en-US" sz="2400" dirty="0"/>
              <a:t> </a:t>
            </a:r>
            <a:r>
              <a:rPr lang="en-US" sz="2400" dirty="0" err="1"/>
              <a:t>कारण</a:t>
            </a:r>
            <a:r>
              <a:rPr lang="en-US" sz="2400" dirty="0"/>
              <a:t> </a:t>
            </a:r>
            <a:r>
              <a:rPr lang="en-US" sz="2400" dirty="0" err="1"/>
              <a:t>यी</a:t>
            </a:r>
            <a:r>
              <a:rPr lang="en-US" sz="2400" dirty="0"/>
              <a:t> </a:t>
            </a:r>
            <a:r>
              <a:rPr lang="en-US" sz="2400" dirty="0" err="1"/>
              <a:t>हुन्</a:t>
            </a:r>
            <a:r>
              <a:rPr lang="en-US" sz="2400" dirty="0"/>
              <a:t> : </a:t>
            </a:r>
            <a:r>
              <a:rPr lang="en-US" sz="2400" dirty="0" err="1"/>
              <a:t>मिटर</a:t>
            </a:r>
            <a:r>
              <a:rPr lang="en-US" sz="2400" dirty="0"/>
              <a:t> </a:t>
            </a:r>
            <a:r>
              <a:rPr lang="en-US" sz="2400" dirty="0" err="1"/>
              <a:t>बिग्रिएको</a:t>
            </a:r>
            <a:r>
              <a:rPr lang="en-US" sz="2400" dirty="0"/>
              <a:t>, </a:t>
            </a:r>
            <a:r>
              <a:rPr lang="en-US" sz="2400" dirty="0" err="1"/>
              <a:t>मिटर</a:t>
            </a:r>
            <a:r>
              <a:rPr lang="en-US" sz="2400" dirty="0"/>
              <a:t> </a:t>
            </a:r>
            <a:r>
              <a:rPr lang="en-US" sz="2400" dirty="0" err="1"/>
              <a:t>स्थान</a:t>
            </a:r>
            <a:r>
              <a:rPr lang="en-US" sz="2400" dirty="0"/>
              <a:t> </a:t>
            </a:r>
            <a:r>
              <a:rPr lang="en-US" sz="2400" dirty="0" err="1"/>
              <a:t>गलत</a:t>
            </a:r>
            <a:r>
              <a:rPr lang="en-US" sz="2400" dirty="0"/>
              <a:t> </a:t>
            </a:r>
            <a:r>
              <a:rPr lang="en-US" sz="2400" dirty="0" err="1"/>
              <a:t>हुनु</a:t>
            </a:r>
            <a:r>
              <a:rPr lang="en-US" sz="2400" dirty="0"/>
              <a:t>  </a:t>
            </a:r>
            <a:r>
              <a:rPr lang="en-US" sz="2400" dirty="0" err="1"/>
              <a:t>वा</a:t>
            </a:r>
            <a:r>
              <a:rPr lang="en-US" sz="2400" dirty="0"/>
              <a:t> </a:t>
            </a:r>
            <a:r>
              <a:rPr lang="en-US" sz="2400" dirty="0" err="1"/>
              <a:t>अयोग्य</a:t>
            </a:r>
            <a:r>
              <a:rPr lang="en-US" sz="2400" dirty="0"/>
              <a:t> size </a:t>
            </a:r>
            <a:r>
              <a:rPr lang="en-US" sz="2400" dirty="0" err="1"/>
              <a:t>को</a:t>
            </a:r>
            <a:r>
              <a:rPr lang="en-US" sz="2400" dirty="0"/>
              <a:t> </a:t>
            </a:r>
            <a:r>
              <a:rPr lang="en-US" sz="2400" dirty="0" err="1"/>
              <a:t>मिटर</a:t>
            </a:r>
            <a:r>
              <a:rPr lang="en-US" sz="2400" dirty="0"/>
              <a:t> </a:t>
            </a:r>
            <a:r>
              <a:rPr lang="en-US" sz="2400" dirty="0" err="1"/>
              <a:t>आदि</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a:t>Illegal connection </a:t>
            </a:r>
            <a:r>
              <a:rPr lang="en-US" sz="2400" dirty="0" err="1"/>
              <a:t>सर्वेक्षणको</a:t>
            </a:r>
            <a:r>
              <a:rPr lang="en-US" sz="2400" dirty="0"/>
              <a:t> </a:t>
            </a:r>
            <a:r>
              <a:rPr lang="en-US" sz="2400" dirty="0" err="1"/>
              <a:t>समयमै</a:t>
            </a:r>
            <a:r>
              <a:rPr lang="en-US" sz="2400" dirty="0"/>
              <a:t> </a:t>
            </a:r>
            <a:r>
              <a:rPr lang="en-US" sz="2400" dirty="0" err="1"/>
              <a:t>यो</a:t>
            </a:r>
            <a:r>
              <a:rPr lang="en-US" sz="2400" dirty="0"/>
              <a:t> </a:t>
            </a:r>
            <a:r>
              <a:rPr lang="en-US" sz="2400" dirty="0" err="1"/>
              <a:t>पनि</a:t>
            </a:r>
            <a:r>
              <a:rPr lang="en-US" sz="2400" dirty="0"/>
              <a:t> </a:t>
            </a:r>
            <a:r>
              <a:rPr lang="en-US" sz="2400" dirty="0" err="1"/>
              <a:t>जाँच</a:t>
            </a:r>
            <a:r>
              <a:rPr lang="en-US" sz="2400" dirty="0"/>
              <a:t> </a:t>
            </a:r>
            <a:r>
              <a:rPr lang="en-US" sz="2400" dirty="0" err="1"/>
              <a:t>गरिन्छ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यदि</a:t>
            </a:r>
            <a:r>
              <a:rPr lang="en-US" sz="2400" dirty="0"/>
              <a:t> </a:t>
            </a:r>
            <a:r>
              <a:rPr lang="en-US" sz="2400" dirty="0" err="1"/>
              <a:t>भवनको</a:t>
            </a:r>
            <a:r>
              <a:rPr lang="en-US" sz="2400" dirty="0"/>
              <a:t> </a:t>
            </a:r>
            <a:r>
              <a:rPr lang="en-US" sz="2400" dirty="0" err="1"/>
              <a:t>आकार</a:t>
            </a:r>
            <a:r>
              <a:rPr lang="en-US" sz="2400" dirty="0"/>
              <a:t> </a:t>
            </a:r>
            <a:r>
              <a:rPr lang="en-US" sz="2400" dirty="0" err="1"/>
              <a:t>वा</a:t>
            </a:r>
            <a:r>
              <a:rPr lang="en-US" sz="2400" dirty="0"/>
              <a:t> </a:t>
            </a:r>
            <a:r>
              <a:rPr lang="en-US" sz="2400" dirty="0" err="1"/>
              <a:t>परिवारको</a:t>
            </a:r>
            <a:r>
              <a:rPr lang="en-US" sz="2400" dirty="0"/>
              <a:t> </a:t>
            </a:r>
            <a:r>
              <a:rPr lang="en-US" sz="2400" dirty="0" err="1"/>
              <a:t>शंख्याको</a:t>
            </a:r>
            <a:r>
              <a:rPr lang="en-US" sz="2400" dirty="0"/>
              <a:t> </a:t>
            </a:r>
            <a:r>
              <a:rPr lang="en-US" sz="2400" dirty="0" err="1"/>
              <a:t>तुलनामा</a:t>
            </a:r>
            <a:r>
              <a:rPr lang="en-US" sz="2400" dirty="0"/>
              <a:t> </a:t>
            </a:r>
            <a:r>
              <a:rPr lang="en-US" sz="2400" dirty="0" err="1"/>
              <a:t>धेरै</a:t>
            </a:r>
            <a:r>
              <a:rPr lang="en-US" sz="2400" dirty="0"/>
              <a:t> </a:t>
            </a:r>
            <a:r>
              <a:rPr lang="en-US" sz="2400" dirty="0" err="1"/>
              <a:t>ठूलो</a:t>
            </a:r>
            <a:r>
              <a:rPr lang="en-US" sz="2400" dirty="0"/>
              <a:t> </a:t>
            </a:r>
            <a:r>
              <a:rPr lang="en-US" sz="2400" dirty="0" err="1"/>
              <a:t>वा</a:t>
            </a:r>
            <a:r>
              <a:rPr lang="en-US" sz="2400" dirty="0"/>
              <a:t> </a:t>
            </a:r>
            <a:r>
              <a:rPr lang="en-US" sz="2400" dirty="0" err="1"/>
              <a:t>धेरै</a:t>
            </a:r>
            <a:r>
              <a:rPr lang="en-US" sz="2400" dirty="0"/>
              <a:t> </a:t>
            </a:r>
            <a:r>
              <a:rPr lang="en-US" sz="2400" dirty="0" err="1"/>
              <a:t>सानो</a:t>
            </a:r>
            <a:r>
              <a:rPr lang="en-US" sz="2400" dirty="0"/>
              <a:t> </a:t>
            </a:r>
            <a:r>
              <a:rPr lang="en-US" sz="2400" dirty="0" err="1"/>
              <a:t>sizeको</a:t>
            </a:r>
            <a:r>
              <a:rPr lang="en-US" sz="2400" dirty="0"/>
              <a:t> meter </a:t>
            </a:r>
            <a:r>
              <a:rPr lang="en-US" sz="2400" dirty="0" err="1"/>
              <a:t>जडान</a:t>
            </a:r>
            <a:r>
              <a:rPr lang="en-US" sz="2400" dirty="0"/>
              <a:t> </a:t>
            </a:r>
            <a:r>
              <a:rPr lang="en-US" sz="2400" dirty="0" err="1"/>
              <a:t>गरिएको</a:t>
            </a:r>
            <a:r>
              <a:rPr lang="en-US" sz="2400" dirty="0"/>
              <a:t> छ </a:t>
            </a:r>
            <a:r>
              <a:rPr lang="en-US" sz="2400" dirty="0" err="1"/>
              <a:t>भने</a:t>
            </a:r>
            <a:r>
              <a:rPr lang="en-US" sz="2400" dirty="0"/>
              <a:t>, </a:t>
            </a:r>
            <a:r>
              <a:rPr lang="en-US" sz="2400" dirty="0" err="1"/>
              <a:t>ग्राहकलाई</a:t>
            </a:r>
            <a:r>
              <a:rPr lang="en-US" sz="2400" dirty="0"/>
              <a:t> </a:t>
            </a:r>
            <a:r>
              <a:rPr lang="en-US" sz="2400" dirty="0" err="1"/>
              <a:t>उचित</a:t>
            </a:r>
            <a:r>
              <a:rPr lang="en-US" sz="2400" dirty="0"/>
              <a:t> size </a:t>
            </a:r>
            <a:r>
              <a:rPr lang="en-US" sz="2400" dirty="0" err="1"/>
              <a:t>अनुसार</a:t>
            </a:r>
            <a:r>
              <a:rPr lang="en-US" sz="2400" dirty="0"/>
              <a:t> </a:t>
            </a:r>
            <a:r>
              <a:rPr lang="en-US" sz="2400" dirty="0" err="1"/>
              <a:t>परिवर्तन</a:t>
            </a:r>
            <a:r>
              <a:rPr lang="en-US" sz="2400" dirty="0"/>
              <a:t> </a:t>
            </a:r>
            <a:r>
              <a:rPr lang="en-US" sz="2400" dirty="0" err="1"/>
              <a:t>गर्न</a:t>
            </a:r>
            <a:r>
              <a:rPr lang="en-US" sz="2400" dirty="0"/>
              <a:t> </a:t>
            </a:r>
            <a:r>
              <a:rPr lang="en-US" sz="2400" dirty="0" err="1"/>
              <a:t>भन्नुहोस्</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त्रुटिपूर्ण</a:t>
            </a:r>
            <a:r>
              <a:rPr lang="en-US" sz="2400" dirty="0"/>
              <a:t> </a:t>
            </a:r>
            <a:r>
              <a:rPr lang="en-US" sz="2400" dirty="0" err="1"/>
              <a:t>मिटरहरू</a:t>
            </a:r>
            <a:r>
              <a:rPr lang="en-US" sz="2400" dirty="0"/>
              <a:t> </a:t>
            </a:r>
            <a:r>
              <a:rPr lang="en-US" sz="2400" dirty="0" err="1"/>
              <a:t>फेला</a:t>
            </a:r>
            <a:r>
              <a:rPr lang="en-US" sz="2400" dirty="0"/>
              <a:t> </a:t>
            </a:r>
            <a:r>
              <a:rPr lang="en-US" sz="2400" dirty="0" err="1"/>
              <a:t>पार्ने</a:t>
            </a:r>
            <a:r>
              <a:rPr lang="en-US" sz="2400" dirty="0"/>
              <a:t> र </a:t>
            </a:r>
            <a:r>
              <a:rPr lang="en-US" sz="2400" dirty="0" err="1"/>
              <a:t>मर्मत</a:t>
            </a:r>
            <a:r>
              <a:rPr lang="en-US" sz="2400" dirty="0"/>
              <a:t> </a:t>
            </a:r>
            <a:r>
              <a:rPr lang="en-US" sz="2400" dirty="0" err="1"/>
              <a:t>गर्ने</a:t>
            </a:r>
            <a:r>
              <a:rPr lang="en-US" sz="2400" dirty="0"/>
              <a:t> </a:t>
            </a:r>
            <a:r>
              <a:rPr lang="en-US" sz="2400" dirty="0" err="1"/>
              <a:t>तरिका</a:t>
            </a:r>
            <a:r>
              <a:rPr lang="en-US" sz="2400" dirty="0"/>
              <a:t> </a:t>
            </a:r>
            <a:r>
              <a:rPr lang="en-US" sz="2400" dirty="0" err="1"/>
              <a:t>निम्नानुसार</a:t>
            </a:r>
            <a:r>
              <a:rPr lang="en-US" sz="2400" dirty="0"/>
              <a:t> छ;</a:t>
            </a:r>
            <a:endParaRPr sz="2400" dirty="0"/>
          </a:p>
        </p:txBody>
      </p:sp>
      <p:sp>
        <p:nvSpPr>
          <p:cNvPr id="440" name="Google Shape;44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22</a:t>
            </a:fld>
            <a:endParaRPr sz="1400" b="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1"/>
          <p:cNvSpPr txBox="1">
            <a:spLocks noGrp="1"/>
          </p:cNvSpPr>
          <p:nvPr>
            <p:ph type="body" idx="1"/>
          </p:nvPr>
        </p:nvSpPr>
        <p:spPr>
          <a:xfrm>
            <a:off x="838200" y="1576552"/>
            <a:ext cx="10515600" cy="45614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(2) खराब meter बारे field सर्वेक्षण　</a:t>
            </a:r>
            <a:endParaRPr/>
          </a:p>
          <a:p>
            <a:pPr marL="514350" lvl="0" indent="-514350" algn="l" rtl="0">
              <a:lnSpc>
                <a:spcPct val="90000"/>
              </a:lnSpc>
              <a:spcBef>
                <a:spcPts val="1000"/>
              </a:spcBef>
              <a:spcAft>
                <a:spcPts val="0"/>
              </a:spcAft>
              <a:buClr>
                <a:schemeClr val="dk1"/>
              </a:buClr>
              <a:buSzPts val="2400"/>
              <a:buFont typeface="Arial"/>
              <a:buAutoNum type="arabicPeriod"/>
            </a:pPr>
            <a:r>
              <a:rPr lang="en-US" sz="2400"/>
              <a:t>ग्राहक database बाट, "जाँच गर्नुपर्ने" list तयार गर्नुहोस् जसको पानी खपत मात्रा परिवारको sizeको लागि धेरै सानो छ वा जसको खपत अचानक घट्यो। </a:t>
            </a:r>
            <a:endParaRPr/>
          </a:p>
          <a:p>
            <a:pPr marL="514350" lvl="0" indent="-514350" algn="l" rtl="0">
              <a:lnSpc>
                <a:spcPct val="90000"/>
              </a:lnSpc>
              <a:spcBef>
                <a:spcPts val="1000"/>
              </a:spcBef>
              <a:spcAft>
                <a:spcPts val="0"/>
              </a:spcAft>
              <a:buClr>
                <a:schemeClr val="dk1"/>
              </a:buClr>
              <a:buSzPts val="2400"/>
              <a:buFont typeface="Arial"/>
              <a:buAutoNum type="arabicPeriod"/>
            </a:pPr>
            <a:r>
              <a:rPr lang="en-US" sz="2400"/>
              <a:t>अवश्यपनि भाँचिएका र पुराना meterहरू चयन गरिनेछ।</a:t>
            </a:r>
            <a:endParaRPr sz="2400"/>
          </a:p>
          <a:p>
            <a:pPr marL="514350" lvl="0" indent="-514350" algn="l" rtl="0">
              <a:lnSpc>
                <a:spcPct val="90000"/>
              </a:lnSpc>
              <a:spcBef>
                <a:spcPts val="1000"/>
              </a:spcBef>
              <a:spcAft>
                <a:spcPts val="0"/>
              </a:spcAft>
              <a:buClr>
                <a:schemeClr val="dk1"/>
              </a:buClr>
              <a:buSzPts val="2400"/>
              <a:buFont typeface="Arial"/>
              <a:buAutoNum type="arabicPeriod"/>
            </a:pPr>
            <a:r>
              <a:rPr lang="en-US" sz="2400"/>
              <a:t>यकिन नभएका तर शंकास्पद meterहरू पनि चयन गरिनेछ।</a:t>
            </a:r>
            <a:endParaRPr sz="2400"/>
          </a:p>
          <a:p>
            <a:pPr marL="514350" lvl="0" indent="-514350" algn="l" rtl="0">
              <a:lnSpc>
                <a:spcPct val="90000"/>
              </a:lnSpc>
              <a:spcBef>
                <a:spcPts val="1000"/>
              </a:spcBef>
              <a:spcAft>
                <a:spcPts val="0"/>
              </a:spcAft>
              <a:buClr>
                <a:schemeClr val="dk1"/>
              </a:buClr>
              <a:buSzPts val="2400"/>
              <a:buFont typeface="Arial"/>
              <a:buAutoNum type="arabicPeriod"/>
            </a:pPr>
            <a:r>
              <a:rPr lang="en-US" sz="2400"/>
              <a:t>सूचीबद्ध meterहरूको , fieldमा नै calibration test गरिन्छ।</a:t>
            </a:r>
            <a:endParaRPr sz="2400"/>
          </a:p>
          <a:p>
            <a:pPr marL="514350" lvl="0" indent="-514350" algn="l" rtl="0">
              <a:lnSpc>
                <a:spcPct val="90000"/>
              </a:lnSpc>
              <a:spcBef>
                <a:spcPts val="1000"/>
              </a:spcBef>
              <a:spcAft>
                <a:spcPts val="0"/>
              </a:spcAft>
              <a:buClr>
                <a:schemeClr val="dk1"/>
              </a:buClr>
              <a:buSzPts val="2400"/>
              <a:buFont typeface="Arial"/>
              <a:buAutoNum type="arabicPeriod"/>
            </a:pPr>
            <a:r>
              <a:rPr lang="en-US" sz="2400"/>
              <a:t>सो को नतिजामा, ठूला त्रुटि भएका meterहरू (प्रत्येक साना र ठूला flowको लागि 10 % वा 4% भन्दा बढी) लाई दोषपूर्ण meter हरू भनिन्छ। तिनीहरू फेरिनुपर्छ। </a:t>
            </a:r>
            <a:endParaRPr sz="2400"/>
          </a:p>
        </p:txBody>
      </p:sp>
      <p:sp>
        <p:nvSpPr>
          <p:cNvPr id="447" name="Google Shape;447;p21"/>
          <p:cNvSpPr txBox="1"/>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600"/>
              <a:buFont typeface="Arial"/>
              <a:buNone/>
            </a:pPr>
            <a:r>
              <a:rPr lang="en-US" sz="3600">
                <a:solidFill>
                  <a:schemeClr val="dk1"/>
                </a:solidFill>
                <a:latin typeface="Arial"/>
                <a:ea typeface="Arial"/>
                <a:cs typeface="Arial"/>
                <a:sym typeface="Arial"/>
              </a:rPr>
              <a:t>2. वास्तविक त्रुटिपूर्ण मिटरको सर्वेक्षण - 2</a:t>
            </a:r>
            <a:endParaRPr sz="3600">
              <a:solidFill>
                <a:schemeClr val="dk1"/>
              </a:solidFill>
              <a:latin typeface="Arial"/>
              <a:ea typeface="Arial"/>
              <a:cs typeface="Arial"/>
              <a:sym typeface="Arial"/>
            </a:endParaRPr>
          </a:p>
        </p:txBody>
      </p:sp>
      <p:sp>
        <p:nvSpPr>
          <p:cNvPr id="448" name="Google Shape;4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23</a:t>
            </a:fld>
            <a:endParaRPr sz="1400" b="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3"/>
          <p:cNvSpPr txBox="1">
            <a:spLocks noGrp="1"/>
          </p:cNvSpPr>
          <p:nvPr>
            <p:ph type="title"/>
          </p:nvPr>
        </p:nvSpPr>
        <p:spPr>
          <a:xfrm>
            <a:off x="838200" y="314327"/>
            <a:ext cx="10515600" cy="10218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ग्राहकको Meterको शुद्धता परीक्षणका फोटोहरू</a:t>
            </a:r>
            <a:endParaRPr sz="3600"/>
          </a:p>
        </p:txBody>
      </p:sp>
      <p:sp>
        <p:nvSpPr>
          <p:cNvPr id="327" name="Google Shape;32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24</a:t>
            </a:fld>
            <a:endParaRPr sz="1400" b="1">
              <a:solidFill>
                <a:schemeClr val="dk1"/>
              </a:solidFill>
            </a:endParaRPr>
          </a:p>
        </p:txBody>
      </p:sp>
      <p:grpSp>
        <p:nvGrpSpPr>
          <p:cNvPr id="2" name="Google Shape;328;p13"/>
          <p:cNvGrpSpPr/>
          <p:nvPr/>
        </p:nvGrpSpPr>
        <p:grpSpPr>
          <a:xfrm>
            <a:off x="838200" y="1962615"/>
            <a:ext cx="6075556" cy="3010830"/>
            <a:chOff x="279400" y="1870075"/>
            <a:chExt cx="8064500" cy="4262438"/>
          </a:xfrm>
        </p:grpSpPr>
        <p:pic>
          <p:nvPicPr>
            <p:cNvPr id="329" name="Google Shape;329;p13"/>
            <p:cNvPicPr preferRelativeResize="0"/>
            <p:nvPr/>
          </p:nvPicPr>
          <p:blipFill rotWithShape="1">
            <a:blip r:embed="rId3">
              <a:alphaModFix/>
            </a:blip>
            <a:srcRect/>
            <a:stretch/>
          </p:blipFill>
          <p:spPr>
            <a:xfrm>
              <a:off x="279400" y="1870075"/>
              <a:ext cx="8064500" cy="4262438"/>
            </a:xfrm>
            <a:prstGeom prst="rect">
              <a:avLst/>
            </a:prstGeom>
            <a:noFill/>
            <a:ln>
              <a:noFill/>
            </a:ln>
          </p:spPr>
        </p:pic>
        <p:sp>
          <p:nvSpPr>
            <p:cNvPr id="330" name="Google Shape;330;p13"/>
            <p:cNvSpPr txBox="1"/>
            <p:nvPr/>
          </p:nvSpPr>
          <p:spPr>
            <a:xfrm>
              <a:off x="965200" y="4001294"/>
              <a:ext cx="1800225" cy="3111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Noto Sans Symbols"/>
                <a:buNone/>
              </a:pPr>
              <a:r>
                <a:rPr lang="en-US" sz="1800">
                  <a:solidFill>
                    <a:srgbClr val="000000"/>
                  </a:solidFill>
                  <a:latin typeface="Arial"/>
                  <a:ea typeface="Arial"/>
                  <a:cs typeface="Arial"/>
                  <a:sym typeface="Arial"/>
                </a:rPr>
                <a:t>Existing meter</a:t>
              </a:r>
              <a:endParaRPr/>
            </a:p>
          </p:txBody>
        </p:sp>
        <p:sp>
          <p:nvSpPr>
            <p:cNvPr id="331" name="Google Shape;331;p13"/>
            <p:cNvSpPr txBox="1"/>
            <p:nvPr/>
          </p:nvSpPr>
          <p:spPr>
            <a:xfrm>
              <a:off x="5030787" y="5688013"/>
              <a:ext cx="1800225" cy="3111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Noto Sans Symbols"/>
                <a:buNone/>
              </a:pPr>
              <a:r>
                <a:rPr lang="en-US" sz="1800">
                  <a:solidFill>
                    <a:srgbClr val="000000"/>
                  </a:solidFill>
                  <a:latin typeface="Arial"/>
                  <a:ea typeface="Arial"/>
                  <a:cs typeface="Arial"/>
                  <a:sym typeface="Arial"/>
                </a:rPr>
                <a:t>Meter for test</a:t>
              </a:r>
              <a:endParaRPr/>
            </a:p>
          </p:txBody>
        </p:sp>
      </p:grpSp>
      <p:sp>
        <p:nvSpPr>
          <p:cNvPr id="332" name="Google Shape;332;p13"/>
          <p:cNvSpPr txBox="1"/>
          <p:nvPr/>
        </p:nvSpPr>
        <p:spPr>
          <a:xfrm>
            <a:off x="838200" y="5256754"/>
            <a:ext cx="65568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dk1"/>
                </a:solidFill>
                <a:latin typeface="Arial"/>
                <a:ea typeface="Arial"/>
                <a:cs typeface="Arial"/>
                <a:sym typeface="Arial"/>
              </a:rPr>
              <a:t>यस</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चित्रमा</a:t>
            </a:r>
            <a:r>
              <a:rPr lang="en-US" sz="2400" dirty="0">
                <a:solidFill>
                  <a:schemeClr val="dk1"/>
                </a:solidFill>
                <a:latin typeface="Arial"/>
                <a:ea typeface="Arial"/>
                <a:cs typeface="Arial"/>
                <a:sym typeface="Arial"/>
              </a:rPr>
              <a:t> Test meter </a:t>
            </a:r>
            <a:r>
              <a:rPr lang="en-US" sz="2400" dirty="0" err="1">
                <a:solidFill>
                  <a:schemeClr val="dk1"/>
                </a:solidFill>
                <a:latin typeface="Arial"/>
                <a:ea typeface="Arial"/>
                <a:cs typeface="Arial"/>
                <a:sym typeface="Arial"/>
              </a:rPr>
              <a:t>को</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प्रयोग</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गरि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ग्राहकहरुको</a:t>
            </a:r>
            <a:r>
              <a:rPr lang="en-US" sz="2400" dirty="0">
                <a:solidFill>
                  <a:schemeClr val="dk1"/>
                </a:solidFill>
                <a:latin typeface="Arial"/>
                <a:ea typeface="Arial"/>
                <a:cs typeface="Arial"/>
                <a:sym typeface="Arial"/>
              </a:rPr>
              <a:t> meter </a:t>
            </a:r>
            <a:r>
              <a:rPr lang="en-US" sz="2400" dirty="0" err="1">
                <a:solidFill>
                  <a:schemeClr val="dk1"/>
                </a:solidFill>
                <a:latin typeface="Arial"/>
                <a:ea typeface="Arial"/>
                <a:cs typeface="Arial"/>
                <a:sym typeface="Arial"/>
              </a:rPr>
              <a:t>परीक्षण</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गर्ने</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सरल</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तरिका</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देखाइएको</a:t>
            </a:r>
            <a:r>
              <a:rPr lang="en-US" sz="2400" dirty="0">
                <a:solidFill>
                  <a:schemeClr val="dk1"/>
                </a:solidFill>
                <a:latin typeface="Arial"/>
                <a:ea typeface="Arial"/>
                <a:cs typeface="Arial"/>
                <a:sym typeface="Arial"/>
              </a:rPr>
              <a:t> छ </a:t>
            </a:r>
            <a:endParaRPr sz="2400" dirty="0">
              <a:solidFill>
                <a:schemeClr val="dk1"/>
              </a:solidFill>
              <a:latin typeface="Arial"/>
              <a:ea typeface="Arial"/>
              <a:cs typeface="Arial"/>
              <a:sym typeface="Arial"/>
            </a:endParaRPr>
          </a:p>
        </p:txBody>
      </p:sp>
      <p:pic>
        <p:nvPicPr>
          <p:cNvPr id="333" name="Google Shape;333;p13"/>
          <p:cNvPicPr preferRelativeResize="0"/>
          <p:nvPr/>
        </p:nvPicPr>
        <p:blipFill rotWithShape="1">
          <a:blip r:embed="rId4">
            <a:alphaModFix/>
          </a:blip>
          <a:srcRect/>
          <a:stretch/>
        </p:blipFill>
        <p:spPr>
          <a:xfrm>
            <a:off x="7605132" y="1391712"/>
            <a:ext cx="3334215" cy="2501279"/>
          </a:xfrm>
          <a:prstGeom prst="rect">
            <a:avLst/>
          </a:prstGeom>
          <a:noFill/>
          <a:ln>
            <a:noFill/>
          </a:ln>
        </p:spPr>
      </p:pic>
      <p:pic>
        <p:nvPicPr>
          <p:cNvPr id="334" name="Google Shape;334;p13"/>
          <p:cNvPicPr preferRelativeResize="0"/>
          <p:nvPr/>
        </p:nvPicPr>
        <p:blipFill rotWithShape="1">
          <a:blip r:embed="rId5">
            <a:alphaModFix/>
          </a:blip>
          <a:srcRect/>
          <a:stretch/>
        </p:blipFill>
        <p:spPr>
          <a:xfrm>
            <a:off x="7605132" y="4007920"/>
            <a:ext cx="3334214" cy="2500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4"/>
          <p:cNvSpPr txBox="1">
            <a:spLocks noGrp="1"/>
          </p:cNvSpPr>
          <p:nvPr>
            <p:ph type="title"/>
          </p:nvPr>
        </p:nvSpPr>
        <p:spPr>
          <a:xfrm>
            <a:off x="838200" y="344105"/>
            <a:ext cx="10515600" cy="10222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(3) Meter calibration test </a:t>
            </a:r>
            <a:endParaRPr sz="3200"/>
          </a:p>
        </p:txBody>
      </p:sp>
      <p:sp>
        <p:nvSpPr>
          <p:cNvPr id="537" name="Google Shape;537;p24"/>
          <p:cNvSpPr txBox="1">
            <a:spLocks noGrp="1"/>
          </p:cNvSpPr>
          <p:nvPr>
            <p:ph type="body" idx="1"/>
          </p:nvPr>
        </p:nvSpPr>
        <p:spPr>
          <a:xfrm>
            <a:off x="838200" y="1502979"/>
            <a:ext cx="10515600" cy="467398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Meter Error </a:t>
            </a:r>
            <a:r>
              <a:rPr lang="en-US" dirty="0" err="1"/>
              <a:t>को</a:t>
            </a:r>
            <a:r>
              <a:rPr lang="en-US" dirty="0"/>
              <a:t> </a:t>
            </a:r>
            <a:r>
              <a:rPr lang="en-US" dirty="0" err="1"/>
              <a:t>हिसाब</a:t>
            </a:r>
            <a:r>
              <a:rPr lang="en-US" dirty="0"/>
              <a:t> </a:t>
            </a:r>
            <a:r>
              <a:rPr lang="en-US" dirty="0" err="1"/>
              <a:t>गर्ने</a:t>
            </a:r>
            <a:r>
              <a:rPr lang="en-US" dirty="0"/>
              <a:t> formula </a:t>
            </a:r>
            <a:r>
              <a:rPr lang="en-US" dirty="0" err="1"/>
              <a:t>सूत्र</a:t>
            </a:r>
            <a:r>
              <a:rPr lang="en-US" dirty="0"/>
              <a:t> </a:t>
            </a:r>
            <a:r>
              <a:rPr lang="en-US" dirty="0" err="1"/>
              <a:t>निम्नानुसार</a:t>
            </a:r>
            <a:r>
              <a:rPr lang="en-US" dirty="0"/>
              <a:t> छ:</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400"/>
              <a:buNone/>
            </a:pPr>
            <a:endParaRPr sz="2400" dirty="0"/>
          </a:p>
          <a:p>
            <a:pPr marL="228600" lvl="0" indent="-228600" algn="l" rtl="0">
              <a:lnSpc>
                <a:spcPct val="90000"/>
              </a:lnSpc>
              <a:spcBef>
                <a:spcPts val="1000"/>
              </a:spcBef>
              <a:spcAft>
                <a:spcPts val="0"/>
              </a:spcAft>
              <a:buClr>
                <a:schemeClr val="dk1"/>
              </a:buClr>
              <a:buSzPts val="2400"/>
              <a:buChar char="•"/>
            </a:pPr>
            <a:r>
              <a:rPr lang="en-US" sz="2400" dirty="0"/>
              <a:t>Instrumental error achievement </a:t>
            </a:r>
            <a:r>
              <a:rPr lang="en-US" sz="2400" dirty="0" err="1"/>
              <a:t>tableमा</a:t>
            </a:r>
            <a:r>
              <a:rPr lang="en-US" sz="2400" dirty="0"/>
              <a:t> </a:t>
            </a:r>
            <a:endParaRPr sz="2400" dirty="0"/>
          </a:p>
          <a:p>
            <a:pPr marL="0" lvl="0" indent="0" algn="l" rtl="0">
              <a:lnSpc>
                <a:spcPct val="90000"/>
              </a:lnSpc>
              <a:spcBef>
                <a:spcPts val="1000"/>
              </a:spcBef>
              <a:spcAft>
                <a:spcPts val="0"/>
              </a:spcAft>
              <a:buClr>
                <a:schemeClr val="dk1"/>
              </a:buClr>
              <a:buSzPts val="2400"/>
              <a:buNone/>
            </a:pPr>
            <a:r>
              <a:rPr lang="en-US" sz="2400" dirty="0" err="1"/>
              <a:t>प्रत्येक</a:t>
            </a:r>
            <a:r>
              <a:rPr lang="en-US" sz="2400" dirty="0"/>
              <a:t> Test Meter </a:t>
            </a:r>
            <a:r>
              <a:rPr lang="en-US" sz="2400" dirty="0" err="1"/>
              <a:t>को</a:t>
            </a:r>
            <a:r>
              <a:rPr lang="en-US" sz="2400" dirty="0"/>
              <a:t> Instrumental error </a:t>
            </a:r>
            <a:r>
              <a:rPr lang="en-US" sz="2400" dirty="0" err="1"/>
              <a:t>देखाइएको</a:t>
            </a:r>
            <a:r>
              <a:rPr lang="en-US" sz="2400" dirty="0"/>
              <a:t> छ। </a:t>
            </a:r>
            <a:endParaRPr dirty="0"/>
          </a:p>
        </p:txBody>
      </p:sp>
      <p:graphicFrame>
        <p:nvGraphicFramePr>
          <p:cNvPr id="538" name="Google Shape;538;p24"/>
          <p:cNvGraphicFramePr/>
          <p:nvPr/>
        </p:nvGraphicFramePr>
        <p:xfrm>
          <a:off x="683172" y="2436869"/>
          <a:ext cx="11172475" cy="1530604"/>
        </p:xfrm>
        <a:graphic>
          <a:graphicData uri="http://schemas.openxmlformats.org/drawingml/2006/table">
            <a:tbl>
              <a:tblPr>
                <a:noFill/>
                <a:tableStyleId>{2A47C5AE-639A-4D12-B18D-1EE32EA840D3}</a:tableStyleId>
              </a:tblPr>
              <a:tblGrid>
                <a:gridCol w="1352150">
                  <a:extLst>
                    <a:ext uri="{9D8B030D-6E8A-4147-A177-3AD203B41FA5}">
                      <a16:colId xmlns:a16="http://schemas.microsoft.com/office/drawing/2014/main" val="20000"/>
                    </a:ext>
                  </a:extLst>
                </a:gridCol>
                <a:gridCol w="2507025">
                  <a:extLst>
                    <a:ext uri="{9D8B030D-6E8A-4147-A177-3AD203B41FA5}">
                      <a16:colId xmlns:a16="http://schemas.microsoft.com/office/drawing/2014/main" val="20001"/>
                    </a:ext>
                  </a:extLst>
                </a:gridCol>
                <a:gridCol w="239850">
                  <a:extLst>
                    <a:ext uri="{9D8B030D-6E8A-4147-A177-3AD203B41FA5}">
                      <a16:colId xmlns:a16="http://schemas.microsoft.com/office/drawing/2014/main" val="20002"/>
                    </a:ext>
                  </a:extLst>
                </a:gridCol>
                <a:gridCol w="2562850">
                  <a:extLst>
                    <a:ext uri="{9D8B030D-6E8A-4147-A177-3AD203B41FA5}">
                      <a16:colId xmlns:a16="http://schemas.microsoft.com/office/drawing/2014/main" val="20003"/>
                    </a:ext>
                  </a:extLst>
                </a:gridCol>
                <a:gridCol w="711625">
                  <a:extLst>
                    <a:ext uri="{9D8B030D-6E8A-4147-A177-3AD203B41FA5}">
                      <a16:colId xmlns:a16="http://schemas.microsoft.com/office/drawing/2014/main" val="20004"/>
                    </a:ext>
                  </a:extLst>
                </a:gridCol>
                <a:gridCol w="3798975">
                  <a:extLst>
                    <a:ext uri="{9D8B030D-6E8A-4147-A177-3AD203B41FA5}">
                      <a16:colId xmlns:a16="http://schemas.microsoft.com/office/drawing/2014/main" val="20005"/>
                    </a:ext>
                  </a:extLst>
                </a:gridCol>
              </a:tblGrid>
              <a:tr h="696500">
                <a:tc rowSpan="2">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Error (%)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ग्राहक meter द्वारा मापन गरिएको पानीको मात्रा/Reading (L)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Test Meterमा दर्ता भएको पानीको मात्रा/Reading (L) </a:t>
                      </a:r>
                      <a:endParaRPr sz="2000" b="1" i="0" u="none" strike="noStrike">
                        <a:solidFill>
                          <a:srgbClr val="000000"/>
                        </a:solidFill>
                        <a:latin typeface="Arial Narrow"/>
                        <a:ea typeface="Arial Narrow"/>
                        <a:cs typeface="Arial Narrow"/>
                        <a:sym typeface="Arial Narrow"/>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X 100</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l"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 Instrumental Error of Test Meter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54050">
                <a:tc vMerge="1">
                  <a:txBody>
                    <a:bodyPr/>
                    <a:lstStyle/>
                    <a:p>
                      <a:endParaRPr lang="ja-JP"/>
                    </a:p>
                  </a:txBody>
                  <a:tcPr/>
                </a:tc>
                <a:tc gridSpan="3">
                  <a:txBody>
                    <a:bodyPr/>
                    <a:lstStyle/>
                    <a:p>
                      <a:pPr marL="0" marR="0" lvl="0" indent="0" algn="ctr" rtl="0">
                        <a:lnSpc>
                          <a:spcPct val="100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Test Meterमा दर्ता भएको पानीको मात्रा/Reading (L)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ja-JP"/>
                    </a:p>
                  </a:txBody>
                  <a:tcPr/>
                </a:tc>
                <a:tc hMerge="1">
                  <a:txBody>
                    <a:bodyPr/>
                    <a:lstStyle/>
                    <a:p>
                      <a:endParaRPr lang="ja-JP"/>
                    </a:p>
                  </a:txBody>
                  <a:tcPr/>
                </a:tc>
                <a:tc vMerge="1">
                  <a:txBody>
                    <a:bodyPr/>
                    <a:lstStyle/>
                    <a:p>
                      <a:endParaRPr lang="ja-JP"/>
                    </a:p>
                  </a:txBody>
                  <a:tcPr/>
                </a:tc>
                <a:tc vMerge="1">
                  <a:txBody>
                    <a:bodyPr/>
                    <a:lstStyle/>
                    <a:p>
                      <a:endParaRPr lang="ja-JP"/>
                    </a:p>
                  </a:txBody>
                  <a:tcPr/>
                </a:tc>
                <a:extLst>
                  <a:ext uri="{0D108BD9-81ED-4DB2-BD59-A6C34878D82A}">
                    <a16:rowId xmlns:a16="http://schemas.microsoft.com/office/drawing/2014/main" val="10001"/>
                  </a:ext>
                </a:extLst>
              </a:tr>
            </a:tbl>
          </a:graphicData>
        </a:graphic>
      </p:graphicFrame>
      <p:pic>
        <p:nvPicPr>
          <p:cNvPr id="539" name="Google Shape;539;p24" descr="ダイアグラム, 概略図&#10;&#10;自動的に生成された説明"/>
          <p:cNvPicPr preferRelativeResize="0"/>
          <p:nvPr/>
        </p:nvPicPr>
        <p:blipFill rotWithShape="1">
          <a:blip r:embed="rId3">
            <a:alphaModFix/>
          </a:blip>
          <a:srcRect l="49282" t="2519" r="2510" b="49369"/>
          <a:stretch/>
        </p:blipFill>
        <p:spPr>
          <a:xfrm>
            <a:off x="9503354" y="3342290"/>
            <a:ext cx="2478439" cy="3519568"/>
          </a:xfrm>
          <a:prstGeom prst="rect">
            <a:avLst/>
          </a:prstGeom>
          <a:noFill/>
          <a:ln>
            <a:noFill/>
          </a:ln>
        </p:spPr>
      </p:pic>
      <p:sp>
        <p:nvSpPr>
          <p:cNvPr id="540" name="Google Shape;540;p24"/>
          <p:cNvSpPr txBox="1">
            <a:spLocks noGrp="1"/>
          </p:cNvSpPr>
          <p:nvPr>
            <p:ph type="sldNum" idx="12"/>
          </p:nvPr>
        </p:nvSpPr>
        <p:spPr>
          <a:xfrm>
            <a:off x="9408050" y="648394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25</a:t>
            </a:fld>
            <a:endParaRPr sz="1400" b="1">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5"/>
          <p:cNvSpPr txBox="1">
            <a:spLocks noGrp="1"/>
          </p:cNvSpPr>
          <p:nvPr>
            <p:ph type="title"/>
          </p:nvPr>
        </p:nvSpPr>
        <p:spPr>
          <a:xfrm>
            <a:off x="838200" y="365126"/>
            <a:ext cx="10515600" cy="10171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(4) खराब meter बदल्दा ध्यान दिनुपर्ने कुराहरू</a:t>
            </a:r>
            <a:endParaRPr sz="3200"/>
          </a:p>
        </p:txBody>
      </p:sp>
      <p:pic>
        <p:nvPicPr>
          <p:cNvPr id="546" name="Google Shape;546;p25"/>
          <p:cNvPicPr preferRelativeResize="0"/>
          <p:nvPr/>
        </p:nvPicPr>
        <p:blipFill rotWithShape="1">
          <a:blip r:embed="rId3">
            <a:alphaModFix/>
          </a:blip>
          <a:srcRect/>
          <a:stretch/>
        </p:blipFill>
        <p:spPr>
          <a:xfrm>
            <a:off x="10277571" y="2031291"/>
            <a:ext cx="1802524" cy="1802524"/>
          </a:xfrm>
          <a:prstGeom prst="rect">
            <a:avLst/>
          </a:prstGeom>
          <a:noFill/>
          <a:ln>
            <a:noFill/>
          </a:ln>
        </p:spPr>
      </p:pic>
      <p:pic>
        <p:nvPicPr>
          <p:cNvPr id="547" name="Google Shape;547;p25" descr="デバイス, メーター が含まれている画像&#10;&#10;自動的に生成された説明"/>
          <p:cNvPicPr preferRelativeResize="0"/>
          <p:nvPr/>
        </p:nvPicPr>
        <p:blipFill rotWithShape="1">
          <a:blip r:embed="rId4">
            <a:alphaModFix/>
          </a:blip>
          <a:srcRect/>
          <a:stretch/>
        </p:blipFill>
        <p:spPr>
          <a:xfrm>
            <a:off x="8450316" y="4929351"/>
            <a:ext cx="1802524" cy="1802524"/>
          </a:xfrm>
          <a:prstGeom prst="rect">
            <a:avLst/>
          </a:prstGeom>
          <a:noFill/>
          <a:ln>
            <a:noFill/>
          </a:ln>
        </p:spPr>
      </p:pic>
      <p:sp>
        <p:nvSpPr>
          <p:cNvPr id="548" name="Google Shape;548;p25"/>
          <p:cNvSpPr txBox="1">
            <a:spLocks noGrp="1"/>
          </p:cNvSpPr>
          <p:nvPr>
            <p:ph type="body" idx="1"/>
          </p:nvPr>
        </p:nvSpPr>
        <p:spPr>
          <a:xfrm>
            <a:off x="838201" y="1435651"/>
            <a:ext cx="9020501" cy="487055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err="1"/>
              <a:t>त्रुटिपूर्ण</a:t>
            </a:r>
            <a:r>
              <a:rPr lang="en-US" sz="2400" dirty="0"/>
              <a:t> </a:t>
            </a:r>
            <a:r>
              <a:rPr lang="en-US" sz="2400" dirty="0" err="1"/>
              <a:t>meterलाई</a:t>
            </a:r>
            <a:r>
              <a:rPr lang="en-US" sz="2400" dirty="0"/>
              <a:t> </a:t>
            </a:r>
            <a:r>
              <a:rPr lang="en-US" sz="2400" dirty="0" err="1"/>
              <a:t>चुहावट</a:t>
            </a:r>
            <a:r>
              <a:rPr lang="en-US" sz="2400" dirty="0"/>
              <a:t> </a:t>
            </a:r>
            <a:r>
              <a:rPr lang="en-US" sz="2400" dirty="0" err="1"/>
              <a:t>नहुने</a:t>
            </a:r>
            <a:r>
              <a:rPr lang="en-US" sz="2400" dirty="0"/>
              <a:t> </a:t>
            </a:r>
            <a:r>
              <a:rPr lang="en-US" sz="2400" dirty="0" err="1"/>
              <a:t>गरी</a:t>
            </a:r>
            <a:r>
              <a:rPr lang="en-US" sz="2400" dirty="0"/>
              <a:t> </a:t>
            </a:r>
            <a:r>
              <a:rPr lang="en-US" sz="2400" dirty="0" err="1"/>
              <a:t>सहि</a:t>
            </a:r>
            <a:r>
              <a:rPr lang="en-US" sz="2400" dirty="0"/>
              <a:t> </a:t>
            </a:r>
            <a:r>
              <a:rPr lang="en-US" sz="2400" dirty="0" err="1"/>
              <a:t>तरिकाले</a:t>
            </a:r>
            <a:r>
              <a:rPr lang="en-US" sz="2400" dirty="0"/>
              <a:t> </a:t>
            </a:r>
            <a:r>
              <a:rPr lang="en-US" sz="2400" dirty="0" err="1"/>
              <a:t>बदलेर</a:t>
            </a:r>
            <a:r>
              <a:rPr lang="en-US" sz="2400" dirty="0"/>
              <a:t> </a:t>
            </a:r>
            <a:r>
              <a:rPr lang="en-US" sz="2400" dirty="0" err="1"/>
              <a:t>सो</a:t>
            </a:r>
            <a:r>
              <a:rPr lang="en-US" sz="2400" dirty="0"/>
              <a:t> </a:t>
            </a:r>
            <a:r>
              <a:rPr lang="en-US" sz="2400" dirty="0" err="1"/>
              <a:t>ठाउँमा</a:t>
            </a:r>
            <a:r>
              <a:rPr lang="en-US" sz="2400" dirty="0"/>
              <a:t> </a:t>
            </a:r>
            <a:r>
              <a:rPr lang="en-US" sz="2400" dirty="0" err="1"/>
              <a:t>नयाँ</a:t>
            </a:r>
            <a:r>
              <a:rPr lang="en-US" sz="2400" dirty="0"/>
              <a:t> meter </a:t>
            </a:r>
            <a:r>
              <a:rPr lang="en-US" sz="2400" dirty="0" err="1"/>
              <a:t>राख्नुपर्छ</a:t>
            </a:r>
            <a:r>
              <a:rPr lang="en-US" sz="2400" dirty="0"/>
              <a:t>। </a:t>
            </a:r>
            <a:r>
              <a:rPr lang="en-US" sz="2400" dirty="0" err="1"/>
              <a:t>प्रारम्भिक</a:t>
            </a:r>
            <a:r>
              <a:rPr lang="en-US" sz="2400" dirty="0"/>
              <a:t> volume record </a:t>
            </a:r>
            <a:r>
              <a:rPr lang="en-US" sz="2400" dirty="0" err="1"/>
              <a:t>गर्नुपर्छ</a:t>
            </a:r>
            <a:r>
              <a:rPr lang="en-US" sz="2400" dirty="0"/>
              <a:t>।</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विकसित</a:t>
            </a:r>
            <a:r>
              <a:rPr lang="en-US" sz="2400" dirty="0"/>
              <a:t> </a:t>
            </a:r>
            <a:r>
              <a:rPr lang="en-US" sz="2400" dirty="0" err="1"/>
              <a:t>देशहरूमा</a:t>
            </a:r>
            <a:r>
              <a:rPr lang="en-US" sz="2400" dirty="0"/>
              <a:t>, </a:t>
            </a:r>
            <a:r>
              <a:rPr lang="en-US" sz="2400" dirty="0" err="1"/>
              <a:t>ग्राहक</a:t>
            </a:r>
            <a:r>
              <a:rPr lang="en-US" sz="2400" dirty="0"/>
              <a:t> </a:t>
            </a:r>
            <a:r>
              <a:rPr lang="en-US" sz="2400" dirty="0" err="1"/>
              <a:t>मिटरहरू</a:t>
            </a:r>
            <a:r>
              <a:rPr lang="en-US" sz="2400" dirty="0"/>
              <a:t> </a:t>
            </a:r>
            <a:r>
              <a:rPr lang="en-US" sz="2400" dirty="0" err="1"/>
              <a:t>एक</a:t>
            </a:r>
            <a:r>
              <a:rPr lang="en-US" sz="2400" dirty="0"/>
              <a:t> </a:t>
            </a:r>
            <a:r>
              <a:rPr lang="en-US" sz="2400" dirty="0" err="1"/>
              <a:t>ऐनको</a:t>
            </a:r>
            <a:r>
              <a:rPr lang="en-US" sz="2400" dirty="0"/>
              <a:t> </a:t>
            </a:r>
            <a:r>
              <a:rPr lang="en-US" sz="2400" dirty="0" err="1"/>
              <a:t>आधारमा</a:t>
            </a:r>
            <a:r>
              <a:rPr lang="en-US" sz="2400" dirty="0"/>
              <a:t> </a:t>
            </a:r>
            <a:r>
              <a:rPr lang="en-US" sz="2400" dirty="0" err="1"/>
              <a:t>आवधिक</a:t>
            </a:r>
            <a:r>
              <a:rPr lang="en-US" sz="2400" dirty="0"/>
              <a:t> </a:t>
            </a:r>
            <a:r>
              <a:rPr lang="en-US" sz="2400" dirty="0" err="1"/>
              <a:t>रूपमा</a:t>
            </a:r>
            <a:r>
              <a:rPr lang="en-US" sz="2400" dirty="0"/>
              <a:t> </a:t>
            </a:r>
            <a:r>
              <a:rPr lang="en-US" sz="2400" dirty="0" err="1"/>
              <a:t>प्रतिस्थापन</a:t>
            </a:r>
            <a:r>
              <a:rPr lang="en-US" sz="2400" dirty="0"/>
              <a:t> </a:t>
            </a:r>
            <a:r>
              <a:rPr lang="en-US" sz="2400" dirty="0" err="1"/>
              <a:t>गर्न</a:t>
            </a:r>
            <a:r>
              <a:rPr lang="en-US" sz="2400" dirty="0"/>
              <a:t> </a:t>
            </a:r>
            <a:r>
              <a:rPr lang="en-US" sz="2400" dirty="0" err="1"/>
              <a:t>पर्ने</a:t>
            </a:r>
            <a:r>
              <a:rPr lang="en-US" sz="2400" dirty="0"/>
              <a:t> </a:t>
            </a:r>
            <a:r>
              <a:rPr lang="en-US" sz="2400" dirty="0" err="1"/>
              <a:t>हुन्छ</a:t>
            </a:r>
            <a:r>
              <a:rPr lang="en-US" sz="2400" dirty="0"/>
              <a:t>। </a:t>
            </a:r>
            <a:r>
              <a:rPr lang="en-US" sz="2400" dirty="0" err="1"/>
              <a:t>जापानमा</a:t>
            </a:r>
            <a:r>
              <a:rPr lang="en-US" sz="2400" dirty="0"/>
              <a:t>, Measurement Act </a:t>
            </a:r>
            <a:r>
              <a:rPr lang="en-US" sz="2400" dirty="0" err="1"/>
              <a:t>अनुसार</a:t>
            </a:r>
            <a:r>
              <a:rPr lang="en-US" sz="2400" dirty="0"/>
              <a:t> </a:t>
            </a:r>
            <a:r>
              <a:rPr lang="en-US" sz="2400" dirty="0" err="1"/>
              <a:t>यसलाई</a:t>
            </a:r>
            <a:r>
              <a:rPr lang="en-US" sz="2400" dirty="0"/>
              <a:t> </a:t>
            </a:r>
            <a:r>
              <a:rPr lang="en-US" sz="2400" dirty="0" err="1"/>
              <a:t>प्रत्येक</a:t>
            </a:r>
            <a:r>
              <a:rPr lang="en-US" sz="2400" dirty="0"/>
              <a:t> 8 </a:t>
            </a:r>
            <a:r>
              <a:rPr lang="en-US" sz="2400" dirty="0" err="1"/>
              <a:t>वर्षमा</a:t>
            </a:r>
            <a:r>
              <a:rPr lang="en-US" sz="2400" dirty="0"/>
              <a:t> </a:t>
            </a:r>
            <a:r>
              <a:rPr lang="en-US" sz="2400" dirty="0" err="1"/>
              <a:t>नयाँ</a:t>
            </a:r>
            <a:r>
              <a:rPr lang="en-US" sz="2400" dirty="0"/>
              <a:t> </a:t>
            </a:r>
            <a:r>
              <a:rPr lang="en-US" sz="2400" dirty="0" err="1"/>
              <a:t>प्रतिस्थापन</a:t>
            </a:r>
            <a:r>
              <a:rPr lang="en-US" sz="2400" dirty="0"/>
              <a:t> </a:t>
            </a:r>
            <a:r>
              <a:rPr lang="en-US" sz="2400" dirty="0" err="1"/>
              <a:t>गर्नुपर्छ</a:t>
            </a:r>
            <a:r>
              <a:rPr lang="en-US" sz="2400" dirty="0"/>
              <a:t>।　 </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अन्य</a:t>
            </a:r>
            <a:r>
              <a:rPr lang="en-US" sz="2400" dirty="0"/>
              <a:t> </a:t>
            </a:r>
            <a:r>
              <a:rPr lang="en-US" sz="2400" dirty="0" err="1"/>
              <a:t>देशहरूमा</a:t>
            </a:r>
            <a:r>
              <a:rPr lang="en-US" sz="2400" dirty="0"/>
              <a:t>, </a:t>
            </a:r>
            <a:r>
              <a:rPr lang="en-US" sz="2400" dirty="0" err="1"/>
              <a:t>आवधिक</a:t>
            </a:r>
            <a:r>
              <a:rPr lang="en-US" sz="2400" dirty="0"/>
              <a:t> </a:t>
            </a:r>
            <a:r>
              <a:rPr lang="en-US" sz="2400" dirty="0" err="1"/>
              <a:t>मिटर</a:t>
            </a:r>
            <a:r>
              <a:rPr lang="en-US" sz="2400" dirty="0"/>
              <a:t> </a:t>
            </a:r>
            <a:r>
              <a:rPr lang="en-US" sz="2400" dirty="0" err="1"/>
              <a:t>प्रतिस्थापनको</a:t>
            </a:r>
            <a:r>
              <a:rPr lang="en-US" sz="2400" dirty="0"/>
              <a:t> </a:t>
            </a:r>
            <a:r>
              <a:rPr lang="en-US" sz="2400" dirty="0" err="1"/>
              <a:t>प्रायः</a:t>
            </a:r>
            <a:r>
              <a:rPr lang="en-US" sz="2400" dirty="0"/>
              <a:t> </a:t>
            </a:r>
            <a:r>
              <a:rPr lang="en-US" sz="2400" dirty="0" err="1"/>
              <a:t>कुनै</a:t>
            </a:r>
            <a:r>
              <a:rPr lang="en-US" sz="2400" dirty="0"/>
              <a:t> </a:t>
            </a:r>
            <a:r>
              <a:rPr lang="en-US" sz="2400" dirty="0" err="1"/>
              <a:t>प्रणाली</a:t>
            </a:r>
            <a:r>
              <a:rPr lang="en-US" sz="2400" dirty="0"/>
              <a:t> </a:t>
            </a:r>
            <a:r>
              <a:rPr lang="en-US" sz="2400" dirty="0" err="1"/>
              <a:t>छैन</a:t>
            </a:r>
            <a:r>
              <a:rPr lang="en-US" sz="2400" dirty="0"/>
              <a:t>। </a:t>
            </a:r>
            <a:r>
              <a:rPr lang="en-US" sz="2400" dirty="0" err="1"/>
              <a:t>कहिलेकाहीँ</a:t>
            </a:r>
            <a:r>
              <a:rPr lang="en-US" sz="2400" dirty="0"/>
              <a:t>, </a:t>
            </a:r>
            <a:r>
              <a:rPr lang="en-US" sz="2400" dirty="0" err="1"/>
              <a:t>कम</a:t>
            </a:r>
            <a:r>
              <a:rPr lang="en-US" sz="2400" dirty="0"/>
              <a:t> </a:t>
            </a:r>
            <a:r>
              <a:rPr lang="en-US" sz="2400" dirty="0" err="1"/>
              <a:t>लागत</a:t>
            </a:r>
            <a:r>
              <a:rPr lang="en-US" sz="2400" dirty="0"/>
              <a:t> </a:t>
            </a:r>
            <a:r>
              <a:rPr lang="en-US" sz="2400" dirty="0" err="1"/>
              <a:t>वा</a:t>
            </a:r>
            <a:r>
              <a:rPr lang="en-US" sz="2400" dirty="0"/>
              <a:t> </a:t>
            </a:r>
            <a:r>
              <a:rPr lang="en-US" sz="2400" dirty="0" err="1"/>
              <a:t>मर्मत</a:t>
            </a:r>
            <a:r>
              <a:rPr lang="en-US" sz="2400" dirty="0"/>
              <a:t> </a:t>
            </a:r>
            <a:r>
              <a:rPr lang="en-US" sz="2400" dirty="0" err="1"/>
              <a:t>गरिएको</a:t>
            </a:r>
            <a:r>
              <a:rPr lang="en-US" sz="2400" dirty="0"/>
              <a:t> </a:t>
            </a:r>
            <a:r>
              <a:rPr lang="en-US" sz="2400" dirty="0" err="1"/>
              <a:t>प्रयोग</a:t>
            </a:r>
            <a:r>
              <a:rPr lang="en-US" sz="2400" dirty="0"/>
              <a:t> </a:t>
            </a:r>
            <a:r>
              <a:rPr lang="en-US" sz="2400" dirty="0" err="1"/>
              <a:t>गरिन्छ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उच्च</a:t>
            </a:r>
            <a:r>
              <a:rPr lang="en-US" sz="2400" dirty="0"/>
              <a:t> accuracy </a:t>
            </a:r>
            <a:r>
              <a:rPr lang="en-US" sz="2400" dirty="0" err="1"/>
              <a:t>भएको</a:t>
            </a:r>
            <a:r>
              <a:rPr lang="en-US" sz="2400" dirty="0"/>
              <a:t>, </a:t>
            </a:r>
            <a:r>
              <a:rPr lang="en-US" sz="2400" dirty="0" err="1"/>
              <a:t>लामो</a:t>
            </a:r>
            <a:r>
              <a:rPr lang="en-US" sz="2400" dirty="0"/>
              <a:t> </a:t>
            </a:r>
            <a:r>
              <a:rPr lang="en-US" sz="2400" dirty="0" err="1"/>
              <a:t>आयु</a:t>
            </a:r>
            <a:r>
              <a:rPr lang="en-US" sz="2400" dirty="0"/>
              <a:t>, </a:t>
            </a:r>
            <a:r>
              <a:rPr lang="en-US" sz="2400" dirty="0" err="1"/>
              <a:t>राम्रो</a:t>
            </a:r>
            <a:r>
              <a:rPr lang="en-US" sz="2400" dirty="0"/>
              <a:t> </a:t>
            </a:r>
            <a:r>
              <a:rPr lang="en-US" sz="2400" dirty="0" err="1"/>
              <a:t>गुणस्तरको</a:t>
            </a:r>
            <a:r>
              <a:rPr lang="en-US" sz="2400" dirty="0"/>
              <a:t> meter </a:t>
            </a:r>
            <a:r>
              <a:rPr lang="en-US" sz="2400" dirty="0" err="1"/>
              <a:t>प्रयोग</a:t>
            </a:r>
            <a:r>
              <a:rPr lang="en-US" sz="2400" dirty="0"/>
              <a:t> </a:t>
            </a:r>
            <a:r>
              <a:rPr lang="en-US" sz="2400" dirty="0" err="1"/>
              <a:t>गर्न</a:t>
            </a:r>
            <a:r>
              <a:rPr lang="en-US" sz="2400" dirty="0"/>
              <a:t> </a:t>
            </a:r>
            <a:r>
              <a:rPr lang="en-US" sz="2400" dirty="0" err="1"/>
              <a:t>राम्रो</a:t>
            </a:r>
            <a:r>
              <a:rPr lang="en-US" sz="2400" dirty="0"/>
              <a:t> </a:t>
            </a:r>
            <a:r>
              <a:rPr lang="en-US" sz="2400" dirty="0" err="1"/>
              <a:t>हुन्छ</a:t>
            </a:r>
            <a:r>
              <a:rPr lang="en-US" sz="2400" dirty="0"/>
              <a:t> </a:t>
            </a:r>
            <a:r>
              <a:rPr lang="en-US" sz="2400" dirty="0" err="1"/>
              <a:t>किनकि</a:t>
            </a:r>
            <a:r>
              <a:rPr lang="en-US" sz="2400" dirty="0"/>
              <a:t> </a:t>
            </a:r>
            <a:r>
              <a:rPr lang="en-US" sz="2400" dirty="0" err="1"/>
              <a:t>यो</a:t>
            </a:r>
            <a:r>
              <a:rPr lang="en-US" sz="2400" dirty="0"/>
              <a:t> water supply </a:t>
            </a:r>
            <a:r>
              <a:rPr lang="en-US" sz="2400" dirty="0" err="1"/>
              <a:t>कम्पनीको</a:t>
            </a:r>
            <a:r>
              <a:rPr lang="en-US" sz="2400" dirty="0"/>
              <a:t> </a:t>
            </a:r>
            <a:r>
              <a:rPr lang="en-US" sz="2400" dirty="0" err="1"/>
              <a:t>व्यवस्थापनलाई</a:t>
            </a:r>
            <a:r>
              <a:rPr lang="en-US" sz="2400" dirty="0"/>
              <a:t> </a:t>
            </a:r>
            <a:r>
              <a:rPr lang="en-US" sz="2400" dirty="0" err="1"/>
              <a:t>मजबूत</a:t>
            </a:r>
            <a:r>
              <a:rPr lang="en-US" sz="2400" dirty="0"/>
              <a:t> </a:t>
            </a:r>
            <a:r>
              <a:rPr lang="en-US" sz="2400" dirty="0" err="1"/>
              <a:t>बनाउने</a:t>
            </a:r>
            <a:r>
              <a:rPr lang="en-US" sz="2400" dirty="0"/>
              <a:t> </a:t>
            </a:r>
            <a:r>
              <a:rPr lang="en-US" sz="2400" dirty="0" err="1"/>
              <a:t>सबैभन्दा</a:t>
            </a:r>
            <a:r>
              <a:rPr lang="en-US" sz="2400" dirty="0"/>
              <a:t> </a:t>
            </a:r>
            <a:r>
              <a:rPr lang="en-US" sz="2400" dirty="0" err="1"/>
              <a:t>महत्त्वपूर्ण</a:t>
            </a:r>
            <a:r>
              <a:rPr lang="en-US" sz="2400" dirty="0"/>
              <a:t> </a:t>
            </a:r>
            <a:r>
              <a:rPr lang="en-US" sz="2400" dirty="0" err="1"/>
              <a:t>भाग</a:t>
            </a:r>
            <a:r>
              <a:rPr lang="en-US" sz="2400" dirty="0"/>
              <a:t> </a:t>
            </a:r>
            <a:r>
              <a:rPr lang="en-US" sz="2400" dirty="0" err="1"/>
              <a:t>हो</a:t>
            </a:r>
            <a:r>
              <a:rPr lang="en-US" sz="2400" dirty="0"/>
              <a:t>। </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सस्तो</a:t>
            </a:r>
            <a:r>
              <a:rPr lang="en-US" sz="2400" dirty="0"/>
              <a:t> </a:t>
            </a:r>
            <a:r>
              <a:rPr lang="en-US" sz="2400" dirty="0" err="1"/>
              <a:t>वा</a:t>
            </a:r>
            <a:r>
              <a:rPr lang="en-US" sz="2400" dirty="0"/>
              <a:t> </a:t>
            </a:r>
            <a:r>
              <a:rPr lang="en-US" sz="2400" dirty="0" err="1"/>
              <a:t>मर्मत</a:t>
            </a:r>
            <a:r>
              <a:rPr lang="en-US" sz="2400" dirty="0"/>
              <a:t> </a:t>
            </a:r>
            <a:r>
              <a:rPr lang="en-US" sz="2400" dirty="0" err="1"/>
              <a:t>गरिएकाहरूको</a:t>
            </a:r>
            <a:r>
              <a:rPr lang="en-US" sz="2400" dirty="0"/>
              <a:t> </a:t>
            </a:r>
            <a:r>
              <a:rPr lang="en-US" sz="2400" dirty="0" err="1"/>
              <a:t>जीवनकाल</a:t>
            </a:r>
            <a:r>
              <a:rPr lang="en-US" sz="2400" dirty="0"/>
              <a:t> </a:t>
            </a:r>
            <a:r>
              <a:rPr lang="en-US" sz="2400" dirty="0" err="1"/>
              <a:t>छोटो</a:t>
            </a:r>
            <a:r>
              <a:rPr lang="en-US" sz="2400" dirty="0"/>
              <a:t> </a:t>
            </a:r>
            <a:r>
              <a:rPr lang="en-US" sz="2400" dirty="0" err="1"/>
              <a:t>हुन्छ</a:t>
            </a:r>
            <a:r>
              <a:rPr lang="en-US" sz="2400" dirty="0"/>
              <a:t> र </a:t>
            </a:r>
            <a:r>
              <a:rPr lang="en-US" sz="2400" dirty="0" err="1"/>
              <a:t>महशुल</a:t>
            </a:r>
            <a:r>
              <a:rPr lang="en-US" sz="2400" dirty="0"/>
              <a:t> </a:t>
            </a:r>
            <a:r>
              <a:rPr lang="en-US" sz="2400" dirty="0" err="1"/>
              <a:t>राजस्वलाई</a:t>
            </a:r>
            <a:r>
              <a:rPr lang="en-US" sz="2400" dirty="0"/>
              <a:t> </a:t>
            </a:r>
            <a:r>
              <a:rPr lang="en-US" sz="2400" dirty="0" err="1"/>
              <a:t>घटाउछ</a:t>
            </a:r>
            <a:r>
              <a:rPr lang="en-US" sz="2400" dirty="0"/>
              <a:t>, </a:t>
            </a:r>
            <a:r>
              <a:rPr lang="en-US" sz="2400" dirty="0" err="1"/>
              <a:t>त्यसैले</a:t>
            </a:r>
            <a:r>
              <a:rPr lang="en-US" sz="2400" dirty="0"/>
              <a:t> </a:t>
            </a:r>
            <a:r>
              <a:rPr lang="en-US" sz="2400" dirty="0" err="1"/>
              <a:t>दिर्घकालको</a:t>
            </a:r>
            <a:r>
              <a:rPr lang="en-US" sz="2400" dirty="0"/>
              <a:t> </a:t>
            </a:r>
            <a:r>
              <a:rPr lang="en-US" sz="2400" dirty="0" err="1"/>
              <a:t>लागि</a:t>
            </a:r>
            <a:r>
              <a:rPr lang="en-US" sz="2400" dirty="0"/>
              <a:t> </a:t>
            </a:r>
            <a:r>
              <a:rPr lang="en-US" sz="2400" dirty="0" err="1"/>
              <a:t>तिनीहरू</a:t>
            </a:r>
            <a:r>
              <a:rPr lang="en-US" sz="2400" dirty="0"/>
              <a:t> </a:t>
            </a:r>
            <a:r>
              <a:rPr lang="en-US" sz="2400" dirty="0" err="1"/>
              <a:t>किफायती</a:t>
            </a:r>
            <a:r>
              <a:rPr lang="en-US" sz="2400" dirty="0"/>
              <a:t> </a:t>
            </a:r>
            <a:r>
              <a:rPr lang="en-US" sz="2400" dirty="0" err="1"/>
              <a:t>नहुन</a:t>
            </a:r>
            <a:r>
              <a:rPr lang="en-US" sz="2400" dirty="0"/>
              <a:t> </a:t>
            </a:r>
            <a:r>
              <a:rPr lang="en-US" sz="2400" dirty="0" err="1"/>
              <a:t>सक्छन्</a:t>
            </a:r>
            <a:r>
              <a:rPr lang="en-US" sz="2400" dirty="0"/>
              <a:t>। </a:t>
            </a:r>
            <a:endParaRPr sz="2400" dirty="0"/>
          </a:p>
        </p:txBody>
      </p:sp>
      <p:sp>
        <p:nvSpPr>
          <p:cNvPr id="549" name="Google Shape;549;p25"/>
          <p:cNvSpPr txBox="1">
            <a:spLocks noGrp="1"/>
          </p:cNvSpPr>
          <p:nvPr>
            <p:ph type="sldNum" idx="12"/>
          </p:nvPr>
        </p:nvSpPr>
        <p:spPr>
          <a:xfrm>
            <a:off x="9421959"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26</a:t>
            </a:fld>
            <a:endParaRPr sz="1400" b="1">
              <a:solidFill>
                <a:schemeClr val="dk1"/>
              </a:solidFill>
            </a:endParaRPr>
          </a:p>
        </p:txBody>
      </p:sp>
      <p:pic>
        <p:nvPicPr>
          <p:cNvPr id="550" name="Google Shape;550;p25" descr="岩の上に座っている男性&#10;&#10;中程度の精度で自動的に生成された説明"/>
          <p:cNvPicPr preferRelativeResize="0"/>
          <p:nvPr/>
        </p:nvPicPr>
        <p:blipFill rotWithShape="1">
          <a:blip r:embed="rId5">
            <a:alphaModFix/>
          </a:blip>
          <a:srcRect l="41881" r="6071" b="-1"/>
          <a:stretch/>
        </p:blipFill>
        <p:spPr>
          <a:xfrm>
            <a:off x="10224960" y="3860532"/>
            <a:ext cx="1829366" cy="27064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3"/>
          <p:cNvSpPr txBox="1">
            <a:spLocks noGrp="1"/>
          </p:cNvSpPr>
          <p:nvPr>
            <p:ph type="title"/>
          </p:nvPr>
        </p:nvSpPr>
        <p:spPr>
          <a:xfrm>
            <a:off x="838200" y="365618"/>
            <a:ext cx="10515600" cy="939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(3) Meter calibration test </a:t>
            </a:r>
            <a:endParaRPr sz="3200"/>
          </a:p>
        </p:txBody>
      </p:sp>
      <p:sp>
        <p:nvSpPr>
          <p:cNvPr id="496" name="Google Shape;496;p23"/>
          <p:cNvSpPr txBox="1">
            <a:spLocks noGrp="1"/>
          </p:cNvSpPr>
          <p:nvPr>
            <p:ph type="body" idx="1"/>
          </p:nvPr>
        </p:nvSpPr>
        <p:spPr>
          <a:xfrm>
            <a:off x="838200" y="1205666"/>
            <a:ext cx="10515600" cy="318794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2400" dirty="0" err="1"/>
              <a:t>पहिले</a:t>
            </a:r>
            <a:r>
              <a:rPr lang="en-US" sz="2400" dirty="0"/>
              <a:t>, portable test </a:t>
            </a:r>
            <a:r>
              <a:rPr lang="en-US" sz="2400" dirty="0" err="1"/>
              <a:t>meterलाई</a:t>
            </a:r>
            <a:r>
              <a:rPr lang="en-US" sz="2400" dirty="0"/>
              <a:t> customer </a:t>
            </a:r>
            <a:r>
              <a:rPr lang="en-US" sz="2400" dirty="0" err="1"/>
              <a:t>meterको</a:t>
            </a:r>
            <a:r>
              <a:rPr lang="en-US" sz="2400" dirty="0"/>
              <a:t> outflow </a:t>
            </a:r>
            <a:r>
              <a:rPr lang="en-US" sz="2400" dirty="0" err="1"/>
              <a:t>हुने</a:t>
            </a:r>
            <a:r>
              <a:rPr lang="en-US" sz="2400" dirty="0"/>
              <a:t> </a:t>
            </a:r>
            <a:r>
              <a:rPr lang="en-US" sz="2400" dirty="0" err="1"/>
              <a:t>पट्टि</a:t>
            </a:r>
            <a:r>
              <a:rPr lang="en-US" sz="2400" dirty="0"/>
              <a:t> </a:t>
            </a:r>
            <a:r>
              <a:rPr lang="en-US" sz="2400" dirty="0" err="1"/>
              <a:t>वा</a:t>
            </a:r>
            <a:r>
              <a:rPr lang="en-US" sz="2400" dirty="0"/>
              <a:t> </a:t>
            </a:r>
            <a:r>
              <a:rPr lang="en-US" sz="2400" dirty="0" err="1"/>
              <a:t>घरको</a:t>
            </a:r>
            <a:r>
              <a:rPr lang="en-US" sz="2400" dirty="0"/>
              <a:t> </a:t>
            </a:r>
            <a:r>
              <a:rPr lang="en-US" sz="2400" dirty="0" err="1"/>
              <a:t>धारामा</a:t>
            </a:r>
            <a:r>
              <a:rPr lang="en-US" sz="2400" dirty="0"/>
              <a:t> </a:t>
            </a:r>
            <a:r>
              <a:rPr lang="en-US" sz="2400" dirty="0" err="1"/>
              <a:t>जडान</a:t>
            </a:r>
            <a:r>
              <a:rPr lang="en-US" sz="2400" dirty="0"/>
              <a:t> </a:t>
            </a:r>
            <a:r>
              <a:rPr lang="en-US" sz="2400" dirty="0" err="1"/>
              <a:t>हुनुपर्छ</a:t>
            </a:r>
            <a:r>
              <a:rPr lang="en-US" sz="2400" dirty="0"/>
              <a:t>।. </a:t>
            </a:r>
            <a:endParaRPr/>
          </a:p>
          <a:p>
            <a:pPr marL="228600" lvl="0" indent="-228600" algn="l" rtl="0">
              <a:lnSpc>
                <a:spcPct val="90000"/>
              </a:lnSpc>
              <a:spcBef>
                <a:spcPts val="1000"/>
              </a:spcBef>
              <a:spcAft>
                <a:spcPts val="0"/>
              </a:spcAft>
              <a:buClr>
                <a:schemeClr val="dk1"/>
              </a:buClr>
              <a:buSzPct val="100000"/>
              <a:buChar char="•"/>
            </a:pPr>
            <a:r>
              <a:rPr lang="en-US" sz="2400" dirty="0" err="1"/>
              <a:t>यदि</a:t>
            </a:r>
            <a:r>
              <a:rPr lang="en-US" sz="2400" dirty="0"/>
              <a:t> portable test meter </a:t>
            </a:r>
            <a:r>
              <a:rPr lang="en-US" sz="2400" dirty="0" err="1"/>
              <a:t>छैन</a:t>
            </a:r>
            <a:r>
              <a:rPr lang="en-US" sz="2400" dirty="0"/>
              <a:t> </a:t>
            </a:r>
            <a:r>
              <a:rPr lang="en-US" sz="2400" dirty="0" err="1"/>
              <a:t>भने</a:t>
            </a:r>
            <a:r>
              <a:rPr lang="en-US" sz="2400" dirty="0"/>
              <a:t>, 20Lको </a:t>
            </a:r>
            <a:r>
              <a:rPr lang="en-US" sz="2400" dirty="0" err="1"/>
              <a:t>जार</a:t>
            </a:r>
            <a:r>
              <a:rPr lang="en-US" sz="2400" dirty="0"/>
              <a:t> </a:t>
            </a:r>
            <a:r>
              <a:rPr lang="en-US" sz="2400" dirty="0" err="1"/>
              <a:t>प्रयोग</a:t>
            </a:r>
            <a:r>
              <a:rPr lang="en-US" sz="2400" dirty="0"/>
              <a:t> </a:t>
            </a:r>
            <a:r>
              <a:rPr lang="en-US" sz="2400" dirty="0" err="1"/>
              <a:t>गर्न</a:t>
            </a:r>
            <a:r>
              <a:rPr lang="en-US" sz="2400" dirty="0"/>
              <a:t> </a:t>
            </a:r>
            <a:r>
              <a:rPr lang="en-US" sz="2400" dirty="0" err="1"/>
              <a:t>सकिन्छ</a:t>
            </a:r>
            <a:r>
              <a:rPr lang="en-US" sz="2400" dirty="0"/>
              <a:t>।</a:t>
            </a:r>
            <a:endParaRPr sz="2400"/>
          </a:p>
          <a:p>
            <a:pPr marL="228600" lvl="0" indent="-228600" algn="l" rtl="0">
              <a:lnSpc>
                <a:spcPct val="90000"/>
              </a:lnSpc>
              <a:spcBef>
                <a:spcPts val="1000"/>
              </a:spcBef>
              <a:spcAft>
                <a:spcPts val="0"/>
              </a:spcAft>
              <a:buClr>
                <a:schemeClr val="dk1"/>
              </a:buClr>
              <a:buSzPct val="100000"/>
              <a:buChar char="•"/>
            </a:pPr>
            <a:r>
              <a:rPr lang="en-US" sz="2400" dirty="0" err="1"/>
              <a:t>पानी</a:t>
            </a:r>
            <a:r>
              <a:rPr lang="en-US" sz="2400" dirty="0"/>
              <a:t> </a:t>
            </a:r>
            <a:r>
              <a:rPr lang="en-US" sz="2400" dirty="0" err="1"/>
              <a:t>पठाउनु</a:t>
            </a:r>
            <a:r>
              <a:rPr lang="en-US" sz="2400" dirty="0"/>
              <a:t> </a:t>
            </a:r>
            <a:r>
              <a:rPr lang="en-US" sz="2400" dirty="0" err="1"/>
              <a:t>अघि</a:t>
            </a:r>
            <a:r>
              <a:rPr lang="en-US" sz="2400" dirty="0"/>
              <a:t> </a:t>
            </a:r>
            <a:r>
              <a:rPr lang="en-US" sz="2400" dirty="0" err="1"/>
              <a:t>ग्राहक</a:t>
            </a:r>
            <a:r>
              <a:rPr lang="en-US" sz="2400" dirty="0"/>
              <a:t> </a:t>
            </a:r>
            <a:r>
              <a:rPr lang="en-US" sz="2400" dirty="0" err="1"/>
              <a:t>मिटरको</a:t>
            </a:r>
            <a:r>
              <a:rPr lang="en-US" sz="2400" dirty="0"/>
              <a:t> initial reading </a:t>
            </a:r>
            <a:r>
              <a:rPr lang="en-US" sz="2400" dirty="0" err="1"/>
              <a:t>टिप्नुहोस्</a:t>
            </a:r>
            <a:r>
              <a:rPr lang="en-US" sz="2400" dirty="0"/>
              <a:t>।</a:t>
            </a:r>
            <a:endParaRPr sz="2400"/>
          </a:p>
          <a:p>
            <a:pPr marL="228600" lvl="0" indent="-228600" algn="l" rtl="0">
              <a:lnSpc>
                <a:spcPct val="90000"/>
              </a:lnSpc>
              <a:spcBef>
                <a:spcPts val="1000"/>
              </a:spcBef>
              <a:spcAft>
                <a:spcPts val="0"/>
              </a:spcAft>
              <a:buClr>
                <a:schemeClr val="dk1"/>
              </a:buClr>
              <a:buSzPct val="100000"/>
              <a:buChar char="•"/>
            </a:pPr>
            <a:r>
              <a:rPr lang="en-US" sz="2400" dirty="0" err="1"/>
              <a:t>धारा</a:t>
            </a:r>
            <a:r>
              <a:rPr lang="en-US" sz="2400" dirty="0"/>
              <a:t> </a:t>
            </a:r>
            <a:r>
              <a:rPr lang="en-US" sz="2400" dirty="0" err="1"/>
              <a:t>खोलेर</a:t>
            </a:r>
            <a:r>
              <a:rPr lang="en-US" sz="2400" dirty="0"/>
              <a:t> test meter </a:t>
            </a:r>
            <a:r>
              <a:rPr lang="en-US" sz="2400" dirty="0" err="1"/>
              <a:t>वा</a:t>
            </a:r>
            <a:r>
              <a:rPr lang="en-US" sz="2400" dirty="0"/>
              <a:t> </a:t>
            </a:r>
            <a:r>
              <a:rPr lang="en-US" sz="2400" dirty="0" err="1"/>
              <a:t>पानीको</a:t>
            </a:r>
            <a:r>
              <a:rPr lang="en-US" sz="2400" dirty="0"/>
              <a:t> </a:t>
            </a:r>
            <a:r>
              <a:rPr lang="en-US" sz="2400" dirty="0" err="1"/>
              <a:t>जारमा</a:t>
            </a:r>
            <a:r>
              <a:rPr lang="en-US" sz="2400" dirty="0"/>
              <a:t> </a:t>
            </a:r>
            <a:r>
              <a:rPr lang="en-US" sz="2400" dirty="0" err="1"/>
              <a:t>पानी</a:t>
            </a:r>
            <a:r>
              <a:rPr lang="en-US" sz="2400" dirty="0"/>
              <a:t> </a:t>
            </a:r>
            <a:r>
              <a:rPr lang="en-US" sz="2400" dirty="0" err="1"/>
              <a:t>पठाउनुहोस्</a:t>
            </a:r>
            <a:r>
              <a:rPr lang="en-US" sz="2400" dirty="0"/>
              <a:t>। Test </a:t>
            </a:r>
            <a:r>
              <a:rPr lang="en-US" sz="2400" dirty="0" err="1"/>
              <a:t>meterले</a:t>
            </a:r>
            <a:r>
              <a:rPr lang="en-US" sz="2400" dirty="0"/>
              <a:t> </a:t>
            </a:r>
            <a:r>
              <a:rPr lang="en-US" sz="2400" dirty="0" err="1"/>
              <a:t>ठ्याक्कै</a:t>
            </a:r>
            <a:r>
              <a:rPr lang="en-US" sz="2400" dirty="0"/>
              <a:t> 20L </a:t>
            </a:r>
            <a:r>
              <a:rPr lang="en-US" sz="2400" dirty="0" err="1"/>
              <a:t>देखाएपछि</a:t>
            </a:r>
            <a:r>
              <a:rPr lang="en-US" sz="2400" dirty="0"/>
              <a:t> </a:t>
            </a:r>
            <a:r>
              <a:rPr lang="en-US" sz="2400" dirty="0" err="1"/>
              <a:t>वा</a:t>
            </a:r>
            <a:r>
              <a:rPr lang="en-US" sz="2400" dirty="0"/>
              <a:t> 20Lको </a:t>
            </a:r>
            <a:r>
              <a:rPr lang="en-US" sz="2400" dirty="0" err="1"/>
              <a:t>जार</a:t>
            </a:r>
            <a:r>
              <a:rPr lang="en-US" sz="2400" dirty="0"/>
              <a:t> </a:t>
            </a:r>
            <a:r>
              <a:rPr lang="en-US" sz="2400" dirty="0" err="1"/>
              <a:t>भरिएको</a:t>
            </a:r>
            <a:r>
              <a:rPr lang="en-US" sz="2400" dirty="0"/>
              <a:t> </a:t>
            </a:r>
            <a:r>
              <a:rPr lang="en-US" sz="2400" dirty="0" err="1"/>
              <a:t>अवस्थामा</a:t>
            </a:r>
            <a:r>
              <a:rPr lang="en-US" sz="2400" dirty="0"/>
              <a:t> </a:t>
            </a:r>
            <a:r>
              <a:rPr lang="en-US" sz="2400" dirty="0" err="1"/>
              <a:t>धारा</a:t>
            </a:r>
            <a:r>
              <a:rPr lang="en-US" sz="2400" dirty="0"/>
              <a:t> </a:t>
            </a:r>
            <a:r>
              <a:rPr lang="en-US" sz="2400" dirty="0" err="1"/>
              <a:t>बन्द</a:t>
            </a:r>
            <a:r>
              <a:rPr lang="en-US" sz="2400" dirty="0"/>
              <a:t> </a:t>
            </a:r>
            <a:r>
              <a:rPr lang="en-US" sz="2400" dirty="0" err="1"/>
              <a:t>गर्नुहोस्</a:t>
            </a:r>
            <a:r>
              <a:rPr lang="en-US" sz="2400" dirty="0"/>
              <a:t>।  </a:t>
            </a:r>
            <a:r>
              <a:rPr lang="en-US" sz="2400" dirty="0" err="1"/>
              <a:t>सानो</a:t>
            </a:r>
            <a:r>
              <a:rPr lang="en-US" sz="2400" dirty="0"/>
              <a:t>/</a:t>
            </a:r>
            <a:r>
              <a:rPr lang="en-US" sz="2400" dirty="0" err="1"/>
              <a:t>मध्यम</a:t>
            </a:r>
            <a:r>
              <a:rPr lang="en-US" sz="2400" dirty="0"/>
              <a:t> flow rate </a:t>
            </a:r>
            <a:r>
              <a:rPr lang="en-US" sz="2400" dirty="0" err="1"/>
              <a:t>को</a:t>
            </a:r>
            <a:r>
              <a:rPr lang="en-US" sz="2400" dirty="0"/>
              <a:t> </a:t>
            </a:r>
            <a:r>
              <a:rPr lang="en-US" sz="2400" dirty="0" err="1"/>
              <a:t>लागि</a:t>
            </a:r>
            <a:r>
              <a:rPr lang="en-US" sz="2400" dirty="0"/>
              <a:t>, 10L  </a:t>
            </a:r>
            <a:r>
              <a:rPr lang="en-US" sz="2400" dirty="0" err="1"/>
              <a:t>पर्याप्त</a:t>
            </a:r>
            <a:r>
              <a:rPr lang="en-US" sz="2400" dirty="0"/>
              <a:t> </a:t>
            </a:r>
            <a:r>
              <a:rPr lang="en-US" sz="2400" dirty="0" err="1"/>
              <a:t>हुन्छ</a:t>
            </a:r>
            <a:r>
              <a:rPr lang="en-US" sz="2400" dirty="0"/>
              <a:t>।</a:t>
            </a:r>
            <a:endParaRPr sz="2400"/>
          </a:p>
          <a:p>
            <a:pPr marL="228600" lvl="0" indent="-228600" algn="l" rtl="0">
              <a:lnSpc>
                <a:spcPct val="90000"/>
              </a:lnSpc>
              <a:spcBef>
                <a:spcPts val="1000"/>
              </a:spcBef>
              <a:spcAft>
                <a:spcPts val="0"/>
              </a:spcAft>
              <a:buClr>
                <a:schemeClr val="dk1"/>
              </a:buClr>
              <a:buSzPct val="100000"/>
              <a:buChar char="•"/>
            </a:pPr>
            <a:r>
              <a:rPr lang="en-US" sz="2400" dirty="0"/>
              <a:t>Customer meter </a:t>
            </a:r>
            <a:r>
              <a:rPr lang="en-US" sz="2400" dirty="0" err="1"/>
              <a:t>को</a:t>
            </a:r>
            <a:r>
              <a:rPr lang="en-US" sz="2400" dirty="0"/>
              <a:t> final reading </a:t>
            </a:r>
            <a:r>
              <a:rPr lang="en-US" sz="2400" dirty="0" err="1"/>
              <a:t>बाट</a:t>
            </a:r>
            <a:r>
              <a:rPr lang="en-US" sz="2400" dirty="0"/>
              <a:t> </a:t>
            </a:r>
            <a:r>
              <a:rPr lang="en-US" sz="2400" dirty="0" err="1"/>
              <a:t>अहिले</a:t>
            </a:r>
            <a:r>
              <a:rPr lang="en-US" sz="2400" dirty="0"/>
              <a:t> </a:t>
            </a:r>
            <a:r>
              <a:rPr lang="en-US" sz="2400" dirty="0" err="1"/>
              <a:t>बग्न</a:t>
            </a:r>
            <a:r>
              <a:rPr lang="en-US" sz="2400" dirty="0"/>
              <a:t> </a:t>
            </a:r>
            <a:r>
              <a:rPr lang="en-US" sz="2400" dirty="0" err="1"/>
              <a:t>दिइएको</a:t>
            </a:r>
            <a:r>
              <a:rPr lang="en-US" sz="2400" dirty="0"/>
              <a:t> </a:t>
            </a:r>
            <a:r>
              <a:rPr lang="en-US" sz="2400" dirty="0" err="1"/>
              <a:t>पानीको</a:t>
            </a:r>
            <a:r>
              <a:rPr lang="en-US" sz="2400" dirty="0"/>
              <a:t> volume </a:t>
            </a:r>
            <a:r>
              <a:rPr lang="en-US" sz="2400" dirty="0" err="1"/>
              <a:t>निकाल्न</a:t>
            </a:r>
            <a:r>
              <a:rPr lang="en-US" sz="2400" dirty="0"/>
              <a:t> </a:t>
            </a:r>
            <a:r>
              <a:rPr lang="en-US" sz="2400" dirty="0" err="1"/>
              <a:t>सकिन्छ</a:t>
            </a:r>
            <a:r>
              <a:rPr lang="en-US" sz="2400" dirty="0"/>
              <a:t>।</a:t>
            </a:r>
            <a:endParaRPr sz="2400"/>
          </a:p>
        </p:txBody>
      </p:sp>
      <p:grpSp>
        <p:nvGrpSpPr>
          <p:cNvPr id="2" name="Google Shape;497;p23"/>
          <p:cNvGrpSpPr/>
          <p:nvPr/>
        </p:nvGrpSpPr>
        <p:grpSpPr>
          <a:xfrm>
            <a:off x="1085863" y="4312763"/>
            <a:ext cx="10492060" cy="2437584"/>
            <a:chOff x="1085863" y="4365313"/>
            <a:chExt cx="10492060" cy="2437584"/>
          </a:xfrm>
        </p:grpSpPr>
        <p:grpSp>
          <p:nvGrpSpPr>
            <p:cNvPr id="3" name="Google Shape;498;p23"/>
            <p:cNvGrpSpPr/>
            <p:nvPr/>
          </p:nvGrpSpPr>
          <p:grpSpPr>
            <a:xfrm>
              <a:off x="1085863" y="4365313"/>
              <a:ext cx="6387546" cy="2349311"/>
              <a:chOff x="5239200" y="4398670"/>
              <a:chExt cx="6387546" cy="2349311"/>
            </a:xfrm>
          </p:grpSpPr>
          <p:grpSp>
            <p:nvGrpSpPr>
              <p:cNvPr id="4" name="Google Shape;499;p23"/>
              <p:cNvGrpSpPr/>
              <p:nvPr/>
            </p:nvGrpSpPr>
            <p:grpSpPr>
              <a:xfrm>
                <a:off x="5239200" y="4547789"/>
                <a:ext cx="2339025" cy="2200192"/>
                <a:chOff x="1198814" y="4547789"/>
                <a:chExt cx="2339025" cy="2200192"/>
              </a:xfrm>
            </p:grpSpPr>
            <p:pic>
              <p:nvPicPr>
                <p:cNvPr id="500" name="Google Shape;500;p23" descr="建物, メーター, 横, 時計 が含まれている画像&#10;&#10;自動的に生成された説明"/>
                <p:cNvPicPr preferRelativeResize="0"/>
                <p:nvPr/>
              </p:nvPicPr>
              <p:blipFill rotWithShape="1">
                <a:blip r:embed="rId3">
                  <a:alphaModFix/>
                </a:blip>
                <a:srcRect/>
                <a:stretch/>
              </p:blipFill>
              <p:spPr>
                <a:xfrm>
                  <a:off x="1198814" y="4547789"/>
                  <a:ext cx="2339025" cy="2200192"/>
                </a:xfrm>
                <a:prstGeom prst="rect">
                  <a:avLst/>
                </a:prstGeom>
                <a:noFill/>
                <a:ln>
                  <a:noFill/>
                </a:ln>
              </p:spPr>
            </p:pic>
            <p:sp>
              <p:nvSpPr>
                <p:cNvPr id="501" name="Google Shape;501;p23"/>
                <p:cNvSpPr/>
                <p:nvPr/>
              </p:nvSpPr>
              <p:spPr>
                <a:xfrm>
                  <a:off x="1961910" y="5827853"/>
                  <a:ext cx="1369928" cy="889625"/>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 name="Google Shape;502;p23"/>
              <p:cNvGrpSpPr/>
              <p:nvPr/>
            </p:nvGrpSpPr>
            <p:grpSpPr>
              <a:xfrm>
                <a:off x="7666455" y="4541885"/>
                <a:ext cx="2263941" cy="2181988"/>
                <a:chOff x="3626069" y="4541885"/>
                <a:chExt cx="2263941" cy="2181988"/>
              </a:xfrm>
            </p:grpSpPr>
            <p:pic>
              <p:nvPicPr>
                <p:cNvPr id="503" name="Google Shape;503;p23" descr="車のメーター&#10;&#10;中程度の精度で自動的に生成された説明"/>
                <p:cNvPicPr preferRelativeResize="0"/>
                <p:nvPr/>
              </p:nvPicPr>
              <p:blipFill rotWithShape="1">
                <a:blip r:embed="rId4">
                  <a:alphaModFix/>
                </a:blip>
                <a:srcRect/>
                <a:stretch/>
              </p:blipFill>
              <p:spPr>
                <a:xfrm>
                  <a:off x="3626069" y="4541885"/>
                  <a:ext cx="2263941" cy="2181988"/>
                </a:xfrm>
                <a:prstGeom prst="rect">
                  <a:avLst/>
                </a:prstGeom>
                <a:noFill/>
                <a:ln>
                  <a:noFill/>
                </a:ln>
              </p:spPr>
            </p:pic>
            <p:sp>
              <p:nvSpPr>
                <p:cNvPr id="504" name="Google Shape;504;p23"/>
                <p:cNvSpPr/>
                <p:nvPr/>
              </p:nvSpPr>
              <p:spPr>
                <a:xfrm>
                  <a:off x="4971327" y="4872802"/>
                  <a:ext cx="535961" cy="54375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05" name="Google Shape;505;p23"/>
              <p:cNvSpPr/>
              <p:nvPr/>
            </p:nvSpPr>
            <p:spPr>
              <a:xfrm>
                <a:off x="9996738" y="4398670"/>
                <a:ext cx="1630008" cy="1308041"/>
              </a:xfrm>
              <a:prstGeom prst="wedgeEllipseCallout">
                <a:avLst>
                  <a:gd name="adj1" fmla="val -78481"/>
                  <a:gd name="adj2" fmla="val 3735"/>
                </a:avLst>
              </a:prstGeom>
              <a:solidFill>
                <a:schemeClr val="lt1"/>
              </a:solidFill>
              <a:ln w="12700" cap="flat" cmpd="sng">
                <a:solidFill>
                  <a:schemeClr val="dk1"/>
                </a:solidFill>
                <a:prstDash val="solid"/>
                <a:miter lim="800000"/>
                <a:headEnd type="none" w="sm" len="sm"/>
                <a:tailEnd type="none" w="sm" len="sm"/>
              </a:ln>
            </p:spPr>
            <p:txBody>
              <a:bodyPr spcFirstLastPara="1" wrap="square" lIns="36000" tIns="0" rIns="36000" bIns="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+16L, +19L, +21L, +22L?</a:t>
                </a:r>
                <a:endParaRPr sz="1800">
                  <a:solidFill>
                    <a:schemeClr val="dk1"/>
                  </a:solidFill>
                  <a:latin typeface="Arial"/>
                  <a:ea typeface="Arial"/>
                  <a:cs typeface="Arial"/>
                  <a:sym typeface="Arial"/>
                </a:endParaRPr>
              </a:p>
            </p:txBody>
          </p:sp>
        </p:grpSp>
        <p:grpSp>
          <p:nvGrpSpPr>
            <p:cNvPr id="6" name="Google Shape;506;p23"/>
            <p:cNvGrpSpPr/>
            <p:nvPr/>
          </p:nvGrpSpPr>
          <p:grpSpPr>
            <a:xfrm>
              <a:off x="6824807" y="4593591"/>
              <a:ext cx="4753116" cy="2209306"/>
              <a:chOff x="191872" y="4594157"/>
              <a:chExt cx="4753116" cy="2209306"/>
            </a:xfrm>
          </p:grpSpPr>
          <p:grpSp>
            <p:nvGrpSpPr>
              <p:cNvPr id="7" name="Google Shape;507;p23"/>
              <p:cNvGrpSpPr/>
              <p:nvPr/>
            </p:nvGrpSpPr>
            <p:grpSpPr>
              <a:xfrm>
                <a:off x="191872" y="4594157"/>
                <a:ext cx="4753116" cy="2089656"/>
                <a:chOff x="191872" y="4594157"/>
                <a:chExt cx="4753116" cy="2089656"/>
              </a:xfrm>
            </p:grpSpPr>
            <p:sp>
              <p:nvSpPr>
                <p:cNvPr id="508" name="Google Shape;508;p23"/>
                <p:cNvSpPr/>
                <p:nvPr/>
              </p:nvSpPr>
              <p:spPr>
                <a:xfrm>
                  <a:off x="3368215" y="5198553"/>
                  <a:ext cx="1441974" cy="1485260"/>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 name="Google Shape;509;p23"/>
                <p:cNvGrpSpPr/>
                <p:nvPr/>
              </p:nvGrpSpPr>
              <p:grpSpPr>
                <a:xfrm>
                  <a:off x="191872" y="4594157"/>
                  <a:ext cx="4753116" cy="2077444"/>
                  <a:chOff x="0" y="0"/>
                  <a:chExt cx="5499574" cy="2318808"/>
                </a:xfrm>
              </p:grpSpPr>
              <p:grpSp>
                <p:nvGrpSpPr>
                  <p:cNvPr id="9" name="Google Shape;510;p23"/>
                  <p:cNvGrpSpPr/>
                  <p:nvPr/>
                </p:nvGrpSpPr>
                <p:grpSpPr>
                  <a:xfrm>
                    <a:off x="3691466" y="302684"/>
                    <a:ext cx="1808108" cy="2016124"/>
                    <a:chOff x="3691467" y="302684"/>
                    <a:chExt cx="1937754" cy="2076450"/>
                  </a:xfrm>
                </p:grpSpPr>
                <p:sp>
                  <p:nvSpPr>
                    <p:cNvPr id="511" name="Google Shape;511;p23"/>
                    <p:cNvSpPr/>
                    <p:nvPr/>
                  </p:nvSpPr>
                  <p:spPr>
                    <a:xfrm>
                      <a:off x="3691467" y="518583"/>
                      <a:ext cx="1771650" cy="1860551"/>
                    </a:xfrm>
                    <a:prstGeom prst="can">
                      <a:avLst>
                        <a:gd name="adj" fmla="val 25000"/>
                      </a:avLst>
                    </a:prstGeom>
                    <a:solidFill>
                      <a:schemeClr val="accent1">
                        <a:alpha val="6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512" name="Google Shape;512;p23"/>
                    <p:cNvSpPr/>
                    <p:nvPr/>
                  </p:nvSpPr>
                  <p:spPr>
                    <a:xfrm>
                      <a:off x="4345517" y="302684"/>
                      <a:ext cx="476250" cy="463550"/>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cxnSp>
                  <p:nvCxnSpPr>
                    <p:cNvPr id="513" name="Google Shape;513;p23"/>
                    <p:cNvCxnSpPr/>
                    <p:nvPr/>
                  </p:nvCxnSpPr>
                  <p:spPr>
                    <a:xfrm>
                      <a:off x="4370432" y="1112625"/>
                      <a:ext cx="381000" cy="0"/>
                    </a:xfrm>
                    <a:prstGeom prst="straightConnector1">
                      <a:avLst/>
                    </a:prstGeom>
                    <a:noFill/>
                    <a:ln w="38100" cap="flat" cmpd="sng">
                      <a:solidFill>
                        <a:schemeClr val="dk1"/>
                      </a:solidFill>
                      <a:prstDash val="solid"/>
                      <a:miter lim="800000"/>
                      <a:headEnd type="none" w="sm" len="sm"/>
                      <a:tailEnd type="none" w="sm" len="sm"/>
                    </a:ln>
                  </p:spPr>
                </p:cxnSp>
                <p:sp>
                  <p:nvSpPr>
                    <p:cNvPr id="514" name="Google Shape;514;p23"/>
                    <p:cNvSpPr txBox="1"/>
                    <p:nvPr/>
                  </p:nvSpPr>
                  <p:spPr>
                    <a:xfrm>
                      <a:off x="4781029" y="1097382"/>
                      <a:ext cx="848192" cy="3996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20 L</a:t>
                      </a:r>
                      <a:endParaRPr sz="2000">
                        <a:solidFill>
                          <a:schemeClr val="dk1"/>
                        </a:solidFill>
                        <a:latin typeface="Arial"/>
                        <a:ea typeface="Arial"/>
                        <a:cs typeface="Arial"/>
                        <a:sym typeface="Arial"/>
                      </a:endParaRPr>
                    </a:p>
                  </p:txBody>
                </p:sp>
              </p:grpSp>
              <p:grpSp>
                <p:nvGrpSpPr>
                  <p:cNvPr id="10" name="Google Shape;515;p23"/>
                  <p:cNvGrpSpPr/>
                  <p:nvPr/>
                </p:nvGrpSpPr>
                <p:grpSpPr>
                  <a:xfrm>
                    <a:off x="0" y="0"/>
                    <a:ext cx="2426357" cy="2294467"/>
                    <a:chOff x="0" y="0"/>
                    <a:chExt cx="2426357" cy="2294467"/>
                  </a:xfrm>
                </p:grpSpPr>
                <p:sp>
                  <p:nvSpPr>
                    <p:cNvPr id="516" name="Google Shape;516;p23"/>
                    <p:cNvSpPr/>
                    <p:nvPr/>
                  </p:nvSpPr>
                  <p:spPr>
                    <a:xfrm>
                      <a:off x="710766" y="1965462"/>
                      <a:ext cx="726451" cy="315769"/>
                    </a:xfrm>
                    <a:prstGeom prst="flowChartDecision">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grpSp>
                  <p:nvGrpSpPr>
                    <p:cNvPr id="11" name="Google Shape;517;p23"/>
                    <p:cNvGrpSpPr/>
                    <p:nvPr/>
                  </p:nvGrpSpPr>
                  <p:grpSpPr>
                    <a:xfrm>
                      <a:off x="0" y="0"/>
                      <a:ext cx="2426357" cy="2294467"/>
                      <a:chOff x="0" y="0"/>
                      <a:chExt cx="2426357" cy="2294467"/>
                    </a:xfrm>
                  </p:grpSpPr>
                  <p:cxnSp>
                    <p:nvCxnSpPr>
                      <p:cNvPr id="518" name="Google Shape;518;p23"/>
                      <p:cNvCxnSpPr/>
                      <p:nvPr/>
                    </p:nvCxnSpPr>
                    <p:spPr>
                      <a:xfrm>
                        <a:off x="0" y="2124264"/>
                        <a:ext cx="1925834" cy="0"/>
                      </a:xfrm>
                      <a:prstGeom prst="straightConnector1">
                        <a:avLst/>
                      </a:prstGeom>
                      <a:noFill/>
                      <a:ln w="63500" cap="flat" cmpd="sng">
                        <a:solidFill>
                          <a:srgbClr val="757070"/>
                        </a:solidFill>
                        <a:prstDash val="solid"/>
                        <a:miter lim="800000"/>
                        <a:headEnd type="none" w="sm" len="sm"/>
                        <a:tailEnd type="none" w="sm" len="sm"/>
                      </a:ln>
                    </p:spPr>
                  </p:cxnSp>
                  <p:sp>
                    <p:nvSpPr>
                      <p:cNvPr id="519" name="Google Shape;519;p23"/>
                      <p:cNvSpPr/>
                      <p:nvPr/>
                    </p:nvSpPr>
                    <p:spPr>
                      <a:xfrm>
                        <a:off x="892475" y="1927225"/>
                        <a:ext cx="361305" cy="367242"/>
                      </a:xfrm>
                      <a:prstGeom prst="ellipse">
                        <a:avLst/>
                      </a:prstGeom>
                      <a:solidFill>
                        <a:srgbClr val="2F549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0" name="Google Shape;520;p23"/>
                      <p:cNvSpPr/>
                      <p:nvPr/>
                    </p:nvSpPr>
                    <p:spPr>
                      <a:xfrm>
                        <a:off x="696642" y="2030412"/>
                        <a:ext cx="104517" cy="194205"/>
                      </a:xfrm>
                      <a:prstGeom prst="rect">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1" name="Google Shape;521;p23"/>
                      <p:cNvSpPr/>
                      <p:nvPr/>
                    </p:nvSpPr>
                    <p:spPr>
                      <a:xfrm>
                        <a:off x="1348417" y="2041524"/>
                        <a:ext cx="82450" cy="201095"/>
                      </a:xfrm>
                      <a:prstGeom prst="rect">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2" name="Google Shape;522;p23"/>
                      <p:cNvSpPr/>
                      <p:nvPr/>
                    </p:nvSpPr>
                    <p:spPr>
                      <a:xfrm>
                        <a:off x="1870075" y="479140"/>
                        <a:ext cx="77062" cy="1657822"/>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3" name="Google Shape;523;p23"/>
                      <p:cNvSpPr/>
                      <p:nvPr/>
                    </p:nvSpPr>
                    <p:spPr>
                      <a:xfrm>
                        <a:off x="1716945" y="0"/>
                        <a:ext cx="361307" cy="151342"/>
                      </a:xfrm>
                      <a:prstGeom prst="ellipse">
                        <a:avLst/>
                      </a:prstGeom>
                      <a:solidFill>
                        <a:srgbClr val="BF9000"/>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4" name="Google Shape;524;p23"/>
                      <p:cNvSpPr/>
                      <p:nvPr/>
                    </p:nvSpPr>
                    <p:spPr>
                      <a:xfrm rot="1578470">
                        <a:off x="1854668" y="392465"/>
                        <a:ext cx="529504" cy="314112"/>
                      </a:xfrm>
                      <a:prstGeom prst="blockArc">
                        <a:avLst>
                          <a:gd name="adj1" fmla="val 10800000"/>
                          <a:gd name="adj2" fmla="val 0"/>
                          <a:gd name="adj3" fmla="val 25000"/>
                        </a:avLst>
                      </a:prstGeom>
                      <a:solidFill>
                        <a:srgbClr val="BF9000"/>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dk1"/>
                          </a:solidFill>
                          <a:latin typeface="Arial"/>
                          <a:ea typeface="Arial"/>
                          <a:cs typeface="Arial"/>
                          <a:sym typeface="Arial"/>
                        </a:endParaRPr>
                      </a:p>
                    </p:txBody>
                  </p:sp>
                  <p:sp>
                    <p:nvSpPr>
                      <p:cNvPr id="525" name="Google Shape;525;p23"/>
                      <p:cNvSpPr/>
                      <p:nvPr/>
                    </p:nvSpPr>
                    <p:spPr>
                      <a:xfrm>
                        <a:off x="1865038" y="138642"/>
                        <a:ext cx="74887" cy="73007"/>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6" name="Google Shape;526;p23"/>
                      <p:cNvSpPr/>
                      <p:nvPr/>
                    </p:nvSpPr>
                    <p:spPr>
                      <a:xfrm>
                        <a:off x="1812925" y="227541"/>
                        <a:ext cx="184150" cy="246592"/>
                      </a:xfrm>
                      <a:prstGeom prst="rect">
                        <a:avLst/>
                      </a:prstGeom>
                      <a:solidFill>
                        <a:srgbClr val="BF9000"/>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7" name="Google Shape;527;p23"/>
                      <p:cNvSpPr/>
                      <p:nvPr/>
                    </p:nvSpPr>
                    <p:spPr>
                      <a:xfrm>
                        <a:off x="948267" y="1927225"/>
                        <a:ext cx="260350" cy="76200"/>
                      </a:xfrm>
                      <a:prstGeom prst="ellipse">
                        <a:avLst/>
                      </a:prstGeom>
                      <a:solidFill>
                        <a:schemeClr val="lt1"/>
                      </a:solidFill>
                      <a:ln w="38100" cap="flat" cmpd="thickThin">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grpSp>
              </p:grpSp>
              <p:sp>
                <p:nvSpPr>
                  <p:cNvPr id="528" name="Google Shape;528;p23"/>
                  <p:cNvSpPr/>
                  <p:nvPr/>
                </p:nvSpPr>
                <p:spPr>
                  <a:xfrm>
                    <a:off x="2324101" y="149119"/>
                    <a:ext cx="2227791" cy="1979592"/>
                  </a:xfrm>
                  <a:custGeom>
                    <a:avLst/>
                    <a:gdLst/>
                    <a:ahLst/>
                    <a:cxnLst/>
                    <a:rect l="l" t="t" r="r" b="b"/>
                    <a:pathLst>
                      <a:path w="2227792" h="1979592" extrusionOk="0">
                        <a:moveTo>
                          <a:pt x="0" y="499638"/>
                        </a:moveTo>
                        <a:cubicBezTo>
                          <a:pt x="21607" y="792884"/>
                          <a:pt x="43215" y="1086131"/>
                          <a:pt x="105833" y="1314555"/>
                        </a:cubicBezTo>
                        <a:cubicBezTo>
                          <a:pt x="168451" y="1542979"/>
                          <a:pt x="269875" y="1759937"/>
                          <a:pt x="375708" y="1870180"/>
                        </a:cubicBezTo>
                        <a:cubicBezTo>
                          <a:pt x="481541" y="1980423"/>
                          <a:pt x="620889" y="1973367"/>
                          <a:pt x="740833" y="1976013"/>
                        </a:cubicBezTo>
                        <a:cubicBezTo>
                          <a:pt x="860777" y="1978659"/>
                          <a:pt x="1008944" y="2001590"/>
                          <a:pt x="1095375" y="1886055"/>
                        </a:cubicBezTo>
                        <a:cubicBezTo>
                          <a:pt x="1181806" y="1770520"/>
                          <a:pt x="1216202" y="1517402"/>
                          <a:pt x="1259417" y="1282805"/>
                        </a:cubicBezTo>
                        <a:cubicBezTo>
                          <a:pt x="1302632" y="1048208"/>
                          <a:pt x="1290285" y="689256"/>
                          <a:pt x="1354667" y="478471"/>
                        </a:cubicBezTo>
                        <a:cubicBezTo>
                          <a:pt x="1419049" y="267686"/>
                          <a:pt x="1532819" y="76304"/>
                          <a:pt x="1645708" y="18096"/>
                        </a:cubicBezTo>
                        <a:cubicBezTo>
                          <a:pt x="1758597" y="-40112"/>
                          <a:pt x="1934986" y="54256"/>
                          <a:pt x="2032000" y="129221"/>
                        </a:cubicBezTo>
                        <a:cubicBezTo>
                          <a:pt x="2129014" y="204186"/>
                          <a:pt x="2178403" y="336037"/>
                          <a:pt x="2227792" y="467888"/>
                        </a:cubicBezTo>
                      </a:path>
                    </a:pathLst>
                  </a:custGeom>
                  <a:noFill/>
                  <a:ln w="88900" cap="flat" cmpd="dbl">
                    <a:solidFill>
                      <a:srgbClr val="1F386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grpSp>
          </p:grpSp>
          <p:sp>
            <p:nvSpPr>
              <p:cNvPr id="529" name="Google Shape;529;p23"/>
              <p:cNvSpPr/>
              <p:nvPr/>
            </p:nvSpPr>
            <p:spPr>
              <a:xfrm>
                <a:off x="2530329" y="5495422"/>
                <a:ext cx="1578071" cy="1308041"/>
              </a:xfrm>
              <a:prstGeom prst="wedgeEllipseCallout">
                <a:avLst>
                  <a:gd name="adj1" fmla="val 50022"/>
                  <a:gd name="adj2" fmla="val -41785"/>
                </a:avLst>
              </a:prstGeom>
              <a:solidFill>
                <a:schemeClr val="lt1"/>
              </a:solidFill>
              <a:ln w="12700" cap="flat" cmpd="sng">
                <a:solidFill>
                  <a:schemeClr val="dk1"/>
                </a:solidFill>
                <a:prstDash val="solid"/>
                <a:miter lim="800000"/>
                <a:headEnd type="none" w="sm" len="sm"/>
                <a:tailEnd type="none" w="sm" len="sm"/>
              </a:ln>
            </p:spPr>
            <p:txBody>
              <a:bodyPr spcFirstLastPara="1" wrap="square" lIns="36000" tIns="0" rIns="36000" bIns="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Fill in water for 20 liters </a:t>
                </a:r>
                <a:r>
                  <a:rPr lang="en-US" sz="1800" b="1" u="sng">
                    <a:solidFill>
                      <a:schemeClr val="dk1"/>
                    </a:solidFill>
                    <a:latin typeface="Arial"/>
                    <a:ea typeface="Arial"/>
                    <a:cs typeface="Arial"/>
                    <a:sym typeface="Arial"/>
                  </a:rPr>
                  <a:t>just</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grpSp>
        <p:sp>
          <p:nvSpPr>
            <p:cNvPr id="530" name="Google Shape;530;p23"/>
            <p:cNvSpPr/>
            <p:nvPr/>
          </p:nvSpPr>
          <p:spPr>
            <a:xfrm flipH="1">
              <a:off x="6061190" y="5684936"/>
              <a:ext cx="1739616" cy="531697"/>
            </a:xfrm>
            <a:prstGeom prst="bentArrow">
              <a:avLst>
                <a:gd name="adj1" fmla="val 25000"/>
                <a:gd name="adj2" fmla="val 25000"/>
                <a:gd name="adj3" fmla="val 25000"/>
                <a:gd name="adj4" fmla="val 43750"/>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531" name="Google Shape;531;p23"/>
          <p:cNvSpPr txBox="1">
            <a:spLocks noGrp="1"/>
          </p:cNvSpPr>
          <p:nvPr>
            <p:ph type="sldNum" idx="12"/>
          </p:nvPr>
        </p:nvSpPr>
        <p:spPr>
          <a:xfrm>
            <a:off x="8993374" y="6430781"/>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27</a:t>
            </a:fld>
            <a:endParaRPr sz="1400" b="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4"/>
        <p:cNvGrpSpPr/>
        <p:nvPr/>
      </p:nvGrpSpPr>
      <p:grpSpPr>
        <a:xfrm>
          <a:off x="0" y="0"/>
          <a:ext cx="0" cy="0"/>
          <a:chOff x="0" y="0"/>
          <a:chExt cx="0" cy="0"/>
        </a:xfrm>
      </p:grpSpPr>
      <p:sp>
        <p:nvSpPr>
          <p:cNvPr id="555" name="Google Shape;555;p26"/>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26"/>
          <p:cNvSpPr txBox="1">
            <a:spLocks noGrp="1"/>
          </p:cNvSpPr>
          <p:nvPr>
            <p:ph type="title"/>
          </p:nvPr>
        </p:nvSpPr>
        <p:spPr>
          <a:xfrm>
            <a:off x="838200" y="365126"/>
            <a:ext cx="10515600" cy="13064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3. Meter readingका त्रुटिहरू</a:t>
            </a:r>
            <a:endParaRPr sz="3600"/>
          </a:p>
        </p:txBody>
      </p:sp>
      <p:sp>
        <p:nvSpPr>
          <p:cNvPr id="557" name="Google Shape;557;p26"/>
          <p:cNvSpPr txBox="1">
            <a:spLocks noGrp="1"/>
          </p:cNvSpPr>
          <p:nvPr>
            <p:ph type="body" idx="1"/>
          </p:nvPr>
        </p:nvSpPr>
        <p:spPr>
          <a:xfrm>
            <a:off x="838200" y="1671567"/>
            <a:ext cx="6477000" cy="468719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err="1"/>
              <a:t>त्रुटिहरू</a:t>
            </a:r>
            <a:r>
              <a:rPr lang="en-US" sz="2200" dirty="0"/>
              <a:t> </a:t>
            </a:r>
            <a:r>
              <a:rPr lang="en-US" sz="2200" dirty="0" err="1"/>
              <a:t>हुने</a:t>
            </a:r>
            <a:r>
              <a:rPr lang="en-US" sz="2200" dirty="0"/>
              <a:t> </a:t>
            </a:r>
            <a:r>
              <a:rPr lang="en-US" sz="2200" dirty="0" err="1"/>
              <a:t>कारणहरू</a:t>
            </a:r>
            <a:r>
              <a:rPr lang="en-US" sz="2200" dirty="0"/>
              <a:t>: </a:t>
            </a:r>
            <a:r>
              <a:rPr lang="en-US" sz="2200" dirty="0" err="1"/>
              <a:t>लापरवाही</a:t>
            </a:r>
            <a:r>
              <a:rPr lang="en-US" sz="2200" dirty="0"/>
              <a:t>, </a:t>
            </a:r>
            <a:r>
              <a:rPr lang="en-US" sz="2200" dirty="0" err="1"/>
              <a:t>पुराना</a:t>
            </a:r>
            <a:r>
              <a:rPr lang="en-US" sz="2200" dirty="0"/>
              <a:t> meter, </a:t>
            </a:r>
            <a:r>
              <a:rPr lang="en-US" sz="2200" dirty="0" err="1"/>
              <a:t>वा</a:t>
            </a:r>
            <a:r>
              <a:rPr lang="en-US" sz="2200" dirty="0"/>
              <a:t> </a:t>
            </a:r>
            <a:r>
              <a:rPr lang="en-US" sz="2200" dirty="0" err="1"/>
              <a:t>भ्रष्टाचारबाट</a:t>
            </a:r>
            <a:r>
              <a:rPr lang="en-US" sz="2200" dirty="0"/>
              <a:t>। </a:t>
            </a:r>
            <a:endParaRPr dirty="0"/>
          </a:p>
          <a:p>
            <a:pPr marL="228600" lvl="0" indent="-228600" algn="l" rtl="0">
              <a:lnSpc>
                <a:spcPct val="90000"/>
              </a:lnSpc>
              <a:spcBef>
                <a:spcPts val="1000"/>
              </a:spcBef>
              <a:spcAft>
                <a:spcPts val="0"/>
              </a:spcAft>
              <a:buClr>
                <a:schemeClr val="dk1"/>
              </a:buClr>
              <a:buSzPts val="2200"/>
              <a:buChar char="•"/>
            </a:pPr>
            <a:r>
              <a:rPr lang="en-US" sz="2200" dirty="0" err="1"/>
              <a:t>अनुभवको</a:t>
            </a:r>
            <a:r>
              <a:rPr lang="en-US" sz="2200" dirty="0"/>
              <a:t> </a:t>
            </a:r>
            <a:r>
              <a:rPr lang="en-US" sz="2200" dirty="0" err="1"/>
              <a:t>कमीका</a:t>
            </a:r>
            <a:r>
              <a:rPr lang="en-US" sz="2200" dirty="0"/>
              <a:t> </a:t>
            </a:r>
            <a:r>
              <a:rPr lang="en-US" sz="2200" dirty="0" err="1"/>
              <a:t>कारण</a:t>
            </a:r>
            <a:r>
              <a:rPr lang="en-US" sz="2200" dirty="0"/>
              <a:t>  meter </a:t>
            </a:r>
            <a:r>
              <a:rPr lang="en-US" sz="2200" dirty="0" err="1"/>
              <a:t>readerहरूले</a:t>
            </a:r>
            <a:r>
              <a:rPr lang="en-US" sz="2200" dirty="0"/>
              <a:t> </a:t>
            </a:r>
            <a:r>
              <a:rPr lang="en-US" sz="2200" dirty="0" err="1"/>
              <a:t>गलत</a:t>
            </a:r>
            <a:r>
              <a:rPr lang="en-US" sz="2200" dirty="0"/>
              <a:t> </a:t>
            </a:r>
            <a:r>
              <a:rPr lang="en-US" sz="2200" dirty="0" err="1"/>
              <a:t>तरिकाले</a:t>
            </a:r>
            <a:r>
              <a:rPr lang="en-US" sz="2200" dirty="0"/>
              <a:t> meter </a:t>
            </a:r>
            <a:r>
              <a:rPr lang="en-US" sz="2200" dirty="0" err="1"/>
              <a:t>पढ्न</a:t>
            </a:r>
            <a:r>
              <a:rPr lang="en-US" sz="2200" dirty="0"/>
              <a:t> </a:t>
            </a:r>
            <a:r>
              <a:rPr lang="en-US" sz="2200" dirty="0" err="1"/>
              <a:t>सक्छन्</a:t>
            </a:r>
            <a:r>
              <a:rPr lang="en-US" sz="2200" dirty="0"/>
              <a:t> </a:t>
            </a:r>
            <a:r>
              <a:rPr lang="en-US" sz="2200" dirty="0" err="1"/>
              <a:t>वा</a:t>
            </a:r>
            <a:r>
              <a:rPr lang="en-US" sz="2200" dirty="0"/>
              <a:t> </a:t>
            </a:r>
            <a:r>
              <a:rPr lang="en-US" sz="2200" dirty="0" err="1"/>
              <a:t>साधारण</a:t>
            </a:r>
            <a:r>
              <a:rPr lang="en-US" sz="2200" dirty="0"/>
              <a:t> </a:t>
            </a:r>
            <a:r>
              <a:rPr lang="en-US" sz="2200" dirty="0" err="1"/>
              <a:t>त्रुटिहरू</a:t>
            </a:r>
            <a:r>
              <a:rPr lang="en-US" sz="2200" dirty="0"/>
              <a:t> </a:t>
            </a:r>
            <a:r>
              <a:rPr lang="en-US" sz="2200" dirty="0" err="1"/>
              <a:t>गर्न</a:t>
            </a:r>
            <a:r>
              <a:rPr lang="en-US" sz="2200" dirty="0"/>
              <a:t> </a:t>
            </a:r>
            <a:r>
              <a:rPr lang="en-US" sz="2200" dirty="0" err="1"/>
              <a:t>सक्छन्</a:t>
            </a:r>
            <a:r>
              <a:rPr lang="en-US" sz="2200" dirty="0"/>
              <a:t>।</a:t>
            </a:r>
            <a:endParaRPr sz="2200" dirty="0"/>
          </a:p>
          <a:p>
            <a:pPr marL="228600" lvl="0" indent="-228600" algn="l" rtl="0">
              <a:lnSpc>
                <a:spcPct val="90000"/>
              </a:lnSpc>
              <a:spcBef>
                <a:spcPts val="1000"/>
              </a:spcBef>
              <a:spcAft>
                <a:spcPts val="0"/>
              </a:spcAft>
              <a:buClr>
                <a:schemeClr val="dk1"/>
              </a:buClr>
              <a:buSzPts val="2200"/>
              <a:buChar char="•"/>
            </a:pPr>
            <a:r>
              <a:rPr lang="en-US" sz="2200" dirty="0" err="1"/>
              <a:t>डायल</a:t>
            </a:r>
            <a:r>
              <a:rPr lang="en-US" sz="2200" dirty="0"/>
              <a:t> </a:t>
            </a:r>
            <a:r>
              <a:rPr lang="en-US" sz="2200" dirty="0" err="1"/>
              <a:t>फोहोर</a:t>
            </a:r>
            <a:r>
              <a:rPr lang="en-US" sz="2200" dirty="0"/>
              <a:t> </a:t>
            </a:r>
            <a:r>
              <a:rPr lang="en-US" sz="2200" dirty="0" err="1"/>
              <a:t>भएर</a:t>
            </a:r>
            <a:r>
              <a:rPr lang="en-US" sz="2200" dirty="0"/>
              <a:t>, </a:t>
            </a:r>
            <a:r>
              <a:rPr lang="en-US" sz="2200" dirty="0" err="1"/>
              <a:t>त्रुटिपूर्ण</a:t>
            </a:r>
            <a:r>
              <a:rPr lang="en-US" sz="2200" dirty="0"/>
              <a:t> </a:t>
            </a:r>
            <a:r>
              <a:rPr lang="en-US" sz="2200" dirty="0" err="1"/>
              <a:t>मिटर</a:t>
            </a:r>
            <a:r>
              <a:rPr lang="en-US" sz="2200" dirty="0"/>
              <a:t> र </a:t>
            </a:r>
            <a:r>
              <a:rPr lang="en-US" sz="2200" dirty="0" err="1"/>
              <a:t>जाम</a:t>
            </a:r>
            <a:r>
              <a:rPr lang="en-US" sz="2200" dirty="0"/>
              <a:t> </a:t>
            </a:r>
            <a:r>
              <a:rPr lang="en-US" sz="2200" dirty="0" err="1"/>
              <a:t>हुनाले</a:t>
            </a:r>
            <a:r>
              <a:rPr lang="en-US" sz="2200" dirty="0"/>
              <a:t> </a:t>
            </a:r>
            <a:r>
              <a:rPr lang="en-US" sz="2200" dirty="0" err="1"/>
              <a:t>पनि</a:t>
            </a:r>
            <a:r>
              <a:rPr lang="en-US" sz="2200" dirty="0"/>
              <a:t> meter reading </a:t>
            </a:r>
            <a:r>
              <a:rPr lang="en-US" sz="2200" dirty="0" err="1"/>
              <a:t>त्रुटिहरू</a:t>
            </a:r>
            <a:r>
              <a:rPr lang="en-US" sz="2200" dirty="0"/>
              <a:t> </a:t>
            </a:r>
            <a:r>
              <a:rPr lang="en-US" sz="2200" dirty="0" err="1"/>
              <a:t>निम्त्याउन</a:t>
            </a:r>
            <a:r>
              <a:rPr lang="en-US" sz="2200" dirty="0"/>
              <a:t> </a:t>
            </a:r>
            <a:r>
              <a:rPr lang="en-US" sz="2200" dirty="0" err="1"/>
              <a:t>सक्छ</a:t>
            </a:r>
            <a:r>
              <a:rPr lang="en-US" sz="2200" dirty="0"/>
              <a:t>।</a:t>
            </a:r>
            <a:endParaRPr sz="2200" dirty="0"/>
          </a:p>
          <a:p>
            <a:pPr marL="228600" lvl="0" indent="-228600" algn="l" rtl="0">
              <a:lnSpc>
                <a:spcPct val="90000"/>
              </a:lnSpc>
              <a:spcBef>
                <a:spcPts val="1000"/>
              </a:spcBef>
              <a:spcAft>
                <a:spcPts val="0"/>
              </a:spcAft>
              <a:buClr>
                <a:schemeClr val="dk1"/>
              </a:buClr>
              <a:buSzPts val="2200"/>
              <a:buChar char="•"/>
            </a:pPr>
            <a:r>
              <a:rPr lang="en-US" sz="2200" dirty="0"/>
              <a:t>Meter </a:t>
            </a:r>
            <a:r>
              <a:rPr lang="en-US" sz="2200" dirty="0" err="1"/>
              <a:t>readerहरूलाई</a:t>
            </a:r>
            <a:r>
              <a:rPr lang="en-US" sz="2200" dirty="0"/>
              <a:t> </a:t>
            </a:r>
            <a:r>
              <a:rPr lang="en-US" sz="2200" dirty="0" err="1"/>
              <a:t>meterको</a:t>
            </a:r>
            <a:r>
              <a:rPr lang="en-US" sz="2200" dirty="0"/>
              <a:t> </a:t>
            </a:r>
            <a:r>
              <a:rPr lang="en-US" sz="2200" dirty="0" err="1"/>
              <a:t>कुनै</a:t>
            </a:r>
            <a:r>
              <a:rPr lang="en-US" sz="2200" dirty="0"/>
              <a:t> </a:t>
            </a:r>
            <a:r>
              <a:rPr lang="en-US" sz="2200" dirty="0" err="1"/>
              <a:t>पनि</a:t>
            </a:r>
            <a:r>
              <a:rPr lang="en-US" sz="2200" dirty="0"/>
              <a:t> </a:t>
            </a:r>
            <a:r>
              <a:rPr lang="en-US" sz="2200" dirty="0" err="1"/>
              <a:t>समस्या</a:t>
            </a:r>
            <a:r>
              <a:rPr lang="en-US" sz="2200" dirty="0"/>
              <a:t> </a:t>
            </a:r>
            <a:r>
              <a:rPr lang="en-US" sz="2200" dirty="0" err="1"/>
              <a:t>तुरुन्तै</a:t>
            </a:r>
            <a:r>
              <a:rPr lang="en-US" sz="2200" dirty="0"/>
              <a:t> report </a:t>
            </a:r>
            <a:r>
              <a:rPr lang="en-US" sz="2200" dirty="0" err="1"/>
              <a:t>गर्न</a:t>
            </a:r>
            <a:r>
              <a:rPr lang="en-US" sz="2200" dirty="0"/>
              <a:t> </a:t>
            </a:r>
            <a:r>
              <a:rPr lang="en-US" sz="2200" dirty="0" err="1"/>
              <a:t>शिक्षित</a:t>
            </a:r>
            <a:r>
              <a:rPr lang="en-US" sz="2200" dirty="0"/>
              <a:t> </a:t>
            </a:r>
            <a:r>
              <a:rPr lang="en-US" sz="2200" dirty="0" err="1"/>
              <a:t>बनाउनुपर्छ</a:t>
            </a:r>
            <a:r>
              <a:rPr lang="en-US" sz="2200" dirty="0"/>
              <a:t>। </a:t>
            </a:r>
            <a:endParaRPr dirty="0"/>
          </a:p>
          <a:p>
            <a:pPr marL="228600" lvl="0" indent="-228600" algn="l" rtl="0">
              <a:lnSpc>
                <a:spcPct val="90000"/>
              </a:lnSpc>
              <a:spcBef>
                <a:spcPts val="1000"/>
              </a:spcBef>
              <a:spcAft>
                <a:spcPts val="0"/>
              </a:spcAft>
              <a:buClr>
                <a:schemeClr val="dk1"/>
              </a:buClr>
              <a:buSzPts val="2200"/>
              <a:buChar char="•"/>
            </a:pPr>
            <a:r>
              <a:rPr lang="en-US" sz="2200" dirty="0" err="1"/>
              <a:t>त्यसपछि</a:t>
            </a:r>
            <a:r>
              <a:rPr lang="en-US" sz="2200" dirty="0"/>
              <a:t>, </a:t>
            </a:r>
            <a:r>
              <a:rPr lang="en-US" sz="2200" dirty="0" err="1"/>
              <a:t>मर्मत</a:t>
            </a:r>
            <a:r>
              <a:rPr lang="en-US" sz="2200" dirty="0"/>
              <a:t> </a:t>
            </a:r>
            <a:r>
              <a:rPr lang="en-US" sz="2200" dirty="0" err="1"/>
              <a:t>टोलीले</a:t>
            </a:r>
            <a:r>
              <a:rPr lang="en-US" sz="2200" dirty="0"/>
              <a:t> </a:t>
            </a:r>
            <a:r>
              <a:rPr lang="en-US" sz="2200" dirty="0" err="1"/>
              <a:t>समस्याहरू</a:t>
            </a:r>
            <a:r>
              <a:rPr lang="en-US" sz="2200" dirty="0"/>
              <a:t> </a:t>
            </a:r>
            <a:r>
              <a:rPr lang="en-US" sz="2200" dirty="0" err="1"/>
              <a:t>समाधान</a:t>
            </a:r>
            <a:r>
              <a:rPr lang="en-US" sz="2200" dirty="0"/>
              <a:t> </a:t>
            </a:r>
            <a:r>
              <a:rPr lang="en-US" sz="2200" dirty="0" err="1"/>
              <a:t>गर्न</a:t>
            </a:r>
            <a:r>
              <a:rPr lang="en-US" sz="2200" dirty="0"/>
              <a:t> </a:t>
            </a:r>
            <a:r>
              <a:rPr lang="en-US" sz="2200" dirty="0" err="1"/>
              <a:t>द्रुत</a:t>
            </a:r>
            <a:r>
              <a:rPr lang="en-US" sz="2200" dirty="0"/>
              <a:t> </a:t>
            </a:r>
            <a:r>
              <a:rPr lang="en-US" sz="2200" dirty="0" err="1"/>
              <a:t>रूपमा</a:t>
            </a:r>
            <a:r>
              <a:rPr lang="en-US" sz="2200" dirty="0"/>
              <a:t> </a:t>
            </a:r>
            <a:r>
              <a:rPr lang="en-US" sz="2200" dirty="0" err="1"/>
              <a:t>कार्य</a:t>
            </a:r>
            <a:r>
              <a:rPr lang="en-US" sz="2200" dirty="0"/>
              <a:t> </a:t>
            </a:r>
            <a:r>
              <a:rPr lang="en-US" sz="2200" dirty="0" err="1"/>
              <a:t>गर्नुपर्दछ</a:t>
            </a:r>
            <a:r>
              <a:rPr lang="en-US" sz="2200" dirty="0"/>
              <a:t>।</a:t>
            </a:r>
            <a:endParaRPr sz="2200" dirty="0"/>
          </a:p>
          <a:p>
            <a:pPr marL="228600" lvl="0" indent="-228600" algn="l" rtl="0">
              <a:lnSpc>
                <a:spcPct val="90000"/>
              </a:lnSpc>
              <a:spcBef>
                <a:spcPts val="1000"/>
              </a:spcBef>
              <a:spcAft>
                <a:spcPts val="0"/>
              </a:spcAft>
              <a:buClr>
                <a:schemeClr val="dk1"/>
              </a:buClr>
              <a:buSzPts val="2200"/>
              <a:buChar char="•"/>
            </a:pPr>
            <a:r>
              <a:rPr lang="en-US" sz="2200" dirty="0" err="1"/>
              <a:t>यदि</a:t>
            </a:r>
            <a:r>
              <a:rPr lang="en-US" sz="2200" dirty="0"/>
              <a:t> </a:t>
            </a:r>
            <a:r>
              <a:rPr lang="en-US" sz="2200" dirty="0" err="1"/>
              <a:t>प्रतिक्रिया</a:t>
            </a:r>
            <a:r>
              <a:rPr lang="en-US" sz="2200" dirty="0"/>
              <a:t> </a:t>
            </a:r>
            <a:r>
              <a:rPr lang="en-US" sz="2200" dirty="0" err="1"/>
              <a:t>दिन</a:t>
            </a:r>
            <a:r>
              <a:rPr lang="en-US" sz="2200" dirty="0"/>
              <a:t> </a:t>
            </a:r>
            <a:r>
              <a:rPr lang="en-US" sz="2200" dirty="0" err="1"/>
              <a:t>धेरै</a:t>
            </a:r>
            <a:r>
              <a:rPr lang="en-US" sz="2200" dirty="0"/>
              <a:t> </a:t>
            </a:r>
            <a:r>
              <a:rPr lang="en-US" sz="2200" dirty="0" err="1"/>
              <a:t>ढिलो</a:t>
            </a:r>
            <a:r>
              <a:rPr lang="en-US" sz="2200" dirty="0"/>
              <a:t> </a:t>
            </a:r>
            <a:r>
              <a:rPr lang="en-US" sz="2200" dirty="0" err="1"/>
              <a:t>भयो</a:t>
            </a:r>
            <a:r>
              <a:rPr lang="en-US" sz="2200" dirty="0"/>
              <a:t> </a:t>
            </a:r>
            <a:r>
              <a:rPr lang="en-US" sz="2200" dirty="0" err="1"/>
              <a:t>भने</a:t>
            </a:r>
            <a:r>
              <a:rPr lang="en-US" sz="2200" dirty="0"/>
              <a:t>, meter </a:t>
            </a:r>
            <a:r>
              <a:rPr lang="en-US" sz="2200" dirty="0" err="1"/>
              <a:t>readerहरूले</a:t>
            </a:r>
            <a:r>
              <a:rPr lang="en-US" sz="2200" dirty="0"/>
              <a:t> </a:t>
            </a:r>
            <a:r>
              <a:rPr lang="en-US" sz="2200" dirty="0" err="1"/>
              <a:t>रिपोर्ट</a:t>
            </a:r>
            <a:r>
              <a:rPr lang="en-US" sz="2200" dirty="0"/>
              <a:t> </a:t>
            </a:r>
            <a:r>
              <a:rPr lang="en-US" sz="2200" dirty="0" err="1"/>
              <a:t>गर्ने</a:t>
            </a:r>
            <a:r>
              <a:rPr lang="en-US" sz="2200" dirty="0"/>
              <a:t> </a:t>
            </a:r>
            <a:r>
              <a:rPr lang="en-US" sz="2200" dirty="0" err="1"/>
              <a:t>प्रेरणा</a:t>
            </a:r>
            <a:r>
              <a:rPr lang="en-US" sz="2200" dirty="0"/>
              <a:t> </a:t>
            </a:r>
            <a:r>
              <a:rPr lang="en-US" sz="2200" dirty="0" err="1"/>
              <a:t>गुमाउन</a:t>
            </a:r>
            <a:r>
              <a:rPr lang="en-US" sz="2200" dirty="0"/>
              <a:t> </a:t>
            </a:r>
            <a:r>
              <a:rPr lang="en-US" sz="2200" dirty="0" err="1"/>
              <a:t>सक्छन्</a:t>
            </a:r>
            <a:r>
              <a:rPr lang="en-US" sz="2200" dirty="0"/>
              <a:t>।</a:t>
            </a:r>
            <a:endParaRPr sz="2200" dirty="0"/>
          </a:p>
        </p:txBody>
      </p:sp>
      <p:pic>
        <p:nvPicPr>
          <p:cNvPr id="558" name="Google Shape;558;p26" descr="人, テーブル, 男, 持つ が含まれている画像&#10;&#10;自動的に生成された説明"/>
          <p:cNvPicPr preferRelativeResize="0"/>
          <p:nvPr/>
        </p:nvPicPr>
        <p:blipFill rotWithShape="1">
          <a:blip r:embed="rId3">
            <a:alphaModFix/>
          </a:blip>
          <a:srcRect/>
          <a:stretch/>
        </p:blipFill>
        <p:spPr>
          <a:xfrm>
            <a:off x="7315200" y="1553287"/>
            <a:ext cx="4674922" cy="4687192"/>
          </a:xfrm>
          <a:prstGeom prst="rect">
            <a:avLst/>
          </a:prstGeom>
          <a:noFill/>
          <a:ln>
            <a:noFill/>
          </a:ln>
        </p:spPr>
      </p:pic>
      <p:sp>
        <p:nvSpPr>
          <p:cNvPr id="559" name="Google Shape;55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28</a:t>
            </a:fld>
            <a:endParaRPr sz="1400" b="1">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4" name="Google Shape;564;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5" name="Google Shape;565;p27"/>
          <p:cNvSpPr txBox="1">
            <a:spLocks noGrp="1"/>
          </p:cNvSpPr>
          <p:nvPr>
            <p:ph type="title"/>
          </p:nvPr>
        </p:nvSpPr>
        <p:spPr>
          <a:xfrm>
            <a:off x="572493" y="238539"/>
            <a:ext cx="11018520" cy="112243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3. Meter readingका त्रुटिहरू - 2</a:t>
            </a:r>
            <a:endParaRPr sz="3600"/>
          </a:p>
        </p:txBody>
      </p:sp>
      <p:sp>
        <p:nvSpPr>
          <p:cNvPr id="566" name="Google Shape;566;p27"/>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7" name="Google Shape;567;p27"/>
          <p:cNvSpPr txBox="1">
            <a:spLocks noGrp="1"/>
          </p:cNvSpPr>
          <p:nvPr>
            <p:ph type="body" idx="1"/>
          </p:nvPr>
        </p:nvSpPr>
        <p:spPr>
          <a:xfrm>
            <a:off x="572492" y="2071316"/>
            <a:ext cx="7103165" cy="44661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Meter reader </a:t>
            </a:r>
            <a:r>
              <a:rPr lang="en-US" sz="2400" dirty="0" err="1"/>
              <a:t>हरू</a:t>
            </a:r>
            <a:r>
              <a:rPr lang="en-US" sz="2400" dirty="0"/>
              <a:t> frontline </a:t>
            </a:r>
            <a:r>
              <a:rPr lang="en-US" sz="2400" dirty="0" err="1"/>
              <a:t>मा</a:t>
            </a:r>
            <a:r>
              <a:rPr lang="en-US" sz="2400" dirty="0"/>
              <a:t> </a:t>
            </a:r>
            <a:r>
              <a:rPr lang="en-US" sz="2400" dirty="0" err="1"/>
              <a:t>हुन्छन</a:t>
            </a:r>
            <a:r>
              <a:rPr lang="en-US" sz="2400" dirty="0"/>
              <a:t>, </a:t>
            </a:r>
            <a:r>
              <a:rPr lang="en-US" sz="2400" dirty="0" err="1"/>
              <a:t>त्यहिभएर</a:t>
            </a:r>
            <a:r>
              <a:rPr lang="en-US" sz="2400" dirty="0"/>
              <a:t> </a:t>
            </a:r>
            <a:r>
              <a:rPr lang="en-US" sz="2400" dirty="0" err="1"/>
              <a:t>उहाहरूका</a:t>
            </a:r>
            <a:r>
              <a:rPr lang="en-US" sz="2400" dirty="0"/>
              <a:t> </a:t>
            </a:r>
            <a:r>
              <a:rPr lang="en-US" sz="2400" dirty="0" err="1"/>
              <a:t>गतिविधिहरूले</a:t>
            </a:r>
            <a:r>
              <a:rPr lang="en-US" sz="2400" dirty="0"/>
              <a:t> </a:t>
            </a:r>
            <a:r>
              <a:rPr lang="en-US" sz="2400" dirty="0" err="1"/>
              <a:t>नगद</a:t>
            </a:r>
            <a:r>
              <a:rPr lang="en-US" sz="2400" dirty="0"/>
              <a:t> </a:t>
            </a:r>
            <a:r>
              <a:rPr lang="en-US" sz="2400" dirty="0" err="1"/>
              <a:t>प्रवाहमा</a:t>
            </a:r>
            <a:r>
              <a:rPr lang="en-US" sz="2400" dirty="0"/>
              <a:t> </a:t>
            </a:r>
            <a:r>
              <a:rPr lang="en-US" sz="2400" dirty="0" err="1"/>
              <a:t>प्रत्यक्ष्य</a:t>
            </a:r>
            <a:r>
              <a:rPr lang="en-US" sz="2400" dirty="0"/>
              <a:t> </a:t>
            </a:r>
            <a:r>
              <a:rPr lang="en-US" sz="2400" dirty="0" err="1"/>
              <a:t>प्रभाव</a:t>
            </a:r>
            <a:r>
              <a:rPr lang="en-US" sz="2400" dirty="0"/>
              <a:t> </a:t>
            </a:r>
            <a:r>
              <a:rPr lang="en-US" sz="2400" dirty="0" err="1"/>
              <a:t>पार्छ</a:t>
            </a:r>
            <a:r>
              <a:rPr lang="en-US" sz="2400" dirty="0"/>
              <a:t>।</a:t>
            </a:r>
            <a:endParaRPr sz="2400" dirty="0"/>
          </a:p>
          <a:p>
            <a:pPr marL="228600" lvl="0" indent="-228600" algn="l" rtl="0">
              <a:lnSpc>
                <a:spcPct val="90000"/>
              </a:lnSpc>
              <a:spcBef>
                <a:spcPts val="1000"/>
              </a:spcBef>
              <a:spcAft>
                <a:spcPts val="0"/>
              </a:spcAft>
              <a:buClr>
                <a:schemeClr val="dk1"/>
              </a:buClr>
              <a:buSzPts val="2400"/>
              <a:buChar char="•"/>
            </a:pPr>
            <a:r>
              <a:rPr lang="en-US" sz="2400" dirty="0"/>
              <a:t>Management </a:t>
            </a:r>
            <a:r>
              <a:rPr lang="en-US" sz="2400" dirty="0" err="1"/>
              <a:t>तह</a:t>
            </a:r>
            <a:r>
              <a:rPr lang="en-US" sz="2400" dirty="0"/>
              <a:t> </a:t>
            </a:r>
            <a:r>
              <a:rPr lang="en-US" sz="2400" dirty="0" err="1"/>
              <a:t>बाट</a:t>
            </a:r>
            <a:r>
              <a:rPr lang="en-US" sz="2400" dirty="0"/>
              <a:t> </a:t>
            </a:r>
            <a:r>
              <a:rPr lang="en-US" sz="2400" dirty="0" err="1"/>
              <a:t>नै</a:t>
            </a:r>
            <a:r>
              <a:rPr lang="en-US" sz="2400" dirty="0"/>
              <a:t> </a:t>
            </a:r>
            <a:r>
              <a:rPr lang="en-US" sz="2400" dirty="0" err="1"/>
              <a:t>उहाहरूको</a:t>
            </a:r>
            <a:r>
              <a:rPr lang="en-US" sz="2400" dirty="0"/>
              <a:t> </a:t>
            </a:r>
            <a:r>
              <a:rPr lang="en-US" sz="2400" dirty="0" err="1"/>
              <a:t>तालिम</a:t>
            </a:r>
            <a:r>
              <a:rPr lang="en-US" sz="2400" dirty="0"/>
              <a:t> र </a:t>
            </a:r>
            <a:r>
              <a:rPr lang="en-US" sz="2400" dirty="0" err="1"/>
              <a:t>प्रेरित</a:t>
            </a:r>
            <a:r>
              <a:rPr lang="en-US" sz="2400" dirty="0"/>
              <a:t> </a:t>
            </a:r>
            <a:r>
              <a:rPr lang="en-US" sz="2400" dirty="0" err="1"/>
              <a:t>गर्नमा</a:t>
            </a:r>
            <a:r>
              <a:rPr lang="en-US" sz="2400" dirty="0"/>
              <a:t> </a:t>
            </a:r>
            <a:r>
              <a:rPr lang="en-US" sz="2400" dirty="0" err="1"/>
              <a:t>लगानी</a:t>
            </a:r>
            <a:r>
              <a:rPr lang="en-US" sz="2400" dirty="0"/>
              <a:t> </a:t>
            </a:r>
            <a:r>
              <a:rPr lang="en-US" sz="2400" dirty="0" err="1"/>
              <a:t>गर्नुपर्छ</a:t>
            </a:r>
            <a:r>
              <a:rPr lang="en-US" sz="2400" dirty="0"/>
              <a:t> र meter </a:t>
            </a:r>
            <a:r>
              <a:rPr lang="en-US" sz="2400" dirty="0" err="1"/>
              <a:t>readerहरूलाई</a:t>
            </a:r>
            <a:r>
              <a:rPr lang="en-US" sz="2400" dirty="0"/>
              <a:t>  </a:t>
            </a:r>
            <a:r>
              <a:rPr lang="en-US" sz="2400" dirty="0" err="1"/>
              <a:t>प्रभावकारी</a:t>
            </a:r>
            <a:r>
              <a:rPr lang="en-US" sz="2400" dirty="0"/>
              <a:t> </a:t>
            </a:r>
            <a:r>
              <a:rPr lang="en-US" sz="2400" dirty="0" err="1"/>
              <a:t>रूपमा</a:t>
            </a:r>
            <a:r>
              <a:rPr lang="en-US" sz="2400" dirty="0"/>
              <a:t> </a:t>
            </a:r>
            <a:r>
              <a:rPr lang="en-US" sz="2400" dirty="0" err="1"/>
              <a:t>जानकारी</a:t>
            </a:r>
            <a:r>
              <a:rPr lang="en-US" sz="2400" dirty="0"/>
              <a:t> record र report </a:t>
            </a:r>
            <a:r>
              <a:rPr lang="en-US" sz="2400" dirty="0" err="1"/>
              <a:t>गर्न</a:t>
            </a:r>
            <a:r>
              <a:rPr lang="en-US" sz="2400" dirty="0"/>
              <a:t> </a:t>
            </a:r>
            <a:r>
              <a:rPr lang="en-US" sz="2400" dirty="0" err="1"/>
              <a:t>उत्प्रेरित</a:t>
            </a:r>
            <a:r>
              <a:rPr lang="en-US" sz="2400" dirty="0"/>
              <a:t> </a:t>
            </a:r>
            <a:r>
              <a:rPr lang="en-US" sz="2400" dirty="0" err="1"/>
              <a:t>गर्नुपर्छ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Managerहरूले</a:t>
            </a:r>
            <a:r>
              <a:rPr lang="en-US" sz="2400" dirty="0"/>
              <a:t> </a:t>
            </a:r>
            <a:r>
              <a:rPr lang="en-US" sz="2400" dirty="0" err="1"/>
              <a:t>पनि</a:t>
            </a:r>
            <a:r>
              <a:rPr lang="en-US" sz="2400" dirty="0"/>
              <a:t> </a:t>
            </a:r>
            <a:r>
              <a:rPr lang="en-US" sz="2400" dirty="0" err="1"/>
              <a:t>meterको</a:t>
            </a:r>
            <a:r>
              <a:rPr lang="en-US" sz="2400" dirty="0"/>
              <a:t> reading </a:t>
            </a:r>
            <a:r>
              <a:rPr lang="en-US" sz="2400" dirty="0" err="1"/>
              <a:t>प्रणालीमा</a:t>
            </a:r>
            <a:r>
              <a:rPr lang="en-US" sz="2400" dirty="0"/>
              <a:t> </a:t>
            </a:r>
            <a:r>
              <a:rPr lang="en-US" sz="2400" dirty="0" err="1"/>
              <a:t>सुधार</a:t>
            </a:r>
            <a:r>
              <a:rPr lang="en-US" sz="2400" dirty="0"/>
              <a:t> </a:t>
            </a:r>
            <a:r>
              <a:rPr lang="en-US" sz="2400" dirty="0" err="1"/>
              <a:t>गरेर</a:t>
            </a:r>
            <a:r>
              <a:rPr lang="en-US" sz="2400" dirty="0"/>
              <a:t> </a:t>
            </a:r>
            <a:r>
              <a:rPr lang="en-US" sz="2400" dirty="0" err="1"/>
              <a:t>त्रुटिहरूलाई</a:t>
            </a:r>
            <a:r>
              <a:rPr lang="en-US" sz="2400" dirty="0"/>
              <a:t> </a:t>
            </a:r>
            <a:r>
              <a:rPr lang="en-US" sz="2400" dirty="0" err="1"/>
              <a:t>रोकथाम</a:t>
            </a:r>
            <a:r>
              <a:rPr lang="en-US" sz="2400" dirty="0"/>
              <a:t> </a:t>
            </a:r>
            <a:r>
              <a:rPr lang="en-US" sz="2400" dirty="0" err="1"/>
              <a:t>गर्नुपर्छ</a:t>
            </a:r>
            <a:r>
              <a:rPr lang="en-US" sz="2400" dirty="0"/>
              <a:t>। </a:t>
            </a:r>
            <a:r>
              <a:rPr lang="en-US" sz="2400" dirty="0" err="1"/>
              <a:t>यसका</a:t>
            </a:r>
            <a:r>
              <a:rPr lang="en-US" sz="2400" dirty="0"/>
              <a:t> </a:t>
            </a:r>
            <a:r>
              <a:rPr lang="en-US" sz="2400" dirty="0" err="1"/>
              <a:t>लागि</a:t>
            </a:r>
            <a:r>
              <a:rPr lang="en-US" sz="2400" dirty="0"/>
              <a:t> meter readers </a:t>
            </a:r>
            <a:r>
              <a:rPr lang="en-US" sz="2400" dirty="0" err="1"/>
              <a:t>को</a:t>
            </a:r>
            <a:r>
              <a:rPr lang="en-US" sz="2400" dirty="0"/>
              <a:t> </a:t>
            </a:r>
            <a:r>
              <a:rPr lang="en-US" sz="2400" dirty="0" err="1"/>
              <a:t>राम्रो</a:t>
            </a:r>
            <a:r>
              <a:rPr lang="en-US" sz="2400" dirty="0"/>
              <a:t> supervision </a:t>
            </a:r>
            <a:r>
              <a:rPr lang="en-US" sz="2400" dirty="0" err="1"/>
              <a:t>गर्दै</a:t>
            </a:r>
            <a:r>
              <a:rPr lang="en-US" sz="2400" dirty="0"/>
              <a:t>, area /route </a:t>
            </a:r>
            <a:r>
              <a:rPr lang="en-US" sz="2400" dirty="0" err="1"/>
              <a:t>नियमित</a:t>
            </a:r>
            <a:r>
              <a:rPr lang="en-US" sz="2400" dirty="0"/>
              <a:t> </a:t>
            </a:r>
            <a:r>
              <a:rPr lang="en-US" sz="2400" dirty="0" err="1"/>
              <a:t>फेर्दै</a:t>
            </a:r>
            <a:r>
              <a:rPr lang="en-US" sz="2400" dirty="0"/>
              <a:t> र </a:t>
            </a:r>
            <a:r>
              <a:rPr lang="en-US" sz="2400" dirty="0" err="1"/>
              <a:t>अनियमितता</a:t>
            </a:r>
            <a:r>
              <a:rPr lang="en-US" sz="2400" dirty="0"/>
              <a:t> </a:t>
            </a:r>
            <a:r>
              <a:rPr lang="en-US" sz="2400" dirty="0" err="1"/>
              <a:t>को</a:t>
            </a:r>
            <a:r>
              <a:rPr lang="en-US" sz="2400" dirty="0"/>
              <a:t> </a:t>
            </a:r>
            <a:r>
              <a:rPr lang="en-US" sz="2400" dirty="0" err="1"/>
              <a:t>जांच</a:t>
            </a:r>
            <a:r>
              <a:rPr lang="en-US" sz="2400" dirty="0"/>
              <a:t> </a:t>
            </a:r>
            <a:r>
              <a:rPr lang="en-US" sz="2400" dirty="0" err="1"/>
              <a:t>गर्न</a:t>
            </a:r>
            <a:r>
              <a:rPr lang="en-US" sz="2400" dirty="0"/>
              <a:t> </a:t>
            </a:r>
            <a:r>
              <a:rPr lang="en-US" sz="2400" dirty="0" err="1"/>
              <a:t>सकिन्छ</a:t>
            </a:r>
            <a:r>
              <a:rPr lang="en-US" sz="2400" dirty="0"/>
              <a:t>।</a:t>
            </a:r>
            <a:endParaRPr sz="2400" dirty="0"/>
          </a:p>
        </p:txBody>
      </p:sp>
      <p:pic>
        <p:nvPicPr>
          <p:cNvPr id="568" name="Google Shape;568;p27" descr="屋内, 人, 座る, テーブル が含まれている画像&#10;&#10;自動的に生成された説明"/>
          <p:cNvPicPr preferRelativeResize="0"/>
          <p:nvPr/>
        </p:nvPicPr>
        <p:blipFill rotWithShape="1">
          <a:blip r:embed="rId3">
            <a:alphaModFix/>
          </a:blip>
          <a:srcRect l="3554" r="-3" b="-3"/>
          <a:stretch/>
        </p:blipFill>
        <p:spPr>
          <a:xfrm>
            <a:off x="7675658" y="2093976"/>
            <a:ext cx="3941064" cy="4096512"/>
          </a:xfrm>
          <a:prstGeom prst="rect">
            <a:avLst/>
          </a:prstGeom>
          <a:noFill/>
          <a:ln>
            <a:noFill/>
          </a:ln>
        </p:spPr>
      </p:pic>
      <p:sp>
        <p:nvSpPr>
          <p:cNvPr id="569" name="Google Shape;56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29</a:t>
            </a:fld>
            <a:endParaRPr sz="1400"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Non-Revenue Water </a:t>
            </a:r>
            <a:r>
              <a:rPr lang="en-US" dirty="0" err="1"/>
              <a:t>को</a:t>
            </a:r>
            <a:r>
              <a:rPr lang="en-US" dirty="0"/>
              <a:t> </a:t>
            </a:r>
            <a:r>
              <a:rPr lang="en-US" dirty="0" err="1"/>
              <a:t>परिभाषा</a:t>
            </a:r>
            <a:endParaRPr lang="en-US" dirty="0"/>
          </a:p>
        </p:txBody>
      </p:sp>
      <p:sp>
        <p:nvSpPr>
          <p:cNvPr id="3" name="Content Placeholder 2"/>
          <p:cNvSpPr>
            <a:spLocks noGrp="1"/>
          </p:cNvSpPr>
          <p:nvPr>
            <p:ph idx="1"/>
          </p:nvPr>
        </p:nvSpPr>
        <p:spPr/>
        <p:txBody>
          <a:bodyPr/>
          <a:lstStyle/>
          <a:p>
            <a:r>
              <a:rPr lang="en-US" dirty="0"/>
              <a:t>Non-Revenue Water” (NRW)—defined as the difference between the amount of water put into the distribution system and the amount of water billed to consumers</a:t>
            </a:r>
          </a:p>
        </p:txBody>
      </p:sp>
      <p:pic>
        <p:nvPicPr>
          <p:cNvPr id="1026" name="Picture 2" descr="Stem the Tide of Non-Revenue Water - Water Finance &amp; Management"/>
          <p:cNvPicPr>
            <a:picLocks noChangeAspect="1" noChangeArrowheads="1"/>
          </p:cNvPicPr>
          <p:nvPr/>
        </p:nvPicPr>
        <p:blipFill>
          <a:blip r:embed="rId2"/>
          <a:srcRect/>
          <a:stretch>
            <a:fillRect/>
          </a:stretch>
        </p:blipFill>
        <p:spPr bwMode="auto">
          <a:xfrm>
            <a:off x="141865" y="4846320"/>
            <a:ext cx="5302028" cy="1755648"/>
          </a:xfrm>
          <a:prstGeom prst="rect">
            <a:avLst/>
          </a:prstGeom>
          <a:noFill/>
        </p:spPr>
      </p:pic>
      <p:sp>
        <p:nvSpPr>
          <p:cNvPr id="11" name="Tijdelijke aanduiding voor inhoud 2">
            <a:extLst>
              <a:ext uri="{FF2B5EF4-FFF2-40B4-BE49-F238E27FC236}">
                <a16:creationId xmlns:a16="http://schemas.microsoft.com/office/drawing/2014/main" id="{F9E7D093-A40C-E663-63DA-1B03637FB622}"/>
              </a:ext>
            </a:extLst>
          </p:cNvPr>
          <p:cNvSpPr txBox="1">
            <a:spLocks/>
          </p:cNvSpPr>
          <p:nvPr/>
        </p:nvSpPr>
        <p:spPr bwMode="auto">
          <a:xfrm>
            <a:off x="8438326" y="3051686"/>
            <a:ext cx="792088" cy="146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3050" indent="-190500" algn="l" rtl="0" eaLnBrk="0" fontAlgn="base" hangingPunct="0">
              <a:spcBef>
                <a:spcPct val="20000"/>
              </a:spcBef>
              <a:spcAft>
                <a:spcPct val="0"/>
              </a:spcAft>
              <a:buSzPct val="85000"/>
              <a:buChar char="•"/>
              <a:defRPr sz="2000">
                <a:solidFill>
                  <a:schemeClr val="tx1"/>
                </a:solidFill>
                <a:latin typeface="+mn-lt"/>
                <a:ea typeface="+mn-ea"/>
                <a:cs typeface="+mn-cs"/>
              </a:defRPr>
            </a:lvl1pPr>
            <a:lvl2pPr marL="623888" indent="-171450" algn="l" rtl="0" eaLnBrk="0" fontAlgn="base" hangingPunct="0">
              <a:spcBef>
                <a:spcPts val="500"/>
              </a:spcBef>
              <a:spcAft>
                <a:spcPct val="0"/>
              </a:spcAft>
              <a:buSzPct val="85000"/>
              <a:buChar char="•"/>
              <a:defRPr sz="1600">
                <a:solidFill>
                  <a:srgbClr val="7F7F7F"/>
                </a:solidFill>
                <a:latin typeface="+mn-lt"/>
              </a:defRPr>
            </a:lvl2pPr>
            <a:lvl3pPr marL="896938" indent="-93663" algn="l" rtl="0" eaLnBrk="0" fontAlgn="base" hangingPunct="0">
              <a:spcBef>
                <a:spcPts val="500"/>
              </a:spcBef>
              <a:spcAft>
                <a:spcPct val="0"/>
              </a:spcAft>
              <a:buFont typeface="Verdana" pitchFamily="34" charset="0"/>
              <a:buChar char="−"/>
              <a:defRPr sz="1400">
                <a:solidFill>
                  <a:srgbClr val="7F7F7F"/>
                </a:solidFill>
                <a:latin typeface="+mn-lt"/>
              </a:defRPr>
            </a:lvl3pPr>
            <a:lvl4pPr marL="1169988" indent="-93663" algn="l" rtl="0" eaLnBrk="0" fontAlgn="base" hangingPunct="0">
              <a:spcBef>
                <a:spcPts val="500"/>
              </a:spcBef>
              <a:spcAft>
                <a:spcPct val="0"/>
              </a:spcAft>
              <a:buFont typeface="Verdana" pitchFamily="34" charset="0"/>
              <a:buChar char="−"/>
              <a:defRPr sz="1300">
                <a:solidFill>
                  <a:srgbClr val="7F7F7F"/>
                </a:solidFill>
                <a:latin typeface="+mn-lt"/>
              </a:defRPr>
            </a:lvl4pPr>
            <a:lvl5pPr marL="1430338" indent="-80963" algn="l" rtl="0" eaLnBrk="0" fontAlgn="base" hangingPunct="0">
              <a:spcBef>
                <a:spcPts val="500"/>
              </a:spcBef>
              <a:spcAft>
                <a:spcPct val="0"/>
              </a:spcAft>
              <a:buFont typeface="Verdana" pitchFamily="34" charset="0"/>
              <a:buChar char="−"/>
              <a:defRPr sz="1200">
                <a:solidFill>
                  <a:srgbClr val="7F7F7F"/>
                </a:solidFill>
                <a:latin typeface="+mn-lt"/>
              </a:defRPr>
            </a:lvl5pPr>
            <a:lvl6pPr marL="1887538" indent="-80963" algn="l" rtl="0" fontAlgn="base">
              <a:spcBef>
                <a:spcPts val="500"/>
              </a:spcBef>
              <a:spcAft>
                <a:spcPct val="0"/>
              </a:spcAft>
              <a:buFont typeface="Verdana" pitchFamily="34" charset="0"/>
              <a:buChar char="−"/>
              <a:defRPr>
                <a:solidFill>
                  <a:schemeClr val="hlink"/>
                </a:solidFill>
                <a:latin typeface="+mn-lt"/>
              </a:defRPr>
            </a:lvl6pPr>
            <a:lvl7pPr marL="2344738" indent="-80963" algn="l" rtl="0" fontAlgn="base">
              <a:spcBef>
                <a:spcPts val="500"/>
              </a:spcBef>
              <a:spcAft>
                <a:spcPct val="0"/>
              </a:spcAft>
              <a:buFont typeface="Verdana" pitchFamily="34" charset="0"/>
              <a:buChar char="−"/>
              <a:defRPr>
                <a:solidFill>
                  <a:schemeClr val="hlink"/>
                </a:solidFill>
                <a:latin typeface="+mn-lt"/>
              </a:defRPr>
            </a:lvl7pPr>
            <a:lvl8pPr marL="2801938" indent="-80963" algn="l" rtl="0" fontAlgn="base">
              <a:spcBef>
                <a:spcPts val="500"/>
              </a:spcBef>
              <a:spcAft>
                <a:spcPct val="0"/>
              </a:spcAft>
              <a:buFont typeface="Verdana" pitchFamily="34" charset="0"/>
              <a:buChar char="−"/>
              <a:defRPr>
                <a:solidFill>
                  <a:schemeClr val="hlink"/>
                </a:solidFill>
                <a:latin typeface="+mn-lt"/>
              </a:defRPr>
            </a:lvl8pPr>
            <a:lvl9pPr marL="3259138" indent="-80963" algn="l" rtl="0" fontAlgn="base">
              <a:spcBef>
                <a:spcPts val="500"/>
              </a:spcBef>
              <a:spcAft>
                <a:spcPct val="0"/>
              </a:spcAft>
              <a:buFont typeface="Verdana" pitchFamily="34" charset="0"/>
              <a:buChar char="−"/>
              <a:defRPr>
                <a:solidFill>
                  <a:schemeClr val="hlink"/>
                </a:solidFill>
                <a:latin typeface="+mn-lt"/>
              </a:defRPr>
            </a:lvl9pPr>
          </a:lstStyle>
          <a:p>
            <a:pPr marL="82550" indent="0">
              <a:buFontTx/>
              <a:buNone/>
            </a:pPr>
            <a:r>
              <a:rPr lang="nl-NL" sz="9600" b="1" kern="0" spc="50" dirty="0">
                <a:ln w="11430"/>
                <a:solidFill>
                  <a:srgbClr val="00B050"/>
                </a:solidFill>
                <a:effectLst>
                  <a:outerShdw blurRad="76200" dist="50800" dir="5400000" algn="tl" rotWithShape="0">
                    <a:srgbClr val="000000">
                      <a:alpha val="65000"/>
                    </a:srgbClr>
                  </a:outerShdw>
                </a:effectLst>
              </a:rPr>
              <a:t>$</a:t>
            </a:r>
          </a:p>
        </p:txBody>
      </p:sp>
      <p:pic>
        <p:nvPicPr>
          <p:cNvPr id="12" name="Picture 4" descr="C:\Users\Evides\AppData\Local\Microsoft\Windows\Temporary Internet Files\Content.IE5\DE4CGPLA\MC900311308[1].wmf">
            <a:extLst>
              <a:ext uri="{FF2B5EF4-FFF2-40B4-BE49-F238E27FC236}">
                <a16:creationId xmlns:a16="http://schemas.microsoft.com/office/drawing/2014/main" id="{D13F7FFB-0F51-F6EB-18BB-64F83CF35D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117" y="3251862"/>
            <a:ext cx="1821485" cy="1311250"/>
          </a:xfrm>
          <a:prstGeom prst="rect">
            <a:avLst/>
          </a:prstGeom>
          <a:noFill/>
          <a:extLst>
            <a:ext uri="{909E8E84-426E-40DD-AFC4-6F175D3DCCD1}">
              <a14:hiddenFill xmlns:a14="http://schemas.microsoft.com/office/drawing/2010/main">
                <a:solidFill>
                  <a:srgbClr val="FFFFFF"/>
                </a:solidFill>
              </a14:hiddenFill>
            </a:ext>
          </a:extLst>
        </p:spPr>
      </p:pic>
      <p:sp>
        <p:nvSpPr>
          <p:cNvPr id="13" name="Gebogen pijl 6">
            <a:extLst>
              <a:ext uri="{FF2B5EF4-FFF2-40B4-BE49-F238E27FC236}">
                <a16:creationId xmlns:a16="http://schemas.microsoft.com/office/drawing/2014/main" id="{791572D4-6E83-90E1-22A9-715E62BED552}"/>
              </a:ext>
            </a:extLst>
          </p:cNvPr>
          <p:cNvSpPr/>
          <p:nvPr/>
        </p:nvSpPr>
        <p:spPr>
          <a:xfrm rot="5400000">
            <a:off x="4555127" y="3142571"/>
            <a:ext cx="2076254" cy="3867147"/>
          </a:xfrm>
          <a:prstGeom prst="bentArrow">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a:solidFill>
                <a:srgbClr val="00508C"/>
              </a:solidFill>
            </a:endParaRPr>
          </a:p>
        </p:txBody>
      </p:sp>
      <p:sp>
        <p:nvSpPr>
          <p:cNvPr id="14" name="PIJL-RECHTS 7">
            <a:extLst>
              <a:ext uri="{FF2B5EF4-FFF2-40B4-BE49-F238E27FC236}">
                <a16:creationId xmlns:a16="http://schemas.microsoft.com/office/drawing/2014/main" id="{70674E57-C04E-8C53-FDB9-BEAD0A562244}"/>
              </a:ext>
            </a:extLst>
          </p:cNvPr>
          <p:cNvSpPr/>
          <p:nvPr/>
        </p:nvSpPr>
        <p:spPr>
          <a:xfrm>
            <a:off x="3650279" y="3331901"/>
            <a:ext cx="4587227" cy="93610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5" name="Tekstvak 8">
            <a:extLst>
              <a:ext uri="{FF2B5EF4-FFF2-40B4-BE49-F238E27FC236}">
                <a16:creationId xmlns:a16="http://schemas.microsoft.com/office/drawing/2014/main" id="{79C1177D-1796-65E2-2AC4-1A855E3FBBA7}"/>
              </a:ext>
            </a:extLst>
          </p:cNvPr>
          <p:cNvSpPr txBox="1"/>
          <p:nvPr/>
        </p:nvSpPr>
        <p:spPr>
          <a:xfrm>
            <a:off x="8441781" y="4515807"/>
            <a:ext cx="996363" cy="369332"/>
          </a:xfrm>
          <a:prstGeom prst="rect">
            <a:avLst/>
          </a:prstGeom>
          <a:solidFill>
            <a:srgbClr val="00B050"/>
          </a:solidFill>
        </p:spPr>
        <p:style>
          <a:lnRef idx="0">
            <a:schemeClr val="dk1"/>
          </a:lnRef>
          <a:fillRef idx="3">
            <a:schemeClr val="dk1"/>
          </a:fillRef>
          <a:effectRef idx="3">
            <a:schemeClr val="dk1"/>
          </a:effectRef>
          <a:fontRef idx="minor">
            <a:schemeClr val="lt1"/>
          </a:fontRef>
        </p:style>
        <p:txBody>
          <a:bodyPr wrap="none" rtlCol="0">
            <a:spAutoFit/>
          </a:bodyPr>
          <a:lstStyle/>
          <a:p>
            <a:pPr fontAlgn="base">
              <a:spcBef>
                <a:spcPct val="0"/>
              </a:spcBef>
              <a:spcAft>
                <a:spcPct val="0"/>
              </a:spcAft>
            </a:pPr>
            <a:r>
              <a:rPr lang="nl-NL" dirty="0" err="1">
                <a:solidFill>
                  <a:srgbClr val="FFFFFF"/>
                </a:solidFill>
              </a:rPr>
              <a:t>Revenue</a:t>
            </a:r>
            <a:endParaRPr lang="en-GB" dirty="0">
              <a:solidFill>
                <a:srgbClr val="FFFFFF"/>
              </a:solidFill>
            </a:endParaRPr>
          </a:p>
        </p:txBody>
      </p:sp>
      <p:sp>
        <p:nvSpPr>
          <p:cNvPr id="16" name="Tekstvak 9">
            <a:extLst>
              <a:ext uri="{FF2B5EF4-FFF2-40B4-BE49-F238E27FC236}">
                <a16:creationId xmlns:a16="http://schemas.microsoft.com/office/drawing/2014/main" id="{BFB1BE6F-47FC-5EA0-DB01-CFBA07F754C2}"/>
              </a:ext>
            </a:extLst>
          </p:cNvPr>
          <p:cNvSpPr txBox="1"/>
          <p:nvPr/>
        </p:nvSpPr>
        <p:spPr>
          <a:xfrm>
            <a:off x="5757672" y="6188572"/>
            <a:ext cx="2297552" cy="400110"/>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fontAlgn="base">
              <a:spcBef>
                <a:spcPct val="0"/>
              </a:spcBef>
              <a:spcAft>
                <a:spcPct val="0"/>
              </a:spcAft>
            </a:pPr>
            <a:r>
              <a:rPr lang="nl-NL" sz="2000" dirty="0">
                <a:solidFill>
                  <a:srgbClr val="FFFFFF"/>
                </a:solidFill>
              </a:rPr>
              <a:t>Non-</a:t>
            </a:r>
            <a:r>
              <a:rPr lang="nl-NL" sz="2000" dirty="0" err="1">
                <a:solidFill>
                  <a:srgbClr val="FFFFFF"/>
                </a:solidFill>
              </a:rPr>
              <a:t>Revenue</a:t>
            </a:r>
            <a:r>
              <a:rPr lang="nl-NL" sz="2000" dirty="0">
                <a:solidFill>
                  <a:srgbClr val="FFFFFF"/>
                </a:solidFill>
              </a:rPr>
              <a:t>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8"/>
          <p:cNvSpPr txBox="1">
            <a:spLocks noGrp="1"/>
          </p:cNvSpPr>
          <p:nvPr>
            <p:ph type="title"/>
          </p:nvPr>
        </p:nvSpPr>
        <p:spPr>
          <a:xfrm>
            <a:off x="830313" y="458967"/>
            <a:ext cx="10515600" cy="879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4. Data processing का त्रुटिहरू </a:t>
            </a:r>
            <a:endParaRPr sz="3600"/>
          </a:p>
        </p:txBody>
      </p:sp>
      <p:sp>
        <p:nvSpPr>
          <p:cNvPr id="575" name="Google Shape;575;p28"/>
          <p:cNvSpPr txBox="1">
            <a:spLocks noGrp="1"/>
          </p:cNvSpPr>
          <p:nvPr>
            <p:ph type="body" idx="1"/>
          </p:nvPr>
        </p:nvSpPr>
        <p:spPr>
          <a:xfrm>
            <a:off x="838200" y="1468282"/>
            <a:ext cx="10515600" cy="324124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सामान्यतय बिलिङको बिधिमा meter reader हरूको आवश्यकता हुन्छ जो प्रत्येक घरमा गएर ग्राहकको meter पढ्नुहुन्छ। </a:t>
            </a:r>
            <a:endParaRPr/>
          </a:p>
          <a:p>
            <a:pPr marL="228600" lvl="0" indent="-228600" algn="l" rtl="0">
              <a:lnSpc>
                <a:spcPct val="90000"/>
              </a:lnSpc>
              <a:spcBef>
                <a:spcPts val="1000"/>
              </a:spcBef>
              <a:spcAft>
                <a:spcPts val="0"/>
              </a:spcAft>
              <a:buClr>
                <a:schemeClr val="dk1"/>
              </a:buClr>
              <a:buSzPts val="2400"/>
              <a:buChar char="•"/>
            </a:pPr>
            <a:r>
              <a:rPr lang="en-US" sz="2400"/>
              <a:t>त्यसपछि data formमा हातले लेखिन्छ, officeमा फिर्ता लगिन्छ, billing sectionलाई दिइन्छ र billing system मा टाइप गरिन्छ। </a:t>
            </a:r>
            <a:endParaRPr/>
          </a:p>
          <a:p>
            <a:pPr marL="228600" lvl="0" indent="-228600" algn="l" rtl="0">
              <a:lnSpc>
                <a:spcPct val="90000"/>
              </a:lnSpc>
              <a:spcBef>
                <a:spcPts val="1000"/>
              </a:spcBef>
              <a:spcAft>
                <a:spcPts val="0"/>
              </a:spcAft>
              <a:buClr>
                <a:schemeClr val="dk1"/>
              </a:buClr>
              <a:buSzPts val="2400"/>
              <a:buChar char="•"/>
            </a:pPr>
            <a:r>
              <a:rPr lang="en-US" sz="2400"/>
              <a:t>त्यसपछि bill print गरी ग्राहकलाई पठाइन्छ।</a:t>
            </a:r>
            <a:endParaRPr sz="2400"/>
          </a:p>
          <a:p>
            <a:pPr marL="228600" lvl="0" indent="-228600" algn="l" rtl="0">
              <a:lnSpc>
                <a:spcPct val="90000"/>
              </a:lnSpc>
              <a:spcBef>
                <a:spcPts val="1000"/>
              </a:spcBef>
              <a:spcAft>
                <a:spcPts val="0"/>
              </a:spcAft>
              <a:buClr>
                <a:schemeClr val="dk1"/>
              </a:buClr>
              <a:buSzPts val="2400"/>
              <a:buChar char="•"/>
            </a:pPr>
            <a:r>
              <a:rPr lang="en-US" sz="2400"/>
              <a:t>यसो गर्दा , विभिन्न चरणहरूमा विभिन्न त्रुटिहरू हुन सक्छ जस्तै : meter reader ले गलत data लेख्नु ; billing विभागले billing  system मा गलत data entry गर्नु ; वा bill गलत ठेगानामा पठाइनू।</a:t>
            </a:r>
            <a:endParaRPr sz="2400"/>
          </a:p>
        </p:txBody>
      </p:sp>
      <p:grpSp>
        <p:nvGrpSpPr>
          <p:cNvPr id="576" name="Google Shape;576;p28"/>
          <p:cNvGrpSpPr/>
          <p:nvPr/>
        </p:nvGrpSpPr>
        <p:grpSpPr>
          <a:xfrm>
            <a:off x="830313" y="4808538"/>
            <a:ext cx="10814644" cy="1833081"/>
            <a:chOff x="693681" y="4778374"/>
            <a:chExt cx="10814644" cy="1833081"/>
          </a:xfrm>
        </p:grpSpPr>
        <p:pic>
          <p:nvPicPr>
            <p:cNvPr id="577" name="Google Shape;577;p28" descr="文字が書かれた紙を持っている男性&#10;&#10;低い精度で自動的に生成された説明"/>
            <p:cNvPicPr preferRelativeResize="0"/>
            <p:nvPr/>
          </p:nvPicPr>
          <p:blipFill rotWithShape="1">
            <a:blip r:embed="rId3">
              <a:alphaModFix/>
            </a:blip>
            <a:srcRect/>
            <a:stretch/>
          </p:blipFill>
          <p:spPr>
            <a:xfrm>
              <a:off x="3106332" y="4788883"/>
              <a:ext cx="2282487" cy="1802779"/>
            </a:xfrm>
            <a:prstGeom prst="rect">
              <a:avLst/>
            </a:prstGeom>
            <a:noFill/>
            <a:ln>
              <a:noFill/>
            </a:ln>
          </p:spPr>
        </p:pic>
        <p:pic>
          <p:nvPicPr>
            <p:cNvPr id="578" name="Google Shape;578;p28" descr="コンピューターの画面&#10;&#10;自動的に生成された説明"/>
            <p:cNvPicPr preferRelativeResize="0"/>
            <p:nvPr/>
          </p:nvPicPr>
          <p:blipFill rotWithShape="1">
            <a:blip r:embed="rId4">
              <a:alphaModFix/>
            </a:blip>
            <a:srcRect/>
            <a:stretch/>
          </p:blipFill>
          <p:spPr>
            <a:xfrm>
              <a:off x="5526247" y="4788883"/>
              <a:ext cx="2403707" cy="1802781"/>
            </a:xfrm>
            <a:prstGeom prst="rect">
              <a:avLst/>
            </a:prstGeom>
            <a:noFill/>
            <a:ln>
              <a:noFill/>
            </a:ln>
          </p:spPr>
        </p:pic>
        <p:pic>
          <p:nvPicPr>
            <p:cNvPr id="579" name="Google Shape;579;p28" descr="テキスト&#10;&#10;自動的に生成された説明"/>
            <p:cNvPicPr preferRelativeResize="0"/>
            <p:nvPr/>
          </p:nvPicPr>
          <p:blipFill rotWithShape="1">
            <a:blip r:embed="rId5">
              <a:alphaModFix/>
            </a:blip>
            <a:srcRect/>
            <a:stretch/>
          </p:blipFill>
          <p:spPr>
            <a:xfrm>
              <a:off x="8084644" y="4792632"/>
              <a:ext cx="1574590" cy="1817951"/>
            </a:xfrm>
            <a:prstGeom prst="rect">
              <a:avLst/>
            </a:prstGeom>
            <a:noFill/>
            <a:ln>
              <a:noFill/>
            </a:ln>
          </p:spPr>
        </p:pic>
        <p:pic>
          <p:nvPicPr>
            <p:cNvPr id="580" name="Google Shape;580;p28" descr="レンガの壁の前に座っている女性&#10;&#10;中程度の精度で自動的に生成された説明"/>
            <p:cNvPicPr preferRelativeResize="0"/>
            <p:nvPr/>
          </p:nvPicPr>
          <p:blipFill rotWithShape="1">
            <a:blip r:embed="rId6">
              <a:alphaModFix/>
            </a:blip>
            <a:srcRect/>
            <a:stretch/>
          </p:blipFill>
          <p:spPr>
            <a:xfrm>
              <a:off x="9813759" y="4788883"/>
              <a:ext cx="1694566" cy="1822572"/>
            </a:xfrm>
            <a:prstGeom prst="rect">
              <a:avLst/>
            </a:prstGeom>
            <a:noFill/>
            <a:ln>
              <a:noFill/>
            </a:ln>
          </p:spPr>
        </p:pic>
        <p:pic>
          <p:nvPicPr>
            <p:cNvPr id="581" name="Google Shape;581;p28" descr="建物, ブルー, 座る, プラスチック が含まれている画像&#10;&#10;自動的に生成された説明"/>
            <p:cNvPicPr preferRelativeResize="0"/>
            <p:nvPr/>
          </p:nvPicPr>
          <p:blipFill rotWithShape="1">
            <a:blip r:embed="rId7">
              <a:alphaModFix/>
            </a:blip>
            <a:srcRect/>
            <a:stretch/>
          </p:blipFill>
          <p:spPr>
            <a:xfrm>
              <a:off x="693681" y="4778374"/>
              <a:ext cx="2275754" cy="1819601"/>
            </a:xfrm>
            <a:prstGeom prst="rect">
              <a:avLst/>
            </a:prstGeom>
            <a:noFill/>
            <a:ln>
              <a:noFill/>
            </a:ln>
          </p:spPr>
        </p:pic>
        <p:sp>
          <p:nvSpPr>
            <p:cNvPr id="582" name="Google Shape;582;p28"/>
            <p:cNvSpPr/>
            <p:nvPr/>
          </p:nvSpPr>
          <p:spPr>
            <a:xfrm>
              <a:off x="2818610" y="5339257"/>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83" name="Google Shape;583;p28"/>
            <p:cNvSpPr/>
            <p:nvPr/>
          </p:nvSpPr>
          <p:spPr>
            <a:xfrm>
              <a:off x="5271639" y="5337563"/>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84" name="Google Shape;584;p28"/>
            <p:cNvSpPr/>
            <p:nvPr/>
          </p:nvSpPr>
          <p:spPr>
            <a:xfrm>
              <a:off x="7800752" y="5335073"/>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85" name="Google Shape;585;p28"/>
            <p:cNvSpPr/>
            <p:nvPr/>
          </p:nvSpPr>
          <p:spPr>
            <a:xfrm>
              <a:off x="9556256" y="5335073"/>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586" name="Google Shape;586;p28"/>
          <p:cNvSpPr txBox="1">
            <a:spLocks noGrp="1"/>
          </p:cNvSpPr>
          <p:nvPr>
            <p:ph type="sldNum" idx="12"/>
          </p:nvPr>
        </p:nvSpPr>
        <p:spPr>
          <a:xfrm>
            <a:off x="9259192"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30</a:t>
            </a:fld>
            <a:endParaRPr sz="1400" b="1">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0"/>
          <p:cNvSpPr txBox="1">
            <a:spLocks noGrp="1"/>
          </p:cNvSpPr>
          <p:nvPr>
            <p:ph type="title"/>
          </p:nvPr>
        </p:nvSpPr>
        <p:spPr>
          <a:xfrm>
            <a:off x="838200" y="365125"/>
            <a:ext cx="10515600" cy="1135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5. Collecting and storing NRW Data</a:t>
            </a:r>
            <a:endParaRPr sz="3600"/>
          </a:p>
        </p:txBody>
      </p:sp>
      <p:sp>
        <p:nvSpPr>
          <p:cNvPr id="600" name="Google Shape;600;p30"/>
          <p:cNvSpPr txBox="1">
            <a:spLocks noGrp="1"/>
          </p:cNvSpPr>
          <p:nvPr>
            <p:ph type="body" idx="1"/>
          </p:nvPr>
        </p:nvSpPr>
        <p:spPr>
          <a:xfrm>
            <a:off x="838200" y="1453697"/>
            <a:ext cx="10515600" cy="273063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err="1"/>
              <a:t>चुहावट</a:t>
            </a:r>
            <a:r>
              <a:rPr lang="en-US" sz="2400" dirty="0"/>
              <a:t> </a:t>
            </a:r>
            <a:r>
              <a:rPr lang="en-US" sz="2400" dirty="0" err="1"/>
              <a:t>घटाउने</a:t>
            </a:r>
            <a:r>
              <a:rPr lang="en-US" sz="2400" dirty="0"/>
              <a:t> </a:t>
            </a:r>
            <a:r>
              <a:rPr lang="en-US" sz="2400" dirty="0" err="1"/>
              <a:t>प्रभावकारी</a:t>
            </a:r>
            <a:r>
              <a:rPr lang="en-US" sz="2400" dirty="0"/>
              <a:t> </a:t>
            </a:r>
            <a:r>
              <a:rPr lang="en-US" sz="2400" dirty="0" err="1"/>
              <a:t>उपायहरू</a:t>
            </a:r>
            <a:r>
              <a:rPr lang="en-US" sz="2400" dirty="0"/>
              <a:t> </a:t>
            </a:r>
            <a:r>
              <a:rPr lang="en-US" sz="2400" dirty="0" err="1"/>
              <a:t>गर्न</a:t>
            </a:r>
            <a:r>
              <a:rPr lang="en-US" sz="2400" dirty="0"/>
              <a:t>, </a:t>
            </a:r>
            <a:r>
              <a:rPr lang="en-US" sz="2400" dirty="0" err="1"/>
              <a:t>मर्मतका</a:t>
            </a:r>
            <a:r>
              <a:rPr lang="en-US" sz="2400" dirty="0"/>
              <a:t> </a:t>
            </a:r>
            <a:r>
              <a:rPr lang="en-US" sz="2400" dirty="0" err="1"/>
              <a:t>अवस्थाहरू</a:t>
            </a:r>
            <a:r>
              <a:rPr lang="en-US" sz="2400" dirty="0"/>
              <a:t> (</a:t>
            </a:r>
            <a:r>
              <a:rPr lang="en-US" sz="2400" dirty="0" err="1"/>
              <a:t>सतह</a:t>
            </a:r>
            <a:r>
              <a:rPr lang="en-US" sz="2400" dirty="0"/>
              <a:t> र </a:t>
            </a:r>
            <a:r>
              <a:rPr lang="en-US" sz="2400" dirty="0" err="1"/>
              <a:t>भूमिगत</a:t>
            </a:r>
            <a:r>
              <a:rPr lang="en-US" sz="2400" dirty="0"/>
              <a:t> </a:t>
            </a:r>
            <a:r>
              <a:rPr lang="en-US" sz="2400" dirty="0" err="1"/>
              <a:t>चुहावट</a:t>
            </a:r>
            <a:r>
              <a:rPr lang="en-US" sz="2400" dirty="0"/>
              <a:t>) </a:t>
            </a:r>
            <a:r>
              <a:rPr lang="en-US" sz="2400" dirty="0" err="1"/>
              <a:t>का</a:t>
            </a:r>
            <a:r>
              <a:rPr lang="en-US" sz="2400" dirty="0"/>
              <a:t> </a:t>
            </a:r>
            <a:r>
              <a:rPr lang="en-US" sz="2400" dirty="0" err="1"/>
              <a:t>recordहरू</a:t>
            </a:r>
            <a:r>
              <a:rPr lang="en-US" sz="2400" dirty="0"/>
              <a:t> </a:t>
            </a:r>
            <a:r>
              <a:rPr lang="en-US" sz="2400" dirty="0" err="1"/>
              <a:t>क्रमबद्ध</a:t>
            </a:r>
            <a:r>
              <a:rPr lang="en-US" sz="2400" dirty="0"/>
              <a:t> </a:t>
            </a:r>
            <a:r>
              <a:rPr lang="en-US" sz="2400" dirty="0" err="1"/>
              <a:t>रुपमा</a:t>
            </a:r>
            <a:r>
              <a:rPr lang="en-US" sz="2400" dirty="0"/>
              <a:t> </a:t>
            </a:r>
            <a:r>
              <a:rPr lang="en-US" sz="2400" dirty="0" err="1"/>
              <a:t>भण्डारण</a:t>
            </a:r>
            <a:r>
              <a:rPr lang="en-US" sz="2400" dirty="0"/>
              <a:t> </a:t>
            </a:r>
            <a:r>
              <a:rPr lang="en-US" sz="2400" dirty="0" err="1"/>
              <a:t>गर्न</a:t>
            </a:r>
            <a:r>
              <a:rPr lang="en-US" sz="2400" dirty="0"/>
              <a:t> </a:t>
            </a:r>
            <a:r>
              <a:rPr lang="en-US" sz="2400" dirty="0" err="1"/>
              <a:t>आवश्यक</a:t>
            </a:r>
            <a:r>
              <a:rPr lang="en-US" sz="2400" dirty="0"/>
              <a:t> छ। </a:t>
            </a:r>
            <a:r>
              <a:rPr lang="en-US" sz="2400" dirty="0" err="1"/>
              <a:t>क्षेत्रगत</a:t>
            </a:r>
            <a:r>
              <a:rPr lang="en-US" sz="2400" dirty="0"/>
              <a:t> </a:t>
            </a:r>
            <a:r>
              <a:rPr lang="en-US" sz="2400" dirty="0" err="1"/>
              <a:t>रूपमा</a:t>
            </a:r>
            <a:r>
              <a:rPr lang="en-US" sz="2400" dirty="0"/>
              <a:t> </a:t>
            </a:r>
            <a:r>
              <a:rPr lang="en-US" sz="2400" dirty="0" err="1"/>
              <a:t>योजनाबद्ध</a:t>
            </a:r>
            <a:r>
              <a:rPr lang="en-US" sz="2400" dirty="0"/>
              <a:t> </a:t>
            </a:r>
            <a:r>
              <a:rPr lang="en-US" sz="2400" dirty="0" err="1"/>
              <a:t>निर्माणहरू</a:t>
            </a:r>
            <a:r>
              <a:rPr lang="en-US" sz="2400" dirty="0"/>
              <a:t> </a:t>
            </a:r>
            <a:r>
              <a:rPr lang="en-US" sz="2400" dirty="0" err="1"/>
              <a:t>कार्यान्वयन</a:t>
            </a:r>
            <a:r>
              <a:rPr lang="en-US" sz="2400" dirty="0"/>
              <a:t> </a:t>
            </a:r>
            <a:r>
              <a:rPr lang="en-US" sz="2400" dirty="0" err="1"/>
              <a:t>गर्न</a:t>
            </a:r>
            <a:r>
              <a:rPr lang="en-US" sz="2400" dirty="0"/>
              <a:t> </a:t>
            </a:r>
            <a:r>
              <a:rPr lang="en-US" sz="2400" dirty="0" err="1"/>
              <a:t>आवश्यक</a:t>
            </a:r>
            <a:r>
              <a:rPr lang="en-US" sz="2400" dirty="0"/>
              <a:t> छ। </a:t>
            </a:r>
            <a:endParaRPr dirty="0"/>
          </a:p>
          <a:p>
            <a:pPr marL="228600" lvl="0" indent="-228600" algn="l" rtl="0">
              <a:lnSpc>
                <a:spcPct val="90000"/>
              </a:lnSpc>
              <a:spcBef>
                <a:spcPts val="1000"/>
              </a:spcBef>
              <a:spcAft>
                <a:spcPts val="0"/>
              </a:spcAft>
              <a:buClr>
                <a:schemeClr val="dk1"/>
              </a:buClr>
              <a:buSzPts val="2400"/>
              <a:buChar char="•"/>
            </a:pPr>
            <a:r>
              <a:rPr lang="en-US" sz="2400" dirty="0" err="1"/>
              <a:t>प्रत्येक</a:t>
            </a:r>
            <a:r>
              <a:rPr lang="en-US" sz="2400" dirty="0"/>
              <a:t> </a:t>
            </a:r>
            <a:r>
              <a:rPr lang="en-US" sz="2400" dirty="0" err="1"/>
              <a:t>क्षेत्र</a:t>
            </a:r>
            <a:r>
              <a:rPr lang="en-US" sz="2400" dirty="0"/>
              <a:t> monitoring </a:t>
            </a:r>
            <a:r>
              <a:rPr lang="en-US" sz="2400" dirty="0" err="1"/>
              <a:t>गरेर</a:t>
            </a:r>
            <a:r>
              <a:rPr lang="en-US" sz="2400" dirty="0"/>
              <a:t>, </a:t>
            </a:r>
            <a:r>
              <a:rPr lang="en-US" sz="2400" dirty="0" err="1"/>
              <a:t>हामी</a:t>
            </a:r>
            <a:r>
              <a:rPr lang="en-US" sz="2400" dirty="0"/>
              <a:t> </a:t>
            </a:r>
            <a:r>
              <a:rPr lang="en-US" sz="2400" dirty="0" err="1"/>
              <a:t>थाहा</a:t>
            </a:r>
            <a:r>
              <a:rPr lang="en-US" sz="2400" dirty="0"/>
              <a:t> </a:t>
            </a:r>
            <a:r>
              <a:rPr lang="en-US" sz="2400" dirty="0" err="1"/>
              <a:t>पाउन</a:t>
            </a:r>
            <a:r>
              <a:rPr lang="en-US" sz="2400" dirty="0"/>
              <a:t> </a:t>
            </a:r>
            <a:r>
              <a:rPr lang="en-US" sz="2400" dirty="0" err="1"/>
              <a:t>सक्छौं</a:t>
            </a:r>
            <a:r>
              <a:rPr lang="en-US" sz="2400" dirty="0"/>
              <a:t> </a:t>
            </a:r>
            <a:r>
              <a:rPr lang="en-US" sz="2400" dirty="0" err="1"/>
              <a:t>कि</a:t>
            </a:r>
            <a:r>
              <a:rPr lang="en-US" sz="2400" dirty="0"/>
              <a:t> </a:t>
            </a:r>
            <a:r>
              <a:rPr lang="en-US" sz="2400" dirty="0" err="1"/>
              <a:t>कुन</a:t>
            </a:r>
            <a:r>
              <a:rPr lang="en-US" sz="2400" dirty="0"/>
              <a:t> </a:t>
            </a:r>
            <a:r>
              <a:rPr lang="en-US" sz="2400" dirty="0" err="1"/>
              <a:t>क्षेत्रमा</a:t>
            </a:r>
            <a:r>
              <a:rPr lang="en-US" sz="2400" dirty="0"/>
              <a:t> </a:t>
            </a:r>
            <a:r>
              <a:rPr lang="en-US" sz="2400" dirty="0" err="1"/>
              <a:t>धेरै</a:t>
            </a:r>
            <a:r>
              <a:rPr lang="en-US" sz="2400" dirty="0"/>
              <a:t> </a:t>
            </a:r>
            <a:r>
              <a:rPr lang="en-US" sz="2400" dirty="0" err="1"/>
              <a:t>चुहावटहरू</a:t>
            </a:r>
            <a:r>
              <a:rPr lang="en-US" sz="2400" dirty="0"/>
              <a:t> </a:t>
            </a:r>
            <a:r>
              <a:rPr lang="en-US" sz="2400" dirty="0" err="1"/>
              <a:t>छन्</a:t>
            </a:r>
            <a:r>
              <a:rPr lang="en-US" sz="2400" dirty="0"/>
              <a:t>, र </a:t>
            </a:r>
            <a:r>
              <a:rPr lang="en-US" sz="2400" dirty="0" err="1"/>
              <a:t>कसरी</a:t>
            </a:r>
            <a:r>
              <a:rPr lang="en-US" sz="2400" dirty="0"/>
              <a:t> </a:t>
            </a:r>
            <a:r>
              <a:rPr lang="en-US" sz="2400" dirty="0" err="1"/>
              <a:t>चुहावट</a:t>
            </a:r>
            <a:r>
              <a:rPr lang="en-US" sz="2400" dirty="0"/>
              <a:t> </a:t>
            </a:r>
            <a:r>
              <a:rPr lang="en-US" sz="2400" dirty="0" err="1"/>
              <a:t>भएको</a:t>
            </a:r>
            <a:r>
              <a:rPr lang="en-US" sz="2400" dirty="0"/>
              <a:t> </a:t>
            </a:r>
            <a:r>
              <a:rPr lang="en-US" sz="2400" dirty="0" err="1"/>
              <a:t>पानीको</a:t>
            </a:r>
            <a:r>
              <a:rPr lang="en-US" sz="2400" dirty="0"/>
              <a:t> </a:t>
            </a:r>
            <a:r>
              <a:rPr lang="en-US" sz="2400" dirty="0" err="1"/>
              <a:t>मात्रा</a:t>
            </a:r>
            <a:r>
              <a:rPr lang="en-US" sz="2400" dirty="0"/>
              <a:t> (Leakage volume) र </a:t>
            </a:r>
            <a:r>
              <a:rPr lang="en-US" sz="2400" dirty="0" err="1"/>
              <a:t>मर्मतका</a:t>
            </a:r>
            <a:r>
              <a:rPr lang="en-US" sz="2400" dirty="0"/>
              <a:t> case </a:t>
            </a:r>
            <a:r>
              <a:rPr lang="en-US" sz="2400" dirty="0" err="1"/>
              <a:t>हरू</a:t>
            </a:r>
            <a:r>
              <a:rPr lang="en-US" sz="2400" dirty="0"/>
              <a:t> </a:t>
            </a:r>
            <a:r>
              <a:rPr lang="en-US" sz="2400" dirty="0" err="1"/>
              <a:t>परिवर्तन</a:t>
            </a:r>
            <a:r>
              <a:rPr lang="en-US" sz="2400" dirty="0"/>
              <a:t> </a:t>
            </a:r>
            <a:r>
              <a:rPr lang="en-US" sz="2400" dirty="0" err="1"/>
              <a:t>हुँदैछन्</a:t>
            </a:r>
            <a:r>
              <a:rPr lang="en-US" sz="2400" dirty="0"/>
              <a:t>। </a:t>
            </a:r>
            <a:r>
              <a:rPr lang="en-US" sz="2400" dirty="0" err="1"/>
              <a:t>यो</a:t>
            </a:r>
            <a:r>
              <a:rPr lang="en-US" sz="2400" dirty="0"/>
              <a:t> </a:t>
            </a:r>
            <a:r>
              <a:rPr lang="en-US" sz="2400" dirty="0" err="1"/>
              <a:t>भविष्यका</a:t>
            </a:r>
            <a:r>
              <a:rPr lang="en-US" sz="2400" dirty="0"/>
              <a:t> </a:t>
            </a:r>
            <a:r>
              <a:rPr lang="en-US" sz="2400" dirty="0" err="1"/>
              <a:t>मर्मत</a:t>
            </a:r>
            <a:r>
              <a:rPr lang="en-US" sz="2400" dirty="0"/>
              <a:t> / </a:t>
            </a:r>
            <a:r>
              <a:rPr lang="en-US" sz="2400" dirty="0" err="1"/>
              <a:t>नवीकरण</a:t>
            </a:r>
            <a:r>
              <a:rPr lang="en-US" sz="2400" dirty="0"/>
              <a:t> </a:t>
            </a:r>
            <a:r>
              <a:rPr lang="en-US" sz="2400" dirty="0" err="1"/>
              <a:t>योजना</a:t>
            </a:r>
            <a:r>
              <a:rPr lang="en-US" sz="2400" dirty="0"/>
              <a:t> </a:t>
            </a:r>
            <a:r>
              <a:rPr lang="en-US" sz="2400" dirty="0" err="1"/>
              <a:t>को</a:t>
            </a:r>
            <a:r>
              <a:rPr lang="en-US" sz="2400" dirty="0"/>
              <a:t> </a:t>
            </a:r>
            <a:r>
              <a:rPr lang="en-US" sz="2400" dirty="0" err="1"/>
              <a:t>लागी</a:t>
            </a:r>
            <a:r>
              <a:rPr lang="en-US" sz="2400" dirty="0"/>
              <a:t> </a:t>
            </a:r>
            <a:r>
              <a:rPr lang="en-US" sz="2400" dirty="0" err="1"/>
              <a:t>एक</a:t>
            </a:r>
            <a:r>
              <a:rPr lang="en-US" sz="2400" dirty="0"/>
              <a:t> </a:t>
            </a:r>
            <a:r>
              <a:rPr lang="en-US" sz="2400" dirty="0" err="1"/>
              <a:t>विश्वसनीय</a:t>
            </a:r>
            <a:r>
              <a:rPr lang="en-US" sz="2400" dirty="0"/>
              <a:t> </a:t>
            </a:r>
            <a:r>
              <a:rPr lang="en-US" sz="2400" dirty="0" err="1"/>
              <a:t>गाइड</a:t>
            </a:r>
            <a:r>
              <a:rPr lang="en-US" sz="2400" dirty="0"/>
              <a:t> </a:t>
            </a:r>
            <a:r>
              <a:rPr lang="en-US" sz="2400" dirty="0" err="1"/>
              <a:t>हुन</a:t>
            </a:r>
            <a:r>
              <a:rPr lang="en-US" sz="2400" dirty="0"/>
              <a:t> </a:t>
            </a:r>
            <a:r>
              <a:rPr lang="en-US" sz="2400" dirty="0" err="1"/>
              <a:t>जान्छ</a:t>
            </a:r>
            <a:r>
              <a:rPr lang="en-US" sz="2400" dirty="0"/>
              <a:t>।  </a:t>
            </a:r>
            <a:endParaRPr dirty="0"/>
          </a:p>
        </p:txBody>
      </p:sp>
      <p:grpSp>
        <p:nvGrpSpPr>
          <p:cNvPr id="601" name="Google Shape;601;p30"/>
          <p:cNvGrpSpPr/>
          <p:nvPr/>
        </p:nvGrpSpPr>
        <p:grpSpPr>
          <a:xfrm>
            <a:off x="1276366" y="4277710"/>
            <a:ext cx="10190420" cy="2425605"/>
            <a:chOff x="1707284" y="4277710"/>
            <a:chExt cx="10190420" cy="2425605"/>
          </a:xfrm>
        </p:grpSpPr>
        <p:grpSp>
          <p:nvGrpSpPr>
            <p:cNvPr id="602" name="Google Shape;602;p30"/>
            <p:cNvGrpSpPr/>
            <p:nvPr/>
          </p:nvGrpSpPr>
          <p:grpSpPr>
            <a:xfrm>
              <a:off x="3617926" y="4277710"/>
              <a:ext cx="8279778" cy="2425605"/>
              <a:chOff x="3793343" y="4378908"/>
              <a:chExt cx="8107206" cy="2324407"/>
            </a:xfrm>
          </p:grpSpPr>
          <p:pic>
            <p:nvPicPr>
              <p:cNvPr id="603" name="Google Shape;603;p30" descr="マップ&#10;&#10;中程度の精度で自動的に生成された説明"/>
              <p:cNvPicPr preferRelativeResize="0"/>
              <p:nvPr/>
            </p:nvPicPr>
            <p:blipFill rotWithShape="1">
              <a:blip r:embed="rId3">
                <a:alphaModFix/>
              </a:blip>
              <a:srcRect t="2099" b="1813"/>
              <a:stretch/>
            </p:blipFill>
            <p:spPr>
              <a:xfrm>
                <a:off x="3793343" y="4378908"/>
                <a:ext cx="3418893" cy="2324407"/>
              </a:xfrm>
              <a:prstGeom prst="rect">
                <a:avLst/>
              </a:prstGeom>
              <a:noFill/>
              <a:ln>
                <a:noFill/>
              </a:ln>
            </p:spPr>
          </p:pic>
          <p:sp>
            <p:nvSpPr>
              <p:cNvPr id="604" name="Google Shape;604;p30"/>
              <p:cNvSpPr txBox="1"/>
              <p:nvPr/>
            </p:nvSpPr>
            <p:spPr>
              <a:xfrm>
                <a:off x="10304749" y="4936351"/>
                <a:ext cx="1595800" cy="12682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chemeClr val="dk1"/>
                    </a:solidFill>
                    <a:latin typeface="Arial"/>
                    <a:ea typeface="Arial"/>
                    <a:cs typeface="Arial"/>
                    <a:sym typeface="Arial"/>
                  </a:rPr>
                  <a:t>भविष्यका</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मर्मत</a:t>
                </a:r>
                <a:r>
                  <a:rPr lang="en-US" sz="2000" dirty="0">
                    <a:solidFill>
                      <a:schemeClr val="dk1"/>
                    </a:solidFill>
                    <a:latin typeface="Arial"/>
                    <a:ea typeface="Arial"/>
                    <a:cs typeface="Arial"/>
                    <a:sym typeface="Arial"/>
                  </a:rPr>
                  <a:t> / </a:t>
                </a:r>
                <a:r>
                  <a:rPr lang="en-US" sz="2000" dirty="0" err="1">
                    <a:solidFill>
                      <a:schemeClr val="dk1"/>
                    </a:solidFill>
                    <a:latin typeface="Arial"/>
                    <a:ea typeface="Arial"/>
                    <a:cs typeface="Arial"/>
                    <a:sym typeface="Arial"/>
                  </a:rPr>
                  <a:t>नवीकरण</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योजना</a:t>
                </a:r>
                <a:endParaRPr sz="2000" b="1" i="1" dirty="0">
                  <a:solidFill>
                    <a:schemeClr val="dk1"/>
                  </a:solidFill>
                  <a:latin typeface="Arial"/>
                  <a:ea typeface="Arial"/>
                  <a:cs typeface="Arial"/>
                  <a:sym typeface="Arial"/>
                </a:endParaRPr>
              </a:p>
            </p:txBody>
          </p:sp>
          <p:sp>
            <p:nvSpPr>
              <p:cNvPr id="605" name="Google Shape;605;p30"/>
              <p:cNvSpPr/>
              <p:nvPr/>
            </p:nvSpPr>
            <p:spPr>
              <a:xfrm>
                <a:off x="9389477" y="5034455"/>
                <a:ext cx="635867" cy="1144761"/>
              </a:xfrm>
              <a:prstGeom prst="rightArrow">
                <a:avLst>
                  <a:gd name="adj1" fmla="val 50000"/>
                  <a:gd name="adj2" fmla="val 50000"/>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06" name="Google Shape;606;p30"/>
            <p:cNvGrpSpPr/>
            <p:nvPr/>
          </p:nvGrpSpPr>
          <p:grpSpPr>
            <a:xfrm>
              <a:off x="1707287" y="5543978"/>
              <a:ext cx="1811217" cy="1077218"/>
              <a:chOff x="2705690" y="2575034"/>
              <a:chExt cx="1532621" cy="1077218"/>
            </a:xfrm>
          </p:grpSpPr>
          <p:sp>
            <p:nvSpPr>
              <p:cNvPr id="607" name="Google Shape;607;p30"/>
              <p:cNvSpPr/>
              <p:nvPr/>
            </p:nvSpPr>
            <p:spPr>
              <a:xfrm>
                <a:off x="2732369" y="2575034"/>
                <a:ext cx="1505942"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08" name="Google Shape;608;p30"/>
              <p:cNvSpPr txBox="1"/>
              <p:nvPr/>
            </p:nvSpPr>
            <p:spPr>
              <a:xfrm>
                <a:off x="2705690" y="2732692"/>
                <a:ext cx="13323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Narrow"/>
                    <a:ea typeface="Arial Narrow"/>
                    <a:cs typeface="Arial Narrow"/>
                    <a:sym typeface="Arial Narrow"/>
                  </a:rPr>
                  <a:t>Leakage (चुहावट):</a:t>
                </a:r>
                <a:r>
                  <a:rPr lang="en-US" sz="1000" b="1">
                    <a:solidFill>
                      <a:schemeClr val="dk1"/>
                    </a:solidFill>
                    <a:latin typeface="Arial Narrow"/>
                    <a:ea typeface="Arial Narrow"/>
                    <a:cs typeface="Arial Narrow"/>
                    <a:sym typeface="Arial Narrow"/>
                  </a:rPr>
                  <a:t> </a:t>
                </a:r>
                <a:r>
                  <a:rPr lang="en-US" b="1">
                    <a:solidFill>
                      <a:schemeClr val="dk1"/>
                    </a:solidFill>
                    <a:latin typeface="Arial Narrow"/>
                    <a:ea typeface="Arial Narrow"/>
                    <a:cs typeface="Arial Narrow"/>
                    <a:sym typeface="Arial Narrow"/>
                  </a:rPr>
                  <a:t>AA</a:t>
                </a:r>
                <a:r>
                  <a:rPr lang="en-US" sz="1600" b="1">
                    <a:solidFill>
                      <a:schemeClr val="dk1"/>
                    </a:solidFill>
                    <a:latin typeface="Arial Narrow"/>
                    <a:ea typeface="Arial Narrow"/>
                    <a:cs typeface="Arial Narrow"/>
                    <a:sym typeface="Arial Narrow"/>
                  </a:rPr>
                  <a:t> </a:t>
                </a:r>
                <a:endParaRPr sz="16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n-US" sz="1600">
                    <a:solidFill>
                      <a:schemeClr val="dk1"/>
                    </a:solidFill>
                    <a:latin typeface="Arial"/>
                    <a:ea typeface="Arial"/>
                    <a:cs typeface="Arial"/>
                    <a:sym typeface="Arial"/>
                  </a:rPr>
                  <a:t>मर्मतका</a:t>
                </a:r>
                <a:r>
                  <a:rPr lang="en-US" sz="1600" b="1">
                    <a:solidFill>
                      <a:schemeClr val="dk1"/>
                    </a:solidFill>
                    <a:latin typeface="Arial Narrow"/>
                    <a:ea typeface="Arial Narrow"/>
                    <a:cs typeface="Arial Narrow"/>
                    <a:sym typeface="Arial Narrow"/>
                  </a:rPr>
                  <a:t>case: BB</a:t>
                </a:r>
                <a:endParaRPr/>
              </a:p>
              <a:p>
                <a:pPr marL="0" marR="0" lvl="0" indent="0" algn="ctr" rtl="0">
                  <a:spcBef>
                    <a:spcPts val="0"/>
                  </a:spcBef>
                  <a:spcAft>
                    <a:spcPts val="0"/>
                  </a:spcAft>
                  <a:buNone/>
                </a:pPr>
                <a:r>
                  <a:rPr lang="en-US" sz="1600" b="1">
                    <a:solidFill>
                      <a:schemeClr val="dk1"/>
                    </a:solidFill>
                    <a:latin typeface="Arial Narrow"/>
                    <a:ea typeface="Arial Narrow"/>
                    <a:cs typeface="Arial Narrow"/>
                    <a:sym typeface="Arial Narrow"/>
                  </a:rPr>
                  <a:t>…..</a:t>
                </a:r>
                <a:endParaRPr sz="1600" b="1">
                  <a:solidFill>
                    <a:schemeClr val="dk1"/>
                  </a:solidFill>
                  <a:latin typeface="Arial Narrow"/>
                  <a:ea typeface="Arial Narrow"/>
                  <a:cs typeface="Arial Narrow"/>
                  <a:sym typeface="Arial Narrow"/>
                </a:endParaRPr>
              </a:p>
            </p:txBody>
          </p:sp>
        </p:grpSp>
        <p:grpSp>
          <p:nvGrpSpPr>
            <p:cNvPr id="609" name="Google Shape;609;p30"/>
            <p:cNvGrpSpPr/>
            <p:nvPr/>
          </p:nvGrpSpPr>
          <p:grpSpPr>
            <a:xfrm>
              <a:off x="1707284" y="4370133"/>
              <a:ext cx="1811222" cy="1085327"/>
              <a:chOff x="2693222" y="2575034"/>
              <a:chExt cx="1500406" cy="1077218"/>
            </a:xfrm>
          </p:grpSpPr>
          <p:sp>
            <p:nvSpPr>
              <p:cNvPr id="610" name="Google Shape;610;p30"/>
              <p:cNvSpPr/>
              <p:nvPr/>
            </p:nvSpPr>
            <p:spPr>
              <a:xfrm>
                <a:off x="2719340" y="2575034"/>
                <a:ext cx="1474288"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1" name="Google Shape;611;p30"/>
              <p:cNvSpPr txBox="1"/>
              <p:nvPr/>
            </p:nvSpPr>
            <p:spPr>
              <a:xfrm>
                <a:off x="2693222" y="2742967"/>
                <a:ext cx="1320300" cy="79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Arial Narrow"/>
                    <a:ea typeface="Arial Narrow"/>
                    <a:cs typeface="Arial Narrow"/>
                    <a:sym typeface="Arial Narrow"/>
                  </a:rPr>
                  <a:t>Leakage (</a:t>
                </a:r>
                <a:r>
                  <a:rPr lang="en-US" sz="1200" b="1" dirty="0" err="1">
                    <a:solidFill>
                      <a:schemeClr val="dk1"/>
                    </a:solidFill>
                    <a:latin typeface="Arial Narrow"/>
                    <a:ea typeface="Arial Narrow"/>
                    <a:cs typeface="Arial Narrow"/>
                    <a:sym typeface="Arial Narrow"/>
                  </a:rPr>
                  <a:t>चुहावट</a:t>
                </a:r>
                <a:r>
                  <a:rPr lang="en-US" sz="1200" b="1" dirty="0">
                    <a:solidFill>
                      <a:schemeClr val="dk1"/>
                    </a:solidFill>
                    <a:latin typeface="Arial Narrow"/>
                    <a:ea typeface="Arial Narrow"/>
                    <a:cs typeface="Arial Narrow"/>
                    <a:sym typeface="Arial Narrow"/>
                  </a:rPr>
                  <a:t>): </a:t>
                </a:r>
                <a:r>
                  <a:rPr lang="en-US" b="1" dirty="0">
                    <a:solidFill>
                      <a:schemeClr val="dk1"/>
                    </a:solidFill>
                    <a:latin typeface="Arial Narrow"/>
                    <a:ea typeface="Arial Narrow"/>
                    <a:cs typeface="Arial Narrow"/>
                    <a:sym typeface="Arial Narrow"/>
                  </a:rPr>
                  <a:t>XX</a:t>
                </a:r>
                <a:r>
                  <a:rPr lang="en-U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n-US" sz="1600" dirty="0" err="1">
                    <a:solidFill>
                      <a:schemeClr val="dk1"/>
                    </a:solidFill>
                    <a:latin typeface="Arial"/>
                    <a:ea typeface="Arial"/>
                    <a:cs typeface="Arial"/>
                    <a:sym typeface="Arial"/>
                  </a:rPr>
                  <a:t>मर्मतका</a:t>
                </a:r>
                <a:r>
                  <a:rPr lang="en-US" sz="1600" b="1" dirty="0">
                    <a:solidFill>
                      <a:schemeClr val="dk1"/>
                    </a:solidFill>
                    <a:latin typeface="Arial Narrow"/>
                    <a:ea typeface="Arial Narrow"/>
                    <a:cs typeface="Arial Narrow"/>
                    <a:sym typeface="Arial Narrow"/>
                  </a:rPr>
                  <a:t> case: YY</a:t>
                </a:r>
                <a:endParaRPr sz="1600" b="1" dirty="0">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n-US" sz="1600" b="1" dirty="0">
                    <a:solidFill>
                      <a:schemeClr val="dk1"/>
                    </a:solidFill>
                    <a:latin typeface="Arial Narrow"/>
                    <a:ea typeface="Arial Narrow"/>
                    <a:cs typeface="Arial Narrow"/>
                    <a:sym typeface="Arial Narrow"/>
                  </a:rPr>
                  <a:t>…..</a:t>
                </a:r>
                <a:endParaRPr sz="1600" b="1" dirty="0">
                  <a:solidFill>
                    <a:schemeClr val="dk1"/>
                  </a:solidFill>
                  <a:latin typeface="Arial Narrow"/>
                  <a:ea typeface="Arial Narrow"/>
                  <a:cs typeface="Arial Narrow"/>
                  <a:sym typeface="Arial Narrow"/>
                </a:endParaRPr>
              </a:p>
            </p:txBody>
          </p:sp>
        </p:grpSp>
        <p:grpSp>
          <p:nvGrpSpPr>
            <p:cNvPr id="612" name="Google Shape;612;p30"/>
            <p:cNvGrpSpPr/>
            <p:nvPr/>
          </p:nvGrpSpPr>
          <p:grpSpPr>
            <a:xfrm>
              <a:off x="7083148" y="4327086"/>
              <a:ext cx="1895310" cy="1077218"/>
              <a:chOff x="2112579" y="2575034"/>
              <a:chExt cx="1617405" cy="1077218"/>
            </a:xfrm>
          </p:grpSpPr>
          <p:sp>
            <p:nvSpPr>
              <p:cNvPr id="613" name="Google Shape;613;p30"/>
              <p:cNvSpPr/>
              <p:nvPr/>
            </p:nvSpPr>
            <p:spPr>
              <a:xfrm>
                <a:off x="2186153" y="2575034"/>
                <a:ext cx="1543831"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4" name="Google Shape;614;p30"/>
              <p:cNvSpPr txBox="1"/>
              <p:nvPr/>
            </p:nvSpPr>
            <p:spPr>
              <a:xfrm>
                <a:off x="2112579" y="2743202"/>
                <a:ext cx="1413300" cy="800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Arial Narrow"/>
                    <a:ea typeface="Arial Narrow"/>
                    <a:cs typeface="Arial Narrow"/>
                    <a:sym typeface="Arial Narrow"/>
                  </a:rPr>
                  <a:t>Leakage (</a:t>
                </a:r>
                <a:r>
                  <a:rPr lang="en-US" sz="1200" b="1" dirty="0" err="1">
                    <a:solidFill>
                      <a:schemeClr val="dk1"/>
                    </a:solidFill>
                    <a:latin typeface="Arial Narrow"/>
                    <a:ea typeface="Arial Narrow"/>
                    <a:cs typeface="Arial Narrow"/>
                    <a:sym typeface="Arial Narrow"/>
                  </a:rPr>
                  <a:t>चुहावट</a:t>
                </a:r>
                <a:r>
                  <a:rPr lang="en-US" sz="1200" b="1" dirty="0">
                    <a:solidFill>
                      <a:schemeClr val="dk1"/>
                    </a:solidFill>
                    <a:latin typeface="Arial Narrow"/>
                    <a:ea typeface="Arial Narrow"/>
                    <a:cs typeface="Arial Narrow"/>
                    <a:sym typeface="Arial Narrow"/>
                  </a:rPr>
                  <a:t>):</a:t>
                </a:r>
                <a:r>
                  <a:rPr lang="en-US" sz="1000" b="1" dirty="0">
                    <a:solidFill>
                      <a:schemeClr val="dk1"/>
                    </a:solidFill>
                    <a:latin typeface="Arial Narrow"/>
                    <a:ea typeface="Arial Narrow"/>
                    <a:cs typeface="Arial Narrow"/>
                    <a:sym typeface="Arial Narrow"/>
                  </a:rPr>
                  <a:t> </a:t>
                </a:r>
                <a:r>
                  <a:rPr lang="en-US" b="1" dirty="0">
                    <a:solidFill>
                      <a:schemeClr val="dk1"/>
                    </a:solidFill>
                    <a:latin typeface="Arial Narrow"/>
                    <a:ea typeface="Arial Narrow"/>
                    <a:cs typeface="Arial Narrow"/>
                    <a:sym typeface="Arial Narrow"/>
                  </a:rPr>
                  <a:t>DD</a:t>
                </a:r>
                <a:endParaRPr sz="1200" dirty="0"/>
              </a:p>
              <a:p>
                <a:pPr marL="0" marR="0" lvl="0" indent="0" algn="ctr" rtl="0">
                  <a:spcBef>
                    <a:spcPts val="0"/>
                  </a:spcBef>
                  <a:spcAft>
                    <a:spcPts val="0"/>
                  </a:spcAft>
                  <a:buNone/>
                </a:pPr>
                <a:r>
                  <a:rPr lang="en-US" sz="1600" dirty="0" err="1">
                    <a:solidFill>
                      <a:schemeClr val="dk1"/>
                    </a:solidFill>
                    <a:latin typeface="Arial"/>
                    <a:ea typeface="Arial"/>
                    <a:cs typeface="Arial"/>
                    <a:sym typeface="Arial"/>
                  </a:rPr>
                  <a:t>मर्मतका</a:t>
                </a:r>
                <a:r>
                  <a:rPr lang="en-US" sz="1600" b="1" dirty="0">
                    <a:solidFill>
                      <a:schemeClr val="dk1"/>
                    </a:solidFill>
                    <a:latin typeface="Arial Narrow"/>
                    <a:ea typeface="Arial Narrow"/>
                    <a:cs typeface="Arial Narrow"/>
                    <a:sym typeface="Arial Narrow"/>
                  </a:rPr>
                  <a:t> case: EE</a:t>
                </a:r>
                <a:endParaRPr dirty="0"/>
              </a:p>
              <a:p>
                <a:pPr marL="0" marR="0" lvl="0" indent="0" algn="ctr" rtl="0">
                  <a:spcBef>
                    <a:spcPts val="0"/>
                  </a:spcBef>
                  <a:spcAft>
                    <a:spcPts val="0"/>
                  </a:spcAft>
                  <a:buNone/>
                </a:pPr>
                <a:r>
                  <a:rPr lang="en-US" sz="1600" b="1" dirty="0">
                    <a:solidFill>
                      <a:schemeClr val="dk1"/>
                    </a:solidFill>
                    <a:latin typeface="Arial Narrow"/>
                    <a:ea typeface="Arial Narrow"/>
                    <a:cs typeface="Arial Narrow"/>
                    <a:sym typeface="Arial Narrow"/>
                  </a:rPr>
                  <a:t>……</a:t>
                </a:r>
                <a:endParaRPr sz="1600" b="1" dirty="0">
                  <a:solidFill>
                    <a:schemeClr val="dk1"/>
                  </a:solidFill>
                  <a:latin typeface="Arial Narrow"/>
                  <a:ea typeface="Arial Narrow"/>
                  <a:cs typeface="Arial Narrow"/>
                  <a:sym typeface="Arial Narrow"/>
                </a:endParaRPr>
              </a:p>
            </p:txBody>
          </p:sp>
        </p:grpSp>
        <p:grpSp>
          <p:nvGrpSpPr>
            <p:cNvPr id="615" name="Google Shape;615;p30"/>
            <p:cNvGrpSpPr/>
            <p:nvPr/>
          </p:nvGrpSpPr>
          <p:grpSpPr>
            <a:xfrm>
              <a:off x="7093657" y="5543978"/>
              <a:ext cx="1899791" cy="1077218"/>
              <a:chOff x="2112579" y="2575034"/>
              <a:chExt cx="1541139" cy="1077218"/>
            </a:xfrm>
          </p:grpSpPr>
          <p:sp>
            <p:nvSpPr>
              <p:cNvPr id="616" name="Google Shape;616;p30"/>
              <p:cNvSpPr/>
              <p:nvPr/>
            </p:nvSpPr>
            <p:spPr>
              <a:xfrm>
                <a:off x="2186154" y="2575034"/>
                <a:ext cx="1467564"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7" name="Google Shape;617;p30"/>
              <p:cNvSpPr txBox="1"/>
              <p:nvPr/>
            </p:nvSpPr>
            <p:spPr>
              <a:xfrm>
                <a:off x="2112579" y="2743202"/>
                <a:ext cx="1426500" cy="800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Narrow"/>
                    <a:ea typeface="Arial Narrow"/>
                    <a:cs typeface="Arial Narrow"/>
                    <a:sym typeface="Arial Narrow"/>
                  </a:rPr>
                  <a:t>Leakage (चुहावट):</a:t>
                </a:r>
                <a:r>
                  <a:rPr lang="en-US" sz="1000" b="1">
                    <a:solidFill>
                      <a:schemeClr val="dk1"/>
                    </a:solidFill>
                    <a:latin typeface="Arial Narrow"/>
                    <a:ea typeface="Arial Narrow"/>
                    <a:cs typeface="Arial Narrow"/>
                    <a:sym typeface="Arial Narrow"/>
                  </a:rPr>
                  <a:t> </a:t>
                </a:r>
                <a:r>
                  <a:rPr lang="en-US" b="1">
                    <a:solidFill>
                      <a:schemeClr val="dk1"/>
                    </a:solidFill>
                    <a:latin typeface="Arial Narrow"/>
                    <a:ea typeface="Arial Narrow"/>
                    <a:cs typeface="Arial Narrow"/>
                    <a:sym typeface="Arial Narrow"/>
                  </a:rPr>
                  <a:t>GG</a:t>
                </a:r>
                <a:endParaRPr sz="1200"/>
              </a:p>
              <a:p>
                <a:pPr marL="0" marR="0" lvl="0" indent="0" algn="ctr" rtl="0">
                  <a:spcBef>
                    <a:spcPts val="0"/>
                  </a:spcBef>
                  <a:spcAft>
                    <a:spcPts val="0"/>
                  </a:spcAft>
                  <a:buNone/>
                </a:pPr>
                <a:r>
                  <a:rPr lang="en-US" sz="1600">
                    <a:solidFill>
                      <a:schemeClr val="dk1"/>
                    </a:solidFill>
                    <a:latin typeface="Arial"/>
                    <a:ea typeface="Arial"/>
                    <a:cs typeface="Arial"/>
                    <a:sym typeface="Arial"/>
                  </a:rPr>
                  <a:t>मर्मतका</a:t>
                </a:r>
                <a:r>
                  <a:rPr lang="en-US" sz="1600" b="1">
                    <a:solidFill>
                      <a:schemeClr val="dk1"/>
                    </a:solidFill>
                    <a:latin typeface="Arial Narrow"/>
                    <a:ea typeface="Arial Narrow"/>
                    <a:cs typeface="Arial Narrow"/>
                    <a:sym typeface="Arial Narrow"/>
                  </a:rPr>
                  <a:t> case: HH</a:t>
                </a:r>
                <a:endParaRPr/>
              </a:p>
              <a:p>
                <a:pPr marL="0" marR="0" lvl="0" indent="0" algn="ctr" rtl="0">
                  <a:spcBef>
                    <a:spcPts val="0"/>
                  </a:spcBef>
                  <a:spcAft>
                    <a:spcPts val="0"/>
                  </a:spcAft>
                  <a:buNone/>
                </a:pPr>
                <a:r>
                  <a:rPr lang="en-US" sz="1600" b="1">
                    <a:solidFill>
                      <a:schemeClr val="dk1"/>
                    </a:solidFill>
                    <a:latin typeface="Arial Narrow"/>
                    <a:ea typeface="Arial Narrow"/>
                    <a:cs typeface="Arial Narrow"/>
                    <a:sym typeface="Arial Narrow"/>
                  </a:rPr>
                  <a:t>…..</a:t>
                </a:r>
                <a:endParaRPr sz="1600" b="1">
                  <a:solidFill>
                    <a:schemeClr val="dk1"/>
                  </a:solidFill>
                  <a:latin typeface="Arial Narrow"/>
                  <a:ea typeface="Arial Narrow"/>
                  <a:cs typeface="Arial Narrow"/>
                  <a:sym typeface="Arial Narrow"/>
                </a:endParaRPr>
              </a:p>
            </p:txBody>
          </p:sp>
        </p:grpSp>
        <p:cxnSp>
          <p:nvCxnSpPr>
            <p:cNvPr id="618" name="Google Shape;618;p30"/>
            <p:cNvCxnSpPr>
              <a:stCxn id="610" idx="3"/>
            </p:cNvCxnSpPr>
            <p:nvPr/>
          </p:nvCxnSpPr>
          <p:spPr>
            <a:xfrm>
              <a:off x="3518506" y="4912797"/>
              <a:ext cx="1249800" cy="413400"/>
            </a:xfrm>
            <a:prstGeom prst="bentConnector3">
              <a:avLst>
                <a:gd name="adj1" fmla="val 50000"/>
              </a:avLst>
            </a:prstGeom>
            <a:noFill/>
            <a:ln w="38100" cap="flat" cmpd="sng">
              <a:solidFill>
                <a:srgbClr val="FF0000"/>
              </a:solidFill>
              <a:prstDash val="solid"/>
              <a:miter lim="800000"/>
              <a:headEnd type="none" w="sm" len="sm"/>
              <a:tailEnd type="triangle" w="med" len="med"/>
            </a:ln>
          </p:spPr>
        </p:cxnSp>
        <p:cxnSp>
          <p:nvCxnSpPr>
            <p:cNvPr id="619" name="Google Shape;619;p30"/>
            <p:cNvCxnSpPr>
              <a:stCxn id="607" idx="3"/>
            </p:cNvCxnSpPr>
            <p:nvPr/>
          </p:nvCxnSpPr>
          <p:spPr>
            <a:xfrm rot="10800000" flipH="1">
              <a:off x="3518504" y="5736387"/>
              <a:ext cx="1249800" cy="346200"/>
            </a:xfrm>
            <a:prstGeom prst="bentConnector3">
              <a:avLst>
                <a:gd name="adj1" fmla="val 50000"/>
              </a:avLst>
            </a:prstGeom>
            <a:noFill/>
            <a:ln w="38100" cap="flat" cmpd="sng">
              <a:solidFill>
                <a:srgbClr val="FF0000"/>
              </a:solidFill>
              <a:prstDash val="solid"/>
              <a:miter lim="800000"/>
              <a:headEnd type="none" w="sm" len="sm"/>
              <a:tailEnd type="triangle" w="med" len="med"/>
            </a:ln>
          </p:spPr>
        </p:cxnSp>
        <p:cxnSp>
          <p:nvCxnSpPr>
            <p:cNvPr id="620" name="Google Shape;620;p30"/>
            <p:cNvCxnSpPr/>
            <p:nvPr/>
          </p:nvCxnSpPr>
          <p:spPr>
            <a:xfrm rot="10800000">
              <a:off x="5339279" y="5873637"/>
              <a:ext cx="1859485" cy="237370"/>
            </a:xfrm>
            <a:prstGeom prst="bentConnector3">
              <a:avLst>
                <a:gd name="adj1" fmla="val 50000"/>
              </a:avLst>
            </a:prstGeom>
            <a:noFill/>
            <a:ln w="38100" cap="flat" cmpd="sng">
              <a:solidFill>
                <a:srgbClr val="FF0000"/>
              </a:solidFill>
              <a:prstDash val="solid"/>
              <a:miter lim="800000"/>
              <a:headEnd type="none" w="sm" len="sm"/>
              <a:tailEnd type="triangle" w="med" len="med"/>
            </a:ln>
          </p:spPr>
        </p:cxnSp>
        <p:cxnSp>
          <p:nvCxnSpPr>
            <p:cNvPr id="621" name="Google Shape;621;p30"/>
            <p:cNvCxnSpPr/>
            <p:nvPr/>
          </p:nvCxnSpPr>
          <p:spPr>
            <a:xfrm flipH="1">
              <a:off x="5213131" y="4986639"/>
              <a:ext cx="1985632" cy="370506"/>
            </a:xfrm>
            <a:prstGeom prst="bentConnector3">
              <a:avLst>
                <a:gd name="adj1" fmla="val 50000"/>
              </a:avLst>
            </a:prstGeom>
            <a:noFill/>
            <a:ln w="38100" cap="flat" cmpd="sng">
              <a:solidFill>
                <a:srgbClr val="FF0000"/>
              </a:solidFill>
              <a:prstDash val="solid"/>
              <a:miter lim="800000"/>
              <a:headEnd type="none" w="sm" len="sm"/>
              <a:tailEnd type="triangle" w="med" len="med"/>
            </a:ln>
          </p:spPr>
        </p:cxnSp>
      </p:grpSp>
      <p:sp>
        <p:nvSpPr>
          <p:cNvPr id="622" name="Google Shape;62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31</a:t>
            </a:fld>
            <a:endParaRPr sz="1400" b="1">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1"/>
          <p:cNvSpPr txBox="1">
            <a:spLocks noGrp="1"/>
          </p:cNvSpPr>
          <p:nvPr>
            <p:ph type="title"/>
          </p:nvPr>
        </p:nvSpPr>
        <p:spPr>
          <a:xfrm>
            <a:off x="838200" y="63061"/>
            <a:ext cx="10515600" cy="692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(1) NRW व्यवस्थापनको लागि statistical प्रणाली (उदाहरण)</a:t>
            </a:r>
            <a:endParaRPr sz="3200"/>
          </a:p>
        </p:txBody>
      </p:sp>
      <p:graphicFrame>
        <p:nvGraphicFramePr>
          <p:cNvPr id="628" name="Google Shape;628;p31"/>
          <p:cNvGraphicFramePr/>
          <p:nvPr/>
        </p:nvGraphicFramePr>
        <p:xfrm>
          <a:off x="622257" y="787049"/>
          <a:ext cx="5299150" cy="3079005"/>
        </p:xfrm>
        <a:graphic>
          <a:graphicData uri="http://schemas.openxmlformats.org/drawingml/2006/table">
            <a:tbl>
              <a:tblPr firstRow="1" bandRow="1">
                <a:noFill/>
                <a:tableStyleId>{0C5F05C4-CF53-4D32-8CCF-10A62CB4D01E}</a:tableStyleId>
              </a:tblPr>
              <a:tblGrid>
                <a:gridCol w="551200">
                  <a:extLst>
                    <a:ext uri="{9D8B030D-6E8A-4147-A177-3AD203B41FA5}">
                      <a16:colId xmlns:a16="http://schemas.microsoft.com/office/drawing/2014/main" val="20000"/>
                    </a:ext>
                  </a:extLst>
                </a:gridCol>
                <a:gridCol w="4747950">
                  <a:extLst>
                    <a:ext uri="{9D8B030D-6E8A-4147-A177-3AD203B41FA5}">
                      <a16:colId xmlns:a16="http://schemas.microsoft.com/office/drawing/2014/main" val="20001"/>
                    </a:ext>
                  </a:extLst>
                </a:gridCol>
              </a:tblGrid>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No.</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Common Basic Statistics</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1</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Length of pipes [pipe को लम्बाइ]</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2</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connections [धाराको </a:t>
                      </a:r>
                      <a:r>
                        <a:rPr lang="en-US" sz="1800">
                          <a:latin typeface="Arial"/>
                          <a:ea typeface="Arial"/>
                          <a:cs typeface="Arial"/>
                          <a:sym typeface="Arial"/>
                        </a:rPr>
                        <a:t>संख्या</a:t>
                      </a:r>
                      <a:r>
                        <a:rPr lang="en-US" sz="1800" b="0">
                          <a:latin typeface="Arial"/>
                          <a:ea typeface="Arial"/>
                          <a:cs typeface="Arial"/>
                          <a:sym typeface="Arial"/>
                        </a:rPr>
                        <a:t>]</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3</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households [घरहरूको </a:t>
                      </a:r>
                      <a:r>
                        <a:rPr lang="en-US" sz="1800">
                          <a:latin typeface="Arial"/>
                          <a:ea typeface="Arial"/>
                          <a:cs typeface="Arial"/>
                          <a:sym typeface="Arial"/>
                        </a:rPr>
                        <a:t>संख्या</a:t>
                      </a:r>
                      <a:r>
                        <a:rPr lang="en-US" sz="1800" b="0">
                          <a:latin typeface="Arial"/>
                          <a:ea typeface="Arial"/>
                          <a:cs typeface="Arial"/>
                          <a:sym typeface="Arial"/>
                        </a:rPr>
                        <a:t>]</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4</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meters [meterको </a:t>
                      </a:r>
                      <a:r>
                        <a:rPr lang="en-US" sz="1800">
                          <a:latin typeface="Arial"/>
                          <a:ea typeface="Arial"/>
                          <a:cs typeface="Arial"/>
                          <a:sym typeface="Arial"/>
                        </a:rPr>
                        <a:t>संख्या</a:t>
                      </a:r>
                      <a:r>
                        <a:rPr lang="en-US" sz="1800" b="0">
                          <a:latin typeface="Arial"/>
                          <a:ea typeface="Arial"/>
                          <a:cs typeface="Arial"/>
                          <a:sym typeface="Arial"/>
                        </a:rPr>
                        <a:t>]</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5</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Service population [सेवा लिने जन</a:t>
                      </a:r>
                      <a:r>
                        <a:rPr lang="en-US" sz="1800">
                          <a:latin typeface="Arial"/>
                          <a:ea typeface="Arial"/>
                          <a:cs typeface="Arial"/>
                          <a:sym typeface="Arial"/>
                        </a:rPr>
                        <a:t>संख्या</a:t>
                      </a:r>
                      <a:r>
                        <a:rPr lang="en-US" sz="1800" b="0">
                          <a:latin typeface="Arial"/>
                          <a:ea typeface="Arial"/>
                          <a:cs typeface="Arial"/>
                          <a:sym typeface="Arial"/>
                        </a:rPr>
                        <a:t> ]</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6</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water tanks [पानीtankको </a:t>
                      </a:r>
                      <a:r>
                        <a:rPr lang="en-US" sz="1800">
                          <a:latin typeface="Arial"/>
                          <a:ea typeface="Arial"/>
                          <a:cs typeface="Arial"/>
                          <a:sym typeface="Arial"/>
                        </a:rPr>
                        <a:t>संख्या]</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7</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Billed water volume [बिल गरिएको पानीको मात्रा]</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7"/>
                  </a:ext>
                </a:extLst>
              </a:tr>
            </a:tbl>
          </a:graphicData>
        </a:graphic>
      </p:graphicFrame>
      <p:graphicFrame>
        <p:nvGraphicFramePr>
          <p:cNvPr id="629" name="Google Shape;629;p31"/>
          <p:cNvGraphicFramePr/>
          <p:nvPr>
            <p:extLst>
              <p:ext uri="{D42A27DB-BD31-4B8C-83A1-F6EECF244321}">
                <p14:modId xmlns:p14="http://schemas.microsoft.com/office/powerpoint/2010/main" val="1464345683"/>
              </p:ext>
            </p:extLst>
          </p:nvPr>
        </p:nvGraphicFramePr>
        <p:xfrm>
          <a:off x="622257" y="3847198"/>
          <a:ext cx="5299150" cy="2527796"/>
        </p:xfrm>
        <a:graphic>
          <a:graphicData uri="http://schemas.openxmlformats.org/drawingml/2006/table">
            <a:tbl>
              <a:tblPr firstRow="1" bandRow="1">
                <a:noFill/>
                <a:tableStyleId>{0C5F05C4-CF53-4D32-8CCF-10A62CB4D01E}</a:tableStyleId>
              </a:tblPr>
              <a:tblGrid>
                <a:gridCol w="548621">
                  <a:extLst>
                    <a:ext uri="{9D8B030D-6E8A-4147-A177-3AD203B41FA5}">
                      <a16:colId xmlns:a16="http://schemas.microsoft.com/office/drawing/2014/main" val="20000"/>
                    </a:ext>
                  </a:extLst>
                </a:gridCol>
                <a:gridCol w="4750529">
                  <a:extLst>
                    <a:ext uri="{9D8B030D-6E8A-4147-A177-3AD203B41FA5}">
                      <a16:colId xmlns:a16="http://schemas.microsoft.com/office/drawing/2014/main" val="20001"/>
                    </a:ext>
                  </a:extLst>
                </a:gridCol>
              </a:tblGrid>
              <a:tr h="288400">
                <a:tc>
                  <a:txBody>
                    <a:bodyPr/>
                    <a:lstStyle/>
                    <a:p>
                      <a:pPr marL="0" marR="0" lvl="0" indent="0" algn="ctr" rtl="0">
                        <a:lnSpc>
                          <a:spcPct val="111111"/>
                        </a:lnSpc>
                        <a:spcBef>
                          <a:spcPts val="0"/>
                        </a:spcBef>
                        <a:spcAft>
                          <a:spcPts val="0"/>
                        </a:spcAft>
                        <a:buNone/>
                      </a:pPr>
                      <a:r>
                        <a:rPr lang="en-US" sz="1800" dirty="0">
                          <a:latin typeface="Arial"/>
                          <a:ea typeface="Arial"/>
                          <a:cs typeface="Arial"/>
                          <a:sym typeface="Arial"/>
                        </a:rPr>
                        <a:t>No.</a:t>
                      </a:r>
                      <a:endParaRPr sz="1800" dirty="0">
                        <a:latin typeface="Arial"/>
                        <a:ea typeface="Arial"/>
                        <a:cs typeface="Arial"/>
                        <a:sym typeface="Arial"/>
                      </a:endParaRPr>
                    </a:p>
                  </a:txBody>
                  <a:tcPr marL="0" marR="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Illegal connections</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1</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Number of found illegal connections</a:t>
                      </a:r>
                      <a:endParaRPr/>
                    </a:p>
                    <a:p>
                      <a:pPr marL="0" marR="0" lvl="0" indent="0" algn="l" rtl="0">
                        <a:lnSpc>
                          <a:spcPct val="111111"/>
                        </a:lnSpc>
                        <a:spcBef>
                          <a:spcPts val="0"/>
                        </a:spcBef>
                        <a:spcAft>
                          <a:spcPts val="0"/>
                        </a:spcAft>
                        <a:buNone/>
                      </a:pPr>
                      <a:r>
                        <a:rPr lang="en-US" sz="1800">
                          <a:latin typeface="Arial"/>
                          <a:ea typeface="Arial"/>
                          <a:cs typeface="Arial"/>
                          <a:sym typeface="Arial"/>
                        </a:rPr>
                        <a:t>[फेला परेका illegal connectionहरूको संख्या]</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2</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Number of corrections [सच्याईएका संख्या</a:t>
                      </a:r>
                      <a:r>
                        <a:rPr lang="en-US" sz="1800" b="0">
                          <a:latin typeface="Arial"/>
                          <a:ea typeface="Arial"/>
                          <a:cs typeface="Arial"/>
                          <a:sym typeface="Arial"/>
                        </a:rPr>
                        <a:t>]</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3</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Assumed illegal water volume</a:t>
                      </a:r>
                      <a:endParaRPr/>
                    </a:p>
                    <a:p>
                      <a:pPr marL="0" marR="0" lvl="0" indent="0" algn="l" rtl="0">
                        <a:lnSpc>
                          <a:spcPct val="111111"/>
                        </a:lnSpc>
                        <a:spcBef>
                          <a:spcPts val="0"/>
                        </a:spcBef>
                        <a:spcAft>
                          <a:spcPts val="0"/>
                        </a:spcAft>
                        <a:buNone/>
                      </a:pPr>
                      <a:r>
                        <a:rPr lang="en-US" sz="1800">
                          <a:latin typeface="Arial"/>
                          <a:ea typeface="Arial"/>
                          <a:cs typeface="Arial"/>
                          <a:sym typeface="Arial"/>
                        </a:rPr>
                        <a:t>[अनुमान गरिएको अवैध पानीको मात्रा]</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4</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dirty="0">
                          <a:latin typeface="Arial"/>
                          <a:ea typeface="Arial"/>
                          <a:cs typeface="Arial"/>
                          <a:sym typeface="Arial"/>
                        </a:rPr>
                        <a:t>Types of illegal uses [</a:t>
                      </a:r>
                      <a:r>
                        <a:rPr lang="en-US" sz="1800" dirty="0" err="1">
                          <a:latin typeface="Arial"/>
                          <a:ea typeface="Arial"/>
                          <a:cs typeface="Arial"/>
                          <a:sym typeface="Arial"/>
                        </a:rPr>
                        <a:t>अवैध</a:t>
                      </a:r>
                      <a:r>
                        <a:rPr lang="en-US" sz="1800" dirty="0">
                          <a:latin typeface="Arial"/>
                          <a:ea typeface="Arial"/>
                          <a:cs typeface="Arial"/>
                          <a:sym typeface="Arial"/>
                        </a:rPr>
                        <a:t> </a:t>
                      </a:r>
                      <a:r>
                        <a:rPr lang="en-US" sz="1800" dirty="0" err="1">
                          <a:latin typeface="Arial"/>
                          <a:ea typeface="Arial"/>
                          <a:cs typeface="Arial"/>
                          <a:sym typeface="Arial"/>
                        </a:rPr>
                        <a:t>प्रयोग</a:t>
                      </a:r>
                      <a:r>
                        <a:rPr lang="en-US" sz="1800" dirty="0">
                          <a:latin typeface="Arial"/>
                          <a:ea typeface="Arial"/>
                          <a:cs typeface="Arial"/>
                          <a:sym typeface="Arial"/>
                        </a:rPr>
                        <a:t> </a:t>
                      </a:r>
                      <a:r>
                        <a:rPr lang="en-US" sz="1800" dirty="0" err="1">
                          <a:latin typeface="Arial"/>
                          <a:ea typeface="Arial"/>
                          <a:cs typeface="Arial"/>
                          <a:sym typeface="Arial"/>
                        </a:rPr>
                        <a:t>का</a:t>
                      </a:r>
                      <a:r>
                        <a:rPr lang="en-US" sz="1800" dirty="0">
                          <a:latin typeface="Arial"/>
                          <a:ea typeface="Arial"/>
                          <a:cs typeface="Arial"/>
                          <a:sym typeface="Arial"/>
                        </a:rPr>
                        <a:t> </a:t>
                      </a:r>
                      <a:r>
                        <a:rPr lang="en-US" sz="1800" dirty="0" err="1">
                          <a:latin typeface="Arial"/>
                          <a:ea typeface="Arial"/>
                          <a:cs typeface="Arial"/>
                          <a:sym typeface="Arial"/>
                        </a:rPr>
                        <a:t>प्रकारहरू</a:t>
                      </a:r>
                      <a:r>
                        <a:rPr lang="en-US" sz="1800" dirty="0">
                          <a:latin typeface="Arial"/>
                          <a:ea typeface="Arial"/>
                          <a:cs typeface="Arial"/>
                          <a:sym typeface="Arial"/>
                        </a:rPr>
                        <a:t> ]</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630" name="Google Shape;630;p31"/>
          <p:cNvGraphicFramePr/>
          <p:nvPr/>
        </p:nvGraphicFramePr>
        <p:xfrm>
          <a:off x="6137348" y="3847198"/>
          <a:ext cx="5590050" cy="2832279"/>
        </p:xfrm>
        <a:graphic>
          <a:graphicData uri="http://schemas.openxmlformats.org/drawingml/2006/table">
            <a:tbl>
              <a:tblPr firstRow="1" bandRow="1">
                <a:noFill/>
                <a:tableStyleId>{0C5F05C4-CF53-4D32-8CCF-10A62CB4D01E}</a:tableStyleId>
              </a:tblPr>
              <a:tblGrid>
                <a:gridCol w="591925">
                  <a:extLst>
                    <a:ext uri="{9D8B030D-6E8A-4147-A177-3AD203B41FA5}">
                      <a16:colId xmlns:a16="http://schemas.microsoft.com/office/drawing/2014/main" val="20000"/>
                    </a:ext>
                  </a:extLst>
                </a:gridCol>
                <a:gridCol w="4998125">
                  <a:extLst>
                    <a:ext uri="{9D8B030D-6E8A-4147-A177-3AD203B41FA5}">
                      <a16:colId xmlns:a16="http://schemas.microsoft.com/office/drawing/2014/main" val="20001"/>
                    </a:ext>
                  </a:extLst>
                </a:gridCol>
              </a:tblGrid>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No.</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Defective meters</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1</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dirty="0">
                          <a:latin typeface="Arial"/>
                          <a:ea typeface="Arial"/>
                          <a:cs typeface="Arial"/>
                          <a:sym typeface="Arial"/>
                        </a:rPr>
                        <a:t>Number of found defective meters [</a:t>
                      </a:r>
                      <a:r>
                        <a:rPr lang="en-US" sz="1800" dirty="0" err="1">
                          <a:latin typeface="Arial"/>
                          <a:ea typeface="Arial"/>
                          <a:cs typeface="Arial"/>
                          <a:sym typeface="Arial"/>
                        </a:rPr>
                        <a:t>फेला</a:t>
                      </a:r>
                      <a:r>
                        <a:rPr lang="en-US" sz="1800" dirty="0">
                          <a:latin typeface="Arial"/>
                          <a:ea typeface="Arial"/>
                          <a:cs typeface="Arial"/>
                          <a:sym typeface="Arial"/>
                        </a:rPr>
                        <a:t> </a:t>
                      </a:r>
                      <a:r>
                        <a:rPr lang="en-US" sz="1800" dirty="0" err="1">
                          <a:latin typeface="Arial"/>
                          <a:ea typeface="Arial"/>
                          <a:cs typeface="Arial"/>
                          <a:sym typeface="Arial"/>
                        </a:rPr>
                        <a:t>परेका</a:t>
                      </a:r>
                      <a:r>
                        <a:rPr lang="en-US" sz="1800" dirty="0">
                          <a:latin typeface="Arial"/>
                          <a:ea typeface="Arial"/>
                          <a:cs typeface="Arial"/>
                          <a:sym typeface="Arial"/>
                        </a:rPr>
                        <a:t> </a:t>
                      </a:r>
                      <a:r>
                        <a:rPr lang="en-US" sz="1800" dirty="0" err="1">
                          <a:latin typeface="Arial"/>
                          <a:ea typeface="Arial"/>
                          <a:cs typeface="Arial"/>
                          <a:sym typeface="Arial"/>
                        </a:rPr>
                        <a:t>त्रुटीपूर्ण</a:t>
                      </a:r>
                      <a:r>
                        <a:rPr lang="en-US" sz="1800" dirty="0">
                          <a:latin typeface="Arial"/>
                          <a:ea typeface="Arial"/>
                          <a:cs typeface="Arial"/>
                          <a:sym typeface="Arial"/>
                        </a:rPr>
                        <a:t> meter </a:t>
                      </a:r>
                      <a:r>
                        <a:rPr lang="en-US" sz="1800" dirty="0" err="1">
                          <a:latin typeface="Arial"/>
                          <a:ea typeface="Arial"/>
                          <a:cs typeface="Arial"/>
                          <a:sym typeface="Arial"/>
                        </a:rPr>
                        <a:t>हरूको</a:t>
                      </a:r>
                      <a:r>
                        <a:rPr lang="en-US" sz="1800" dirty="0">
                          <a:latin typeface="Arial"/>
                          <a:ea typeface="Arial"/>
                          <a:cs typeface="Arial"/>
                          <a:sym typeface="Arial"/>
                        </a:rPr>
                        <a:t> </a:t>
                      </a:r>
                      <a:r>
                        <a:rPr lang="en-US" sz="1800" dirty="0" err="1">
                          <a:latin typeface="Arial"/>
                          <a:ea typeface="Arial"/>
                          <a:cs typeface="Arial"/>
                          <a:sym typeface="Arial"/>
                        </a:rPr>
                        <a:t>संख्या</a:t>
                      </a:r>
                      <a:r>
                        <a:rPr lang="en-US" sz="1800" dirty="0">
                          <a:latin typeface="Arial"/>
                          <a:ea typeface="Arial"/>
                          <a:cs typeface="Arial"/>
                          <a:sym typeface="Arial"/>
                        </a:rPr>
                        <a:t>]</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2</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Error water volume [पानीको मात्रामा गल्ति]</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3</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Defective meter installation years </a:t>
                      </a:r>
                      <a:endParaRPr/>
                    </a:p>
                    <a:p>
                      <a:pPr marL="0" marR="0" lvl="0" indent="0" algn="l" rtl="0">
                        <a:lnSpc>
                          <a:spcPct val="111111"/>
                        </a:lnSpc>
                        <a:spcBef>
                          <a:spcPts val="0"/>
                        </a:spcBef>
                        <a:spcAft>
                          <a:spcPts val="0"/>
                        </a:spcAft>
                        <a:buNone/>
                      </a:pPr>
                      <a:r>
                        <a:rPr lang="en-US" sz="1800">
                          <a:latin typeface="Arial"/>
                          <a:ea typeface="Arial"/>
                          <a:cs typeface="Arial"/>
                          <a:sym typeface="Arial"/>
                        </a:rPr>
                        <a:t>[त्रुटीपूर्ण meterहरू install गरिएको साल]</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4</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dirty="0">
                          <a:latin typeface="Arial"/>
                          <a:ea typeface="Arial"/>
                          <a:cs typeface="Arial"/>
                          <a:sym typeface="Arial"/>
                        </a:rPr>
                        <a:t>Accumulated consumption volume </a:t>
                      </a:r>
                      <a:endParaRPr dirty="0"/>
                    </a:p>
                    <a:p>
                      <a:pPr marL="0" marR="0" lvl="0" indent="0" algn="l" rtl="0">
                        <a:lnSpc>
                          <a:spcPct val="111111"/>
                        </a:lnSpc>
                        <a:spcBef>
                          <a:spcPts val="0"/>
                        </a:spcBef>
                        <a:spcAft>
                          <a:spcPts val="0"/>
                        </a:spcAft>
                        <a:buNone/>
                      </a:pPr>
                      <a:r>
                        <a:rPr lang="en-US" sz="1800" dirty="0">
                          <a:latin typeface="Arial"/>
                          <a:ea typeface="Arial"/>
                          <a:cs typeface="Arial"/>
                          <a:sym typeface="Arial"/>
                        </a:rPr>
                        <a:t>[</a:t>
                      </a:r>
                      <a:r>
                        <a:rPr lang="en-US" sz="1800" dirty="0" err="1">
                          <a:latin typeface="Arial"/>
                          <a:ea typeface="Arial"/>
                          <a:cs typeface="Arial"/>
                          <a:sym typeface="Arial"/>
                        </a:rPr>
                        <a:t>संचिति</a:t>
                      </a:r>
                      <a:r>
                        <a:rPr lang="en-US" sz="1800" dirty="0">
                          <a:latin typeface="Arial"/>
                          <a:ea typeface="Arial"/>
                          <a:cs typeface="Arial"/>
                          <a:sym typeface="Arial"/>
                        </a:rPr>
                        <a:t> </a:t>
                      </a:r>
                      <a:r>
                        <a:rPr lang="en-US" sz="1800" dirty="0" err="1">
                          <a:latin typeface="Arial"/>
                          <a:ea typeface="Arial"/>
                          <a:cs typeface="Arial"/>
                          <a:sym typeface="Arial"/>
                        </a:rPr>
                        <a:t>खपत</a:t>
                      </a:r>
                      <a:r>
                        <a:rPr lang="en-US" sz="1800" dirty="0">
                          <a:latin typeface="Arial"/>
                          <a:ea typeface="Arial"/>
                          <a:cs typeface="Arial"/>
                          <a:sym typeface="Arial"/>
                        </a:rPr>
                        <a:t> </a:t>
                      </a:r>
                      <a:r>
                        <a:rPr lang="en-US" sz="1800" dirty="0" err="1">
                          <a:latin typeface="Arial"/>
                          <a:ea typeface="Arial"/>
                          <a:cs typeface="Arial"/>
                          <a:sym typeface="Arial"/>
                        </a:rPr>
                        <a:t>मात्रा</a:t>
                      </a:r>
                      <a:r>
                        <a:rPr lang="en-US" sz="1800" dirty="0">
                          <a:latin typeface="Arial"/>
                          <a:ea typeface="Arial"/>
                          <a:cs typeface="Arial"/>
                          <a:sym typeface="Arial"/>
                        </a:rPr>
                        <a:t>]</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631" name="Google Shape;631;p31"/>
          <p:cNvGraphicFramePr/>
          <p:nvPr>
            <p:extLst>
              <p:ext uri="{D42A27DB-BD31-4B8C-83A1-F6EECF244321}">
                <p14:modId xmlns:p14="http://schemas.microsoft.com/office/powerpoint/2010/main" val="2786049306"/>
              </p:ext>
            </p:extLst>
          </p:nvPr>
        </p:nvGraphicFramePr>
        <p:xfrm>
          <a:off x="6137348" y="787049"/>
          <a:ext cx="5590050" cy="2996763"/>
        </p:xfrm>
        <a:graphic>
          <a:graphicData uri="http://schemas.openxmlformats.org/drawingml/2006/table">
            <a:tbl>
              <a:tblPr firstRow="1" bandRow="1">
                <a:noFill/>
                <a:tableStyleId>{0C5F05C4-CF53-4D32-8CCF-10A62CB4D01E}</a:tableStyleId>
              </a:tblPr>
              <a:tblGrid>
                <a:gridCol w="577125">
                  <a:extLst>
                    <a:ext uri="{9D8B030D-6E8A-4147-A177-3AD203B41FA5}">
                      <a16:colId xmlns:a16="http://schemas.microsoft.com/office/drawing/2014/main" val="20000"/>
                    </a:ext>
                  </a:extLst>
                </a:gridCol>
                <a:gridCol w="5012925">
                  <a:extLst>
                    <a:ext uri="{9D8B030D-6E8A-4147-A177-3AD203B41FA5}">
                      <a16:colId xmlns:a16="http://schemas.microsoft.com/office/drawing/2014/main" val="20001"/>
                    </a:ext>
                  </a:extLst>
                </a:gridCol>
              </a:tblGrid>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No.</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Leakage Statistics</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1</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Minimum night flow [रातमा हुने न्यूनतम flow]</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27532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2</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Average water pressure [औसत water pressure]</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2762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3</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Number of leak detection locations [leak पत्ता लगाईएका स्थानहरूको संख्या]</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4</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Leakage volume [चुहावट भएको मात्रा ]</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2389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5</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600" dirty="0">
                          <a:latin typeface="Arial"/>
                          <a:ea typeface="Arial"/>
                          <a:cs typeface="Arial"/>
                          <a:sym typeface="Arial"/>
                        </a:rPr>
                        <a:t>Leakage reduction volume </a:t>
                      </a:r>
                      <a:r>
                        <a:rPr lang="en-US" sz="1800" dirty="0">
                          <a:latin typeface="Arial"/>
                          <a:ea typeface="Arial"/>
                          <a:cs typeface="Arial"/>
                          <a:sym typeface="Arial"/>
                        </a:rPr>
                        <a:t>[</a:t>
                      </a:r>
                      <a:r>
                        <a:rPr lang="en-US" sz="1800" dirty="0" err="1">
                          <a:latin typeface="Arial"/>
                          <a:ea typeface="Arial"/>
                          <a:cs typeface="Arial"/>
                          <a:sym typeface="Arial"/>
                        </a:rPr>
                        <a:t>चुहावट</a:t>
                      </a:r>
                      <a:r>
                        <a:rPr lang="en-US" sz="1800" dirty="0">
                          <a:latin typeface="Arial"/>
                          <a:ea typeface="Arial"/>
                          <a:cs typeface="Arial"/>
                          <a:sym typeface="Arial"/>
                        </a:rPr>
                        <a:t> </a:t>
                      </a:r>
                      <a:r>
                        <a:rPr lang="en-US" sz="1800" dirty="0" err="1">
                          <a:latin typeface="Arial"/>
                          <a:ea typeface="Arial"/>
                          <a:cs typeface="Arial"/>
                          <a:sym typeface="Arial"/>
                        </a:rPr>
                        <a:t>घटाइएको</a:t>
                      </a:r>
                      <a:r>
                        <a:rPr lang="en-US" sz="1800" dirty="0">
                          <a:latin typeface="Arial"/>
                          <a:ea typeface="Arial"/>
                          <a:cs typeface="Arial"/>
                          <a:sym typeface="Arial"/>
                        </a:rPr>
                        <a:t> </a:t>
                      </a:r>
                      <a:r>
                        <a:rPr lang="en-US" sz="1800" dirty="0" err="1">
                          <a:latin typeface="Arial"/>
                          <a:ea typeface="Arial"/>
                          <a:cs typeface="Arial"/>
                          <a:sym typeface="Arial"/>
                        </a:rPr>
                        <a:t>मात्रा</a:t>
                      </a:r>
                      <a:r>
                        <a:rPr lang="en-US" sz="1800" dirty="0">
                          <a:latin typeface="Arial"/>
                          <a:ea typeface="Arial"/>
                          <a:cs typeface="Arial"/>
                          <a:sym typeface="Arial"/>
                        </a:rPr>
                        <a:t> ]</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6</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Clr>
                          <a:schemeClr val="dk1"/>
                        </a:buClr>
                        <a:buSzPts val="1800"/>
                        <a:buFont typeface="Arial"/>
                        <a:buNone/>
                      </a:pPr>
                      <a:r>
                        <a:rPr lang="en-US" sz="1800" dirty="0">
                          <a:latin typeface="Arial"/>
                          <a:ea typeface="Arial"/>
                          <a:cs typeface="Arial"/>
                          <a:sym typeface="Arial"/>
                        </a:rPr>
                        <a:t>Number of leak repairs [</a:t>
                      </a:r>
                      <a:r>
                        <a:rPr lang="en-US" sz="1800" dirty="0" err="1">
                          <a:latin typeface="Arial"/>
                          <a:ea typeface="Arial"/>
                          <a:cs typeface="Arial"/>
                          <a:sym typeface="Arial"/>
                        </a:rPr>
                        <a:t>चुहावट</a:t>
                      </a:r>
                      <a:r>
                        <a:rPr lang="en-US" sz="1800" dirty="0">
                          <a:latin typeface="Arial"/>
                          <a:ea typeface="Arial"/>
                          <a:cs typeface="Arial"/>
                          <a:sym typeface="Arial"/>
                        </a:rPr>
                        <a:t> </a:t>
                      </a:r>
                      <a:r>
                        <a:rPr lang="en-US" sz="1800" dirty="0" err="1">
                          <a:latin typeface="Arial"/>
                          <a:ea typeface="Arial"/>
                          <a:cs typeface="Arial"/>
                          <a:sym typeface="Arial"/>
                        </a:rPr>
                        <a:t>मर्मत</a:t>
                      </a:r>
                      <a:r>
                        <a:rPr lang="en-US" sz="1800" dirty="0">
                          <a:latin typeface="Arial"/>
                          <a:ea typeface="Arial"/>
                          <a:cs typeface="Arial"/>
                          <a:sym typeface="Arial"/>
                        </a:rPr>
                        <a:t> </a:t>
                      </a:r>
                      <a:r>
                        <a:rPr lang="en-US" sz="1800" dirty="0" err="1">
                          <a:latin typeface="Arial"/>
                          <a:ea typeface="Arial"/>
                          <a:cs typeface="Arial"/>
                          <a:sym typeface="Arial"/>
                        </a:rPr>
                        <a:t>संख्या</a:t>
                      </a:r>
                      <a:r>
                        <a:rPr lang="en-US" sz="1800" dirty="0">
                          <a:latin typeface="Arial"/>
                          <a:ea typeface="Arial"/>
                          <a:cs typeface="Arial"/>
                          <a:sym typeface="Arial"/>
                        </a:rPr>
                        <a:t>]</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bl>
          </a:graphicData>
        </a:graphic>
      </p:graphicFrame>
      <p:sp>
        <p:nvSpPr>
          <p:cNvPr id="632" name="Google Shape;6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32</a:t>
            </a:fld>
            <a:endParaRPr sz="1400" b="1">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t>व्यबसायिक घाटा रोकथाम योजना</a:t>
            </a:r>
            <a:br>
              <a:rPr lang="en-US" sz="4000"/>
            </a:br>
            <a:r>
              <a:rPr lang="en-US" sz="4000"/>
              <a:t>(अपेक्षित अस्थायी बुंदाहरू)</a:t>
            </a:r>
            <a:endParaRPr sz="4000"/>
          </a:p>
        </p:txBody>
      </p:sp>
      <p:sp>
        <p:nvSpPr>
          <p:cNvPr id="638" name="Google Shape;638;p32"/>
          <p:cNvSpPr txBox="1">
            <a:spLocks noGrp="1"/>
          </p:cNvSpPr>
          <p:nvPr>
            <p:ph type="body" idx="1"/>
          </p:nvPr>
        </p:nvSpPr>
        <p:spPr>
          <a:xfrm>
            <a:off x="838200" y="1690688"/>
            <a:ext cx="10515600" cy="4802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sz="2600" dirty="0"/>
              <a:t>NRW </a:t>
            </a:r>
            <a:r>
              <a:rPr lang="en-US" sz="2600" dirty="0" err="1"/>
              <a:t>मर्मत</a:t>
            </a:r>
            <a:r>
              <a:rPr lang="en-US" sz="2600" dirty="0"/>
              <a:t> </a:t>
            </a:r>
            <a:r>
              <a:rPr lang="en-US" sz="2600" dirty="0" err="1"/>
              <a:t>योजना</a:t>
            </a:r>
            <a:r>
              <a:rPr lang="en-US" sz="2600" dirty="0"/>
              <a:t> </a:t>
            </a:r>
            <a:r>
              <a:rPr lang="en-US" sz="2600" dirty="0" err="1"/>
              <a:t>अन्तर्गत</a:t>
            </a:r>
            <a:r>
              <a:rPr lang="en-US" sz="2600" dirty="0"/>
              <a:t> </a:t>
            </a:r>
            <a:r>
              <a:rPr lang="en-US" sz="2600" dirty="0" err="1"/>
              <a:t>व्यबसायिक</a:t>
            </a:r>
            <a:r>
              <a:rPr lang="en-US" sz="2600" dirty="0"/>
              <a:t> </a:t>
            </a:r>
            <a:r>
              <a:rPr lang="en-US" sz="2600" dirty="0" err="1"/>
              <a:t>घाटा</a:t>
            </a:r>
            <a:r>
              <a:rPr lang="en-US" sz="2600" dirty="0"/>
              <a:t> </a:t>
            </a:r>
            <a:r>
              <a:rPr lang="en-US" sz="2600" dirty="0" err="1"/>
              <a:t>रोकथाम</a:t>
            </a:r>
            <a:r>
              <a:rPr lang="en-US" sz="2600" dirty="0"/>
              <a:t> </a:t>
            </a:r>
            <a:r>
              <a:rPr lang="en-US" sz="2600" dirty="0" err="1"/>
              <a:t>योजना</a:t>
            </a:r>
            <a:r>
              <a:rPr lang="en-US" sz="2600" dirty="0"/>
              <a:t> </a:t>
            </a:r>
            <a:r>
              <a:rPr lang="en-US" sz="2600" dirty="0" err="1"/>
              <a:t>अब</a:t>
            </a:r>
            <a:r>
              <a:rPr lang="en-US" sz="2600" dirty="0"/>
              <a:t> </a:t>
            </a:r>
            <a:r>
              <a:rPr lang="en-US" sz="2600" dirty="0" err="1"/>
              <a:t>तैयार</a:t>
            </a:r>
            <a:r>
              <a:rPr lang="en-US" sz="2600" dirty="0"/>
              <a:t> </a:t>
            </a:r>
            <a:r>
              <a:rPr lang="en-US" sz="2600" dirty="0" err="1"/>
              <a:t>गरिनेछ</a:t>
            </a:r>
            <a:r>
              <a:rPr lang="en-US" sz="2600" dirty="0"/>
              <a:t>। </a:t>
            </a:r>
            <a:r>
              <a:rPr lang="en-US" sz="2600" dirty="0" err="1"/>
              <a:t>केहि</a:t>
            </a:r>
            <a:r>
              <a:rPr lang="en-US" sz="2600" dirty="0"/>
              <a:t> </a:t>
            </a:r>
            <a:r>
              <a:rPr lang="en-US" sz="2600" dirty="0" err="1"/>
              <a:t>अपेक्षित</a:t>
            </a:r>
            <a:r>
              <a:rPr lang="en-US" sz="2600" dirty="0"/>
              <a:t> </a:t>
            </a:r>
            <a:r>
              <a:rPr lang="en-US" sz="2600" dirty="0" err="1"/>
              <a:t>बुंदाहरू</a:t>
            </a:r>
            <a:r>
              <a:rPr lang="en-US" sz="2600" dirty="0"/>
              <a:t> </a:t>
            </a:r>
            <a:r>
              <a:rPr lang="en-US" sz="2600" dirty="0" err="1"/>
              <a:t>निम्नानुसार</a:t>
            </a:r>
            <a:r>
              <a:rPr lang="en-US" sz="2600" dirty="0"/>
              <a:t> </a:t>
            </a:r>
            <a:r>
              <a:rPr lang="en-US" sz="2600" dirty="0" err="1"/>
              <a:t>छन्</a:t>
            </a:r>
            <a:r>
              <a:rPr lang="en-US" sz="2600" dirty="0"/>
              <a:t>: </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Illegal </a:t>
            </a:r>
            <a:r>
              <a:rPr lang="en-US" sz="2400" dirty="0" err="1"/>
              <a:t>connectionहरूको</a:t>
            </a:r>
            <a:r>
              <a:rPr lang="en-US" sz="2400" dirty="0"/>
              <a:t> </a:t>
            </a:r>
            <a:r>
              <a:rPr lang="en-US" sz="2400" dirty="0" err="1"/>
              <a:t>नियमित</a:t>
            </a:r>
            <a:r>
              <a:rPr lang="en-US" sz="2400" dirty="0"/>
              <a:t> field </a:t>
            </a:r>
            <a:r>
              <a:rPr lang="en-US" sz="2400" dirty="0" err="1"/>
              <a:t>निरीक्षण</a:t>
            </a:r>
            <a:endParaRPr sz="2400"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err="1"/>
              <a:t>नियमित</a:t>
            </a:r>
            <a:r>
              <a:rPr lang="en-US" sz="2400" dirty="0"/>
              <a:t> </a:t>
            </a:r>
            <a:r>
              <a:rPr lang="en-US" sz="2400" dirty="0" err="1"/>
              <a:t>मिटर</a:t>
            </a:r>
            <a:r>
              <a:rPr lang="en-US" sz="2400" dirty="0"/>
              <a:t> </a:t>
            </a:r>
            <a:r>
              <a:rPr lang="en-US" sz="2400" dirty="0" err="1"/>
              <a:t>प्रतिस्थापन</a:t>
            </a:r>
            <a:r>
              <a:rPr lang="en-US" sz="2400" dirty="0"/>
              <a:t> </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Customer meter </a:t>
            </a:r>
            <a:r>
              <a:rPr lang="en-US" sz="2400" dirty="0" err="1"/>
              <a:t>को</a:t>
            </a:r>
            <a:r>
              <a:rPr lang="en-US" sz="2400" dirty="0"/>
              <a:t> </a:t>
            </a:r>
            <a:r>
              <a:rPr lang="en-US" sz="2400" dirty="0" err="1"/>
              <a:t>शुद्धताको</a:t>
            </a:r>
            <a:r>
              <a:rPr lang="en-US" sz="2400" dirty="0"/>
              <a:t> </a:t>
            </a:r>
            <a:r>
              <a:rPr lang="en-US" sz="2400" dirty="0" err="1"/>
              <a:t>नियमित</a:t>
            </a:r>
            <a:r>
              <a:rPr lang="en-US" sz="2400" dirty="0"/>
              <a:t> </a:t>
            </a:r>
            <a:r>
              <a:rPr lang="en-US" sz="2400" dirty="0" err="1"/>
              <a:t>जाँच</a:t>
            </a:r>
            <a:r>
              <a:rPr lang="en-US" sz="2400" dirty="0"/>
              <a:t> र </a:t>
            </a:r>
            <a:r>
              <a:rPr lang="en-US" sz="2400" dirty="0" err="1"/>
              <a:t>आवश्यक</a:t>
            </a:r>
            <a:r>
              <a:rPr lang="en-US" sz="2400" dirty="0"/>
              <a:t> </a:t>
            </a:r>
            <a:r>
              <a:rPr lang="en-US" sz="2400" dirty="0" err="1"/>
              <a:t>प्रतिस्थापन</a:t>
            </a:r>
            <a:endParaRPr sz="2400"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Field investigation </a:t>
            </a:r>
            <a:r>
              <a:rPr lang="en-US" sz="2400" dirty="0" err="1"/>
              <a:t>गरि</a:t>
            </a:r>
            <a:r>
              <a:rPr lang="en-US" sz="2400" dirty="0"/>
              <a:t> customer database </a:t>
            </a:r>
            <a:r>
              <a:rPr lang="en-US" sz="2400" dirty="0" err="1"/>
              <a:t>को</a:t>
            </a:r>
            <a:r>
              <a:rPr lang="en-US" sz="2400" dirty="0"/>
              <a:t> </a:t>
            </a:r>
            <a:r>
              <a:rPr lang="en-US" sz="2400" dirty="0" err="1"/>
              <a:t>नियमित</a:t>
            </a:r>
            <a:r>
              <a:rPr lang="en-US" sz="2400" dirty="0"/>
              <a:t> </a:t>
            </a:r>
            <a:r>
              <a:rPr lang="en-US" sz="2400" dirty="0" err="1"/>
              <a:t>जाँच</a:t>
            </a:r>
            <a:r>
              <a:rPr lang="en-US" sz="2400" dirty="0"/>
              <a:t> (</a:t>
            </a:r>
            <a:r>
              <a:rPr lang="en-US" sz="2400" dirty="0" err="1"/>
              <a:t>सामान्य</a:t>
            </a:r>
            <a:r>
              <a:rPr lang="en-US" sz="2400" dirty="0"/>
              <a:t> data)</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Meter reading र data entry </a:t>
            </a:r>
            <a:r>
              <a:rPr lang="en-US" sz="2400" dirty="0" err="1"/>
              <a:t>को</a:t>
            </a:r>
            <a:r>
              <a:rPr lang="en-US" sz="2400" dirty="0"/>
              <a:t> </a:t>
            </a:r>
            <a:r>
              <a:rPr lang="en-US" sz="2400" dirty="0" err="1"/>
              <a:t>नियमित</a:t>
            </a:r>
            <a:r>
              <a:rPr lang="en-US" sz="2400" dirty="0"/>
              <a:t> </a:t>
            </a:r>
            <a:r>
              <a:rPr lang="en-US" sz="2400" dirty="0" err="1"/>
              <a:t>आन्तरिक</a:t>
            </a:r>
            <a:r>
              <a:rPr lang="en-US" sz="2400" dirty="0"/>
              <a:t> </a:t>
            </a:r>
            <a:r>
              <a:rPr lang="en-US" sz="2400" dirty="0" err="1"/>
              <a:t>जाँच</a:t>
            </a:r>
            <a:r>
              <a:rPr lang="en-US" sz="2400" dirty="0"/>
              <a:t> (</a:t>
            </a:r>
            <a:r>
              <a:rPr lang="en-US" sz="2400" dirty="0" err="1"/>
              <a:t>उपभोग</a:t>
            </a:r>
            <a:r>
              <a:rPr lang="en-US" sz="2400" dirty="0"/>
              <a:t> </a:t>
            </a:r>
            <a:r>
              <a:rPr lang="en-US" sz="2400" dirty="0" err="1"/>
              <a:t>भएको</a:t>
            </a:r>
            <a:r>
              <a:rPr lang="en-US" sz="2400" dirty="0"/>
              <a:t> data)</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err="1"/>
              <a:t>नियमित</a:t>
            </a:r>
            <a:r>
              <a:rPr lang="en-US" sz="2400" dirty="0"/>
              <a:t> </a:t>
            </a:r>
            <a:r>
              <a:rPr lang="en-US" sz="2400" dirty="0" err="1"/>
              <a:t>तालिमहरू</a:t>
            </a:r>
            <a:r>
              <a:rPr lang="en-US" sz="2400" dirty="0"/>
              <a:t> (meter reading, customer data entry, meter accuracy test, illegal connection </a:t>
            </a:r>
            <a:r>
              <a:rPr lang="en-US" sz="2400" dirty="0" err="1"/>
              <a:t>प्रतिरोधी</a:t>
            </a:r>
            <a:r>
              <a:rPr lang="en-US" sz="2400" dirty="0"/>
              <a:t> </a:t>
            </a:r>
            <a:r>
              <a:rPr lang="en-US" sz="2400" dirty="0" err="1"/>
              <a:t>उपायहरू</a:t>
            </a:r>
            <a:r>
              <a:rPr lang="en-US" sz="2400" dirty="0"/>
              <a:t>)</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Illegal </a:t>
            </a:r>
            <a:r>
              <a:rPr lang="en-US" sz="2400" dirty="0" err="1"/>
              <a:t>connectionफेला</a:t>
            </a:r>
            <a:r>
              <a:rPr lang="en-US" sz="2400" dirty="0"/>
              <a:t> </a:t>
            </a:r>
            <a:r>
              <a:rPr lang="en-US" sz="2400" dirty="0" err="1"/>
              <a:t>पार्न</a:t>
            </a:r>
            <a:r>
              <a:rPr lang="en-US" sz="2400" dirty="0"/>
              <a:t> र “no reading" </a:t>
            </a:r>
            <a:r>
              <a:rPr lang="en-US" sz="2400" dirty="0" err="1"/>
              <a:t>caseहरू</a:t>
            </a:r>
            <a:r>
              <a:rPr lang="en-US" sz="2400" dirty="0"/>
              <a:t> </a:t>
            </a:r>
            <a:r>
              <a:rPr lang="en-US" sz="2400" dirty="0" err="1"/>
              <a:t>कम</a:t>
            </a:r>
            <a:r>
              <a:rPr lang="en-US" sz="2400" dirty="0"/>
              <a:t> </a:t>
            </a:r>
            <a:r>
              <a:rPr lang="en-US" sz="2400" dirty="0" err="1"/>
              <a:t>गर्नका</a:t>
            </a:r>
            <a:r>
              <a:rPr lang="en-US" sz="2400" dirty="0"/>
              <a:t> </a:t>
            </a:r>
            <a:r>
              <a:rPr lang="en-US" sz="2400" dirty="0" err="1"/>
              <a:t>लागि</a:t>
            </a:r>
            <a:r>
              <a:rPr lang="en-US" sz="2400" dirty="0"/>
              <a:t> meter </a:t>
            </a:r>
            <a:r>
              <a:rPr lang="en-US" sz="2400" dirty="0" err="1"/>
              <a:t>readerहरू</a:t>
            </a:r>
            <a:r>
              <a:rPr lang="en-US" sz="2400" dirty="0"/>
              <a:t> र </a:t>
            </a:r>
            <a:r>
              <a:rPr lang="en-US" sz="2400" dirty="0" err="1"/>
              <a:t>निरीक्षण</a:t>
            </a:r>
            <a:r>
              <a:rPr lang="en-US" sz="2400" dirty="0"/>
              <a:t> </a:t>
            </a:r>
            <a:r>
              <a:rPr lang="en-US" sz="2400" dirty="0" err="1"/>
              <a:t>टोलीलाई</a:t>
            </a:r>
            <a:r>
              <a:rPr lang="en-US" sz="2400" dirty="0"/>
              <a:t> </a:t>
            </a:r>
            <a:r>
              <a:rPr lang="en-US" sz="2400" dirty="0" err="1"/>
              <a:t>प्रोत्साहन</a:t>
            </a:r>
            <a:r>
              <a:rPr lang="en-US" sz="2400" dirty="0"/>
              <a:t> र/</a:t>
            </a:r>
            <a:r>
              <a:rPr lang="en-US" sz="2400" dirty="0" err="1"/>
              <a:t>वा</a:t>
            </a:r>
            <a:r>
              <a:rPr lang="en-US" sz="2400" dirty="0"/>
              <a:t> </a:t>
            </a:r>
            <a:r>
              <a:rPr lang="en-US" sz="2400" dirty="0" err="1"/>
              <a:t>पुरस्कार</a:t>
            </a:r>
            <a:r>
              <a:rPr lang="en-US" sz="2400" dirty="0"/>
              <a:t> </a:t>
            </a:r>
            <a:r>
              <a:rPr lang="en-US" sz="2400" dirty="0" err="1"/>
              <a:t>दिनुहोस्</a:t>
            </a:r>
            <a:r>
              <a:rPr lang="en-US" sz="2400" dirty="0"/>
              <a:t>।</a:t>
            </a:r>
            <a:endParaRPr sz="2400" dirty="0"/>
          </a:p>
          <a:p>
            <a:pPr marL="228600" lvl="0" indent="-87629" algn="l" rtl="0">
              <a:lnSpc>
                <a:spcPct val="90000"/>
              </a:lnSpc>
              <a:spcBef>
                <a:spcPts val="1000"/>
              </a:spcBef>
              <a:spcAft>
                <a:spcPts val="0"/>
              </a:spcAft>
              <a:buClr>
                <a:schemeClr val="dk1"/>
              </a:buClr>
              <a:buSzPct val="100000"/>
              <a:buNone/>
            </a:pPr>
            <a:endParaRPr sz="2400" dirty="0"/>
          </a:p>
        </p:txBody>
      </p:sp>
      <p:sp>
        <p:nvSpPr>
          <p:cNvPr id="639" name="Google Shape;6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33</a:t>
            </a:fld>
            <a:endParaRPr sz="14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8">
                                            <p:txEl>
                                              <p:pRg st="1" end="1"/>
                                            </p:txEl>
                                          </p:spTgt>
                                        </p:tgtEl>
                                        <p:attrNameLst>
                                          <p:attrName>style.visibility</p:attrName>
                                        </p:attrNameLst>
                                      </p:cBhvr>
                                      <p:to>
                                        <p:strVal val="visible"/>
                                      </p:to>
                                    </p:set>
                                    <p:animEffect transition="in" filter="blinds(horizontal)">
                                      <p:cBhvr>
                                        <p:cTn id="7" dur="500"/>
                                        <p:tgtEl>
                                          <p:spTgt spid="63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38">
                                            <p:txEl>
                                              <p:pRg st="2" end="2"/>
                                            </p:txEl>
                                          </p:spTgt>
                                        </p:tgtEl>
                                        <p:attrNameLst>
                                          <p:attrName>style.visibility</p:attrName>
                                        </p:attrNameLst>
                                      </p:cBhvr>
                                      <p:to>
                                        <p:strVal val="visible"/>
                                      </p:to>
                                    </p:set>
                                    <p:animEffect transition="in" filter="blinds(horizontal)">
                                      <p:cBhvr>
                                        <p:cTn id="10" dur="500"/>
                                        <p:tgtEl>
                                          <p:spTgt spid="63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38">
                                            <p:txEl>
                                              <p:pRg st="3" end="3"/>
                                            </p:txEl>
                                          </p:spTgt>
                                        </p:tgtEl>
                                        <p:attrNameLst>
                                          <p:attrName>style.visibility</p:attrName>
                                        </p:attrNameLst>
                                      </p:cBhvr>
                                      <p:to>
                                        <p:strVal val="visible"/>
                                      </p:to>
                                    </p:set>
                                    <p:animEffect transition="in" filter="blinds(horizontal)">
                                      <p:cBhvr>
                                        <p:cTn id="13" dur="500"/>
                                        <p:tgtEl>
                                          <p:spTgt spid="638">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38">
                                            <p:txEl>
                                              <p:pRg st="4" end="4"/>
                                            </p:txEl>
                                          </p:spTgt>
                                        </p:tgtEl>
                                        <p:attrNameLst>
                                          <p:attrName>style.visibility</p:attrName>
                                        </p:attrNameLst>
                                      </p:cBhvr>
                                      <p:to>
                                        <p:strVal val="visible"/>
                                      </p:to>
                                    </p:set>
                                    <p:animEffect transition="in" filter="blinds(horizontal)">
                                      <p:cBhvr>
                                        <p:cTn id="16" dur="500"/>
                                        <p:tgtEl>
                                          <p:spTgt spid="638">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38">
                                            <p:txEl>
                                              <p:pRg st="5" end="5"/>
                                            </p:txEl>
                                          </p:spTgt>
                                        </p:tgtEl>
                                        <p:attrNameLst>
                                          <p:attrName>style.visibility</p:attrName>
                                        </p:attrNameLst>
                                      </p:cBhvr>
                                      <p:to>
                                        <p:strVal val="visible"/>
                                      </p:to>
                                    </p:set>
                                    <p:animEffect transition="in" filter="blinds(horizontal)">
                                      <p:cBhvr>
                                        <p:cTn id="19" dur="500"/>
                                        <p:tgtEl>
                                          <p:spTgt spid="638">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38">
                                            <p:txEl>
                                              <p:pRg st="6" end="6"/>
                                            </p:txEl>
                                          </p:spTgt>
                                        </p:tgtEl>
                                        <p:attrNameLst>
                                          <p:attrName>style.visibility</p:attrName>
                                        </p:attrNameLst>
                                      </p:cBhvr>
                                      <p:to>
                                        <p:strVal val="visible"/>
                                      </p:to>
                                    </p:set>
                                    <p:animEffect transition="in" filter="blinds(horizontal)">
                                      <p:cBhvr>
                                        <p:cTn id="22" dur="500"/>
                                        <p:tgtEl>
                                          <p:spTgt spid="638">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38">
                                            <p:txEl>
                                              <p:pRg st="7" end="7"/>
                                            </p:txEl>
                                          </p:spTgt>
                                        </p:tgtEl>
                                        <p:attrNameLst>
                                          <p:attrName>style.visibility</p:attrName>
                                        </p:attrNameLst>
                                      </p:cBhvr>
                                      <p:to>
                                        <p:strVal val="visible"/>
                                      </p:to>
                                    </p:set>
                                    <p:animEffect transition="in" filter="blinds(horizontal)">
                                      <p:cBhvr>
                                        <p:cTn id="25" dur="500"/>
                                        <p:tgtEl>
                                          <p:spTgt spid="6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3"/>
          <p:cNvSpPr txBox="1">
            <a:spLocks noGrp="1"/>
          </p:cNvSpPr>
          <p:nvPr>
            <p:ph type="title"/>
          </p:nvPr>
        </p:nvSpPr>
        <p:spPr>
          <a:xfrm>
            <a:off x="838200" y="365126"/>
            <a:ext cx="10515600" cy="125180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Arial"/>
              <a:buNone/>
            </a:pPr>
            <a:r>
              <a:rPr lang="en-US" sz="4400" dirty="0" err="1"/>
              <a:t>व्यबसायिक</a:t>
            </a:r>
            <a:r>
              <a:rPr lang="en-US" sz="4400" dirty="0"/>
              <a:t> </a:t>
            </a:r>
            <a:r>
              <a:rPr lang="en-US" sz="4400" dirty="0" err="1"/>
              <a:t>घाटा</a:t>
            </a:r>
            <a:r>
              <a:rPr lang="en-US" sz="4400" dirty="0"/>
              <a:t> </a:t>
            </a:r>
            <a:r>
              <a:rPr lang="en-US" sz="4400" dirty="0" err="1"/>
              <a:t>रोकथाम</a:t>
            </a:r>
            <a:r>
              <a:rPr lang="en-US" sz="4400" dirty="0"/>
              <a:t> </a:t>
            </a:r>
            <a:r>
              <a:rPr lang="en-US" sz="4400" dirty="0" err="1"/>
              <a:t>योजना</a:t>
            </a:r>
            <a:br>
              <a:rPr lang="en-US" sz="4400" dirty="0"/>
            </a:br>
            <a:r>
              <a:rPr lang="en-US" sz="4400" dirty="0"/>
              <a:t>(</a:t>
            </a:r>
            <a:r>
              <a:rPr lang="en-US" sz="4400" dirty="0" err="1"/>
              <a:t>अपेक्षित</a:t>
            </a:r>
            <a:r>
              <a:rPr lang="en-US" sz="4400" dirty="0"/>
              <a:t> </a:t>
            </a:r>
            <a:r>
              <a:rPr lang="en-US" sz="4400" dirty="0" err="1"/>
              <a:t>अस्थायी</a:t>
            </a:r>
            <a:r>
              <a:rPr lang="en-US" sz="4400" dirty="0"/>
              <a:t> </a:t>
            </a:r>
            <a:r>
              <a:rPr lang="en-US" sz="4400" dirty="0" err="1"/>
              <a:t>बुंदाहरू</a:t>
            </a:r>
            <a:r>
              <a:rPr lang="en-US" sz="4400" dirty="0"/>
              <a:t>) </a:t>
            </a:r>
            <a:r>
              <a:rPr lang="en-US" dirty="0"/>
              <a:t>- 2</a:t>
            </a:r>
            <a:endParaRPr dirty="0"/>
          </a:p>
        </p:txBody>
      </p:sp>
      <p:sp>
        <p:nvSpPr>
          <p:cNvPr id="645" name="Google Shape;645;p33"/>
          <p:cNvSpPr txBox="1">
            <a:spLocks noGrp="1"/>
          </p:cNvSpPr>
          <p:nvPr>
            <p:ph type="body" idx="1"/>
          </p:nvPr>
        </p:nvSpPr>
        <p:spPr>
          <a:xfrm>
            <a:off x="838199" y="1728440"/>
            <a:ext cx="10597055" cy="4764434"/>
          </a:xfrm>
          <a:prstGeom prst="rect">
            <a:avLst/>
          </a:prstGeom>
          <a:noFill/>
          <a:ln>
            <a:noFill/>
          </a:ln>
        </p:spPr>
        <p:txBody>
          <a:bodyPr spcFirstLastPara="1" wrap="square" lIns="91425" tIns="45700" rIns="91425" bIns="45700" anchor="t" anchorCtr="0">
            <a:normAutofit lnSpcReduction="10000"/>
          </a:bodyPr>
          <a:lstStyle/>
          <a:p>
            <a:pPr marL="514350" lvl="0" indent="-514350" algn="l" rtl="0">
              <a:lnSpc>
                <a:spcPct val="90000"/>
              </a:lnSpc>
              <a:spcBef>
                <a:spcPts val="0"/>
              </a:spcBef>
              <a:spcAft>
                <a:spcPts val="0"/>
              </a:spcAft>
              <a:buClr>
                <a:schemeClr val="dk1"/>
              </a:buClr>
              <a:buSzPct val="100000"/>
              <a:buFont typeface="Arial"/>
              <a:buAutoNum type="arabicPeriod" startAt="8"/>
            </a:pPr>
            <a:r>
              <a:rPr lang="en-US" sz="2400" dirty="0"/>
              <a:t>Billing र non-Billing </a:t>
            </a:r>
            <a:r>
              <a:rPr lang="en-US" sz="2400" dirty="0" err="1"/>
              <a:t>अवस्था</a:t>
            </a:r>
            <a:r>
              <a:rPr lang="en-US" sz="2400" dirty="0"/>
              <a:t> (e.g., average bill, average distributed water/connection, average billed water, no reading ratio, etc.) </a:t>
            </a:r>
            <a:r>
              <a:rPr lang="en-US" sz="2400" dirty="0" err="1"/>
              <a:t>स्पष्ट</a:t>
            </a:r>
            <a:r>
              <a:rPr lang="en-US" sz="2400" dirty="0"/>
              <a:t> </a:t>
            </a:r>
            <a:r>
              <a:rPr lang="en-US" sz="2400" dirty="0" err="1"/>
              <a:t>गर्न</a:t>
            </a:r>
            <a:r>
              <a:rPr lang="en-US" sz="2400" dirty="0"/>
              <a:t> </a:t>
            </a:r>
            <a:r>
              <a:rPr lang="en-US" sz="2400" dirty="0" err="1"/>
              <a:t>सूचकहरू</a:t>
            </a:r>
            <a:r>
              <a:rPr lang="en-US" sz="2400" dirty="0"/>
              <a:t> (NRW ratio र </a:t>
            </a:r>
            <a:r>
              <a:rPr lang="en-US" sz="2400" dirty="0" err="1"/>
              <a:t>अन्य</a:t>
            </a:r>
            <a:r>
              <a:rPr lang="en-US" sz="2400" dirty="0"/>
              <a:t>) </a:t>
            </a:r>
            <a:r>
              <a:rPr lang="en-US" sz="2400" dirty="0" err="1"/>
              <a:t>बनाउनुहोस्</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Illegal connections and leakage </a:t>
            </a:r>
            <a:r>
              <a:rPr lang="en-US" sz="2400" dirty="0" err="1"/>
              <a:t>हरू</a:t>
            </a:r>
            <a:r>
              <a:rPr lang="en-US" sz="2400" dirty="0"/>
              <a:t> report </a:t>
            </a:r>
            <a:r>
              <a:rPr lang="en-US" sz="2400" dirty="0" err="1"/>
              <a:t>गर्न</a:t>
            </a:r>
            <a:r>
              <a:rPr lang="en-US" sz="2400" dirty="0"/>
              <a:t> </a:t>
            </a:r>
            <a:r>
              <a:rPr lang="en-US" sz="2400" dirty="0" err="1"/>
              <a:t>नागरिकहरूको</a:t>
            </a:r>
            <a:r>
              <a:rPr lang="en-US" sz="2400" dirty="0"/>
              <a:t> </a:t>
            </a:r>
            <a:r>
              <a:rPr lang="en-US" sz="2400" dirty="0" err="1"/>
              <a:t>सहयोग</a:t>
            </a:r>
            <a:r>
              <a:rPr lang="en-US" sz="2400" dirty="0"/>
              <a:t> </a:t>
            </a:r>
            <a:r>
              <a:rPr lang="en-US" sz="2400" dirty="0" err="1"/>
              <a:t>लिन</a:t>
            </a:r>
            <a:r>
              <a:rPr lang="en-US" sz="2400" dirty="0"/>
              <a:t> </a:t>
            </a:r>
            <a:r>
              <a:rPr lang="en-US" sz="2400" dirty="0" err="1"/>
              <a:t>जनसम्पर्क</a:t>
            </a:r>
            <a:r>
              <a:rPr lang="en-US" sz="2400" dirty="0"/>
              <a:t> </a:t>
            </a:r>
            <a:r>
              <a:rPr lang="en-US" sz="2400" dirty="0" err="1"/>
              <a:t>गतिविधिहरू</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Illegal connections </a:t>
            </a:r>
            <a:r>
              <a:rPr lang="en-US" sz="2400" dirty="0" err="1"/>
              <a:t>रोक्नको</a:t>
            </a:r>
            <a:r>
              <a:rPr lang="en-US" sz="2400" dirty="0"/>
              <a:t> </a:t>
            </a:r>
            <a:r>
              <a:rPr lang="en-US" sz="2400" dirty="0" err="1"/>
              <a:t>लागि</a:t>
            </a:r>
            <a:r>
              <a:rPr lang="en-US" sz="2400" dirty="0"/>
              <a:t> </a:t>
            </a:r>
            <a:r>
              <a:rPr lang="en-US" sz="2400" dirty="0" err="1"/>
              <a:t>सहयोग</a:t>
            </a:r>
            <a:r>
              <a:rPr lang="en-US" sz="2400" dirty="0"/>
              <a:t> </a:t>
            </a:r>
            <a:r>
              <a:rPr lang="en-US" sz="2400" dirty="0" err="1"/>
              <a:t>माग्न</a:t>
            </a:r>
            <a:r>
              <a:rPr lang="en-US" sz="2400" dirty="0"/>
              <a:t> </a:t>
            </a:r>
            <a:r>
              <a:rPr lang="en-US" sz="2400" dirty="0" err="1"/>
              <a:t>सामुदायिक</a:t>
            </a:r>
            <a:r>
              <a:rPr lang="en-US" sz="2400" dirty="0"/>
              <a:t> </a:t>
            </a:r>
            <a:r>
              <a:rPr lang="en-US" sz="2400" dirty="0" err="1"/>
              <a:t>नेता</a:t>
            </a:r>
            <a:r>
              <a:rPr lang="en-US" sz="2400" dirty="0"/>
              <a:t>/</a:t>
            </a:r>
            <a:r>
              <a:rPr lang="en-US" sz="2400" dirty="0" err="1"/>
              <a:t>सदस्यसँग</a:t>
            </a:r>
            <a:r>
              <a:rPr lang="en-US" sz="2400" dirty="0"/>
              <a:t> </a:t>
            </a:r>
            <a:r>
              <a:rPr lang="en-US" sz="2400" dirty="0" err="1"/>
              <a:t>कुराकानी</a:t>
            </a:r>
            <a:r>
              <a:rPr lang="en-US" sz="2400" dirty="0"/>
              <a:t> </a:t>
            </a:r>
            <a:r>
              <a:rPr lang="en-US" sz="2400" dirty="0" err="1"/>
              <a:t>गर्नुहोस्</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Illegal </a:t>
            </a:r>
            <a:r>
              <a:rPr lang="en-US" sz="2400" dirty="0" err="1"/>
              <a:t>प्रयोगकर्ता</a:t>
            </a:r>
            <a:r>
              <a:rPr lang="en-US" sz="2400" dirty="0"/>
              <a:t> </a:t>
            </a:r>
            <a:r>
              <a:rPr lang="en-US" sz="2400" dirty="0" err="1"/>
              <a:t>को</a:t>
            </a:r>
            <a:r>
              <a:rPr lang="en-US" sz="2400" dirty="0"/>
              <a:t> </a:t>
            </a:r>
            <a:r>
              <a:rPr lang="en-US" sz="2400" dirty="0" err="1"/>
              <a:t>रिपोर्ट</a:t>
            </a:r>
            <a:r>
              <a:rPr lang="en-US" sz="2400" dirty="0"/>
              <a:t> </a:t>
            </a:r>
            <a:r>
              <a:rPr lang="en-US" sz="2400" dirty="0" err="1"/>
              <a:t>गर्नेहरूलाई</a:t>
            </a:r>
            <a:r>
              <a:rPr lang="en-US" sz="2400" dirty="0"/>
              <a:t> </a:t>
            </a:r>
            <a:r>
              <a:rPr lang="en-US" sz="2400" dirty="0" err="1"/>
              <a:t>प्रोत्साहन</a:t>
            </a:r>
            <a:r>
              <a:rPr lang="en-US" sz="2400" dirty="0"/>
              <a:t> </a:t>
            </a:r>
            <a:r>
              <a:rPr lang="en-US" sz="2400" dirty="0" err="1"/>
              <a:t>दिनुहोस्</a:t>
            </a:r>
            <a:r>
              <a:rPr lang="en-US" sz="2400" dirty="0"/>
              <a:t> र illegal </a:t>
            </a:r>
            <a:r>
              <a:rPr lang="en-US" sz="2400" dirty="0" err="1"/>
              <a:t>प्रयोगको</a:t>
            </a:r>
            <a:r>
              <a:rPr lang="en-US" sz="2400" dirty="0"/>
              <a:t> </a:t>
            </a:r>
            <a:r>
              <a:rPr lang="en-US" sz="2400" dirty="0" err="1"/>
              <a:t>स्वैच्छिक</a:t>
            </a:r>
            <a:r>
              <a:rPr lang="en-US" sz="2400" dirty="0"/>
              <a:t> </a:t>
            </a:r>
            <a:r>
              <a:rPr lang="en-US" sz="2400" dirty="0" err="1"/>
              <a:t>खुलासाको</a:t>
            </a:r>
            <a:r>
              <a:rPr lang="en-US" sz="2400" dirty="0"/>
              <a:t> </a:t>
            </a:r>
            <a:r>
              <a:rPr lang="en-US" sz="2400" dirty="0" err="1"/>
              <a:t>लागि</a:t>
            </a:r>
            <a:r>
              <a:rPr lang="en-US" sz="2400" dirty="0"/>
              <a:t> </a:t>
            </a:r>
            <a:r>
              <a:rPr lang="en-US" sz="2400" dirty="0" err="1"/>
              <a:t>जरिवानामा</a:t>
            </a:r>
            <a:r>
              <a:rPr lang="en-US" sz="2400" dirty="0"/>
              <a:t> </a:t>
            </a:r>
            <a:r>
              <a:rPr lang="en-US" sz="2400" dirty="0" err="1"/>
              <a:t>छुट</a:t>
            </a:r>
            <a:r>
              <a:rPr lang="en-US" sz="2400" dirty="0"/>
              <a:t> </a:t>
            </a:r>
            <a:r>
              <a:rPr lang="en-US" sz="2400" dirty="0" err="1"/>
              <a:t>दिनुहोस्</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New </a:t>
            </a:r>
            <a:r>
              <a:rPr lang="en-US" sz="2400" dirty="0" err="1"/>
              <a:t>connectionआवेदकलाई</a:t>
            </a:r>
            <a:r>
              <a:rPr lang="en-US" sz="2400" dirty="0"/>
              <a:t> </a:t>
            </a:r>
            <a:r>
              <a:rPr lang="en-US" sz="2400" dirty="0" err="1"/>
              <a:t>जग्गाको</a:t>
            </a:r>
            <a:r>
              <a:rPr lang="en-US" sz="2400" dirty="0"/>
              <a:t> </a:t>
            </a:r>
            <a:r>
              <a:rPr lang="en-US" sz="2400" dirty="0" err="1"/>
              <a:t>स्वामित्व</a:t>
            </a:r>
            <a:r>
              <a:rPr lang="en-US" sz="2400" dirty="0"/>
              <a:t> </a:t>
            </a:r>
            <a:r>
              <a:rPr lang="en-US" sz="2400" dirty="0" err="1"/>
              <a:t>नपर्ने</a:t>
            </a:r>
            <a:r>
              <a:rPr lang="en-US" sz="2400" dirty="0"/>
              <a:t> </a:t>
            </a:r>
            <a:r>
              <a:rPr lang="en-US" sz="2400" dirty="0" err="1"/>
              <a:t>गरी</a:t>
            </a:r>
            <a:r>
              <a:rPr lang="en-US" sz="2400" dirty="0"/>
              <a:t> KUKL connection policy </a:t>
            </a:r>
            <a:r>
              <a:rPr lang="en-US" sz="2400" dirty="0" err="1"/>
              <a:t>संशोधन</a:t>
            </a:r>
            <a:r>
              <a:rPr lang="en-US" sz="2400" dirty="0"/>
              <a:t>।</a:t>
            </a:r>
            <a:endParaRPr sz="2400" dirty="0"/>
          </a:p>
          <a:p>
            <a:pPr marL="452438" lvl="0" indent="-452438" algn="l" rtl="0">
              <a:lnSpc>
                <a:spcPct val="90000"/>
              </a:lnSpc>
              <a:spcBef>
                <a:spcPts val="1000"/>
              </a:spcBef>
              <a:spcAft>
                <a:spcPts val="0"/>
              </a:spcAft>
              <a:buClr>
                <a:schemeClr val="dk1"/>
              </a:buClr>
              <a:buSzPct val="100000"/>
              <a:buFont typeface="Noto Sans Symbols"/>
              <a:buChar char="◆"/>
            </a:pPr>
            <a:r>
              <a:rPr lang="en-US" sz="2400" dirty="0" err="1"/>
              <a:t>ग्राहकको</a:t>
            </a:r>
            <a:r>
              <a:rPr lang="en-US" sz="2400" dirty="0"/>
              <a:t> </a:t>
            </a:r>
            <a:r>
              <a:rPr lang="en-US" sz="2400" dirty="0" err="1"/>
              <a:t>विश्वास</a:t>
            </a:r>
            <a:r>
              <a:rPr lang="en-US" sz="2400" dirty="0"/>
              <a:t> र </a:t>
            </a:r>
            <a:r>
              <a:rPr lang="en-US" sz="2400" dirty="0" err="1"/>
              <a:t>सहयोग</a:t>
            </a:r>
            <a:r>
              <a:rPr lang="en-US" sz="2400" dirty="0"/>
              <a:t> </a:t>
            </a:r>
            <a:r>
              <a:rPr lang="en-US" sz="2400" dirty="0" err="1"/>
              <a:t>प्राप्त</a:t>
            </a:r>
            <a:r>
              <a:rPr lang="en-US" sz="2400" dirty="0"/>
              <a:t> </a:t>
            </a:r>
            <a:r>
              <a:rPr lang="en-US" sz="2400" dirty="0" err="1"/>
              <a:t>गर्न</a:t>
            </a:r>
            <a:r>
              <a:rPr lang="en-US" sz="2400" dirty="0"/>
              <a:t> water supply hours/pressure र </a:t>
            </a:r>
            <a:r>
              <a:rPr lang="en-US" sz="2400" dirty="0" err="1"/>
              <a:t>सेवा</a:t>
            </a:r>
            <a:r>
              <a:rPr lang="en-US" sz="2400" dirty="0"/>
              <a:t> </a:t>
            </a:r>
            <a:r>
              <a:rPr lang="en-US" sz="2400" dirty="0" err="1"/>
              <a:t>स्तर</a:t>
            </a:r>
            <a:r>
              <a:rPr lang="en-US" sz="2400" dirty="0"/>
              <a:t> </a:t>
            </a:r>
            <a:r>
              <a:rPr lang="en-US" sz="2400" dirty="0" err="1"/>
              <a:t>पनि</a:t>
            </a:r>
            <a:r>
              <a:rPr lang="en-US" sz="2400" dirty="0"/>
              <a:t> </a:t>
            </a:r>
            <a:r>
              <a:rPr lang="en-US" sz="2400" dirty="0" err="1"/>
              <a:t>सुधार</a:t>
            </a:r>
            <a:r>
              <a:rPr lang="en-US" sz="2400" dirty="0"/>
              <a:t> </a:t>
            </a:r>
            <a:r>
              <a:rPr lang="en-US" sz="2400" dirty="0" err="1"/>
              <a:t>गर्नुपर्छ</a:t>
            </a:r>
            <a:r>
              <a:rPr lang="en-US" sz="2400" dirty="0"/>
              <a:t>।</a:t>
            </a:r>
            <a:endParaRPr sz="2400" dirty="0"/>
          </a:p>
        </p:txBody>
      </p:sp>
      <p:sp>
        <p:nvSpPr>
          <p:cNvPr id="646" name="Google Shape;64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34</a:t>
            </a:fld>
            <a:endParaRPr sz="14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5">
                                            <p:txEl>
                                              <p:pRg st="0" end="0"/>
                                            </p:txEl>
                                          </p:spTgt>
                                        </p:tgtEl>
                                        <p:attrNameLst>
                                          <p:attrName>style.visibility</p:attrName>
                                        </p:attrNameLst>
                                      </p:cBhvr>
                                      <p:to>
                                        <p:strVal val="visible"/>
                                      </p:to>
                                    </p:set>
                                    <p:animEffect transition="in" filter="blinds(horizontal)">
                                      <p:cBhvr>
                                        <p:cTn id="7" dur="500"/>
                                        <p:tgtEl>
                                          <p:spTgt spid="64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45">
                                            <p:txEl>
                                              <p:pRg st="1" end="1"/>
                                            </p:txEl>
                                          </p:spTgt>
                                        </p:tgtEl>
                                        <p:attrNameLst>
                                          <p:attrName>style.visibility</p:attrName>
                                        </p:attrNameLst>
                                      </p:cBhvr>
                                      <p:to>
                                        <p:strVal val="visible"/>
                                      </p:to>
                                    </p:set>
                                    <p:animEffect transition="in" filter="blinds(horizontal)">
                                      <p:cBhvr>
                                        <p:cTn id="10" dur="500"/>
                                        <p:tgtEl>
                                          <p:spTgt spid="64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45">
                                            <p:txEl>
                                              <p:pRg st="2" end="2"/>
                                            </p:txEl>
                                          </p:spTgt>
                                        </p:tgtEl>
                                        <p:attrNameLst>
                                          <p:attrName>style.visibility</p:attrName>
                                        </p:attrNameLst>
                                      </p:cBhvr>
                                      <p:to>
                                        <p:strVal val="visible"/>
                                      </p:to>
                                    </p:set>
                                    <p:animEffect transition="in" filter="blinds(horizontal)">
                                      <p:cBhvr>
                                        <p:cTn id="13" dur="500"/>
                                        <p:tgtEl>
                                          <p:spTgt spid="64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45">
                                            <p:txEl>
                                              <p:pRg st="3" end="3"/>
                                            </p:txEl>
                                          </p:spTgt>
                                        </p:tgtEl>
                                        <p:attrNameLst>
                                          <p:attrName>style.visibility</p:attrName>
                                        </p:attrNameLst>
                                      </p:cBhvr>
                                      <p:to>
                                        <p:strVal val="visible"/>
                                      </p:to>
                                    </p:set>
                                    <p:animEffect transition="in" filter="blinds(horizontal)">
                                      <p:cBhvr>
                                        <p:cTn id="16" dur="500"/>
                                        <p:tgtEl>
                                          <p:spTgt spid="64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45">
                                            <p:txEl>
                                              <p:pRg st="4" end="4"/>
                                            </p:txEl>
                                          </p:spTgt>
                                        </p:tgtEl>
                                        <p:attrNameLst>
                                          <p:attrName>style.visibility</p:attrName>
                                        </p:attrNameLst>
                                      </p:cBhvr>
                                      <p:to>
                                        <p:strVal val="visible"/>
                                      </p:to>
                                    </p:set>
                                    <p:animEffect transition="in" filter="blinds(horizontal)">
                                      <p:cBhvr>
                                        <p:cTn id="19" dur="500"/>
                                        <p:tgtEl>
                                          <p:spTgt spid="645">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45">
                                            <p:txEl>
                                              <p:pRg st="5" end="5"/>
                                            </p:txEl>
                                          </p:spTgt>
                                        </p:tgtEl>
                                        <p:attrNameLst>
                                          <p:attrName>style.visibility</p:attrName>
                                        </p:attrNameLst>
                                      </p:cBhvr>
                                      <p:to>
                                        <p:strVal val="visible"/>
                                      </p:to>
                                    </p:set>
                                    <p:animEffect transition="in" filter="blinds(horizontal)">
                                      <p:cBhvr>
                                        <p:cTn id="22" dur="500"/>
                                        <p:tgtEl>
                                          <p:spTgt spid="6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
          <p:cNvSpPr txBox="1">
            <a:spLocks noGrp="1"/>
          </p:cNvSpPr>
          <p:nvPr>
            <p:ph type="ctrTitle"/>
          </p:nvPr>
        </p:nvSpPr>
        <p:spPr>
          <a:xfrm>
            <a:off x="6096000" y="1438276"/>
            <a:ext cx="5981700" cy="3124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000"/>
              <a:buFont typeface="Arial"/>
              <a:buNone/>
            </a:pPr>
            <a:r>
              <a:rPr lang="en-US" sz="5400" dirty="0">
                <a:solidFill>
                  <a:schemeClr val="accent1"/>
                </a:solidFill>
              </a:rPr>
              <a:t>Sharing of knowledge regarding Metering Investigation</a:t>
            </a:r>
            <a:endParaRPr sz="5400" dirty="0">
              <a:solidFill>
                <a:schemeClr val="accent1"/>
              </a:solidFill>
            </a:endParaRPr>
          </a:p>
        </p:txBody>
      </p:sp>
      <p:sp>
        <p:nvSpPr>
          <p:cNvPr id="177" name="Google Shape;177;p1"/>
          <p:cNvSpPr/>
          <p:nvPr/>
        </p:nvSpPr>
        <p:spPr>
          <a:xfrm rot="10800000">
            <a:off x="0" y="638174"/>
            <a:ext cx="5819773" cy="6219825"/>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8" name="Google Shape;178;p1" descr="A room of colourful chairs"/>
          <p:cNvPicPr preferRelativeResize="0"/>
          <p:nvPr/>
        </p:nvPicPr>
        <p:blipFill rotWithShape="1">
          <a:blip r:embed="rId3">
            <a:alphaModFix/>
          </a:blip>
          <a:srcRect l="15615" r="15973" b="-1"/>
          <a:stretch/>
        </p:blipFill>
        <p:spPr>
          <a:xfrm>
            <a:off x="2" y="10"/>
            <a:ext cx="5819774"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179" name="Google Shape;179;p1"/>
          <p:cNvSpPr txBox="1"/>
          <p:nvPr/>
        </p:nvSpPr>
        <p:spPr>
          <a:xfrm>
            <a:off x="7507418" y="425158"/>
            <a:ext cx="3902927"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u="none" strike="noStrike" cap="none" dirty="0">
                <a:solidFill>
                  <a:schemeClr val="lt1"/>
                </a:solidFill>
                <a:latin typeface="Arial"/>
                <a:ea typeface="Arial"/>
                <a:cs typeface="Arial"/>
                <a:sym typeface="Arial"/>
              </a:rPr>
              <a:t>The Project on Capacity Development of KUKL to Improve Overall Water Supply Service in Kathmandu Valley</a:t>
            </a:r>
            <a:endParaRPr sz="2000" b="1" i="1">
              <a:solidFill>
                <a:schemeClr val="lt1"/>
              </a:solidFill>
              <a:latin typeface="Arial"/>
              <a:ea typeface="Arial"/>
              <a:cs typeface="Arial"/>
              <a:sym typeface="Arial"/>
            </a:endParaRPr>
          </a:p>
        </p:txBody>
      </p:sp>
      <p:sp>
        <p:nvSpPr>
          <p:cNvPr id="182" name="Google Shape;18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35</a:t>
            </a:fld>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4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9">
                                            <p:txEl>
                                              <p:pRg st="0" end="0"/>
                                            </p:txEl>
                                          </p:spTgt>
                                        </p:tgtEl>
                                        <p:attrNameLst>
                                          <p:attrName>style.visibility</p:attrName>
                                        </p:attrNameLst>
                                      </p:cBhvr>
                                      <p:to>
                                        <p:strVal val="visible"/>
                                      </p:to>
                                    </p:set>
                                    <p:animEffect transition="in" filter="blinds(horizontal)">
                                      <p:cBhvr>
                                        <p:cTn id="12" dur="500"/>
                                        <p:tgtEl>
                                          <p:spTgt spid="1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blinds(horizontal)">
                                      <p:cBhvr>
                                        <p:cTn id="1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689" y="365124"/>
            <a:ext cx="10937111" cy="6197721"/>
          </a:xfrm>
        </p:spPr>
        <p:txBody>
          <a:bodyPr>
            <a:normAutofit fontScale="90000"/>
          </a:bodyPr>
          <a:lstStyle/>
          <a:p>
            <a:br>
              <a:rPr lang="en-US" dirty="0"/>
            </a:br>
            <a:br>
              <a:rPr lang="en-US" dirty="0"/>
            </a:br>
            <a:r>
              <a:rPr lang="en-US" dirty="0">
                <a:solidFill>
                  <a:srgbClr val="FF0000"/>
                </a:solidFill>
              </a:rPr>
              <a:t>Preparation for Investigation</a:t>
            </a:r>
            <a:br>
              <a:rPr lang="en-US" dirty="0"/>
            </a:br>
            <a:br>
              <a:rPr lang="en-US" dirty="0"/>
            </a:br>
            <a:r>
              <a:rPr lang="en-US" dirty="0"/>
              <a:t>* Site Selection with date &amp; Distribution Schedule</a:t>
            </a:r>
            <a:br>
              <a:rPr lang="en-US" dirty="0"/>
            </a:br>
            <a:br>
              <a:rPr lang="en-US" dirty="0"/>
            </a:br>
            <a:r>
              <a:rPr lang="en-US" dirty="0"/>
              <a:t>*Suspect customer Selection </a:t>
            </a:r>
            <a:br>
              <a:rPr lang="en-US" dirty="0"/>
            </a:br>
            <a:br>
              <a:rPr lang="en-US" dirty="0"/>
            </a:br>
            <a:r>
              <a:rPr lang="en-US" dirty="0"/>
              <a:t>* Team Formation</a:t>
            </a:r>
            <a:br>
              <a:rPr lang="en-US" dirty="0"/>
            </a:br>
            <a:br>
              <a:rPr lang="en-US" dirty="0"/>
            </a:br>
            <a:r>
              <a:rPr lang="en-US" dirty="0"/>
              <a:t>*</a:t>
            </a:r>
            <a:r>
              <a:rPr lang="en-US" dirty="0" err="1"/>
              <a:t>Authorised</a:t>
            </a:r>
            <a:r>
              <a:rPr lang="en-US" dirty="0"/>
              <a:t> Letter for Team</a:t>
            </a:r>
            <a:br>
              <a:rPr lang="en-US" dirty="0"/>
            </a:br>
            <a:br>
              <a:rPr lang="en-US" dirty="0"/>
            </a:br>
            <a:r>
              <a:rPr lang="en-US" dirty="0"/>
              <a:t>*Instruction to Team</a:t>
            </a:r>
            <a:br>
              <a:rPr lang="en-US" dirty="0"/>
            </a:br>
            <a:br>
              <a:rPr lang="en-US" dirty="0"/>
            </a:b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for Team</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37</a:t>
            </a:fld>
            <a:endParaRPr lang="en-US"/>
          </a:p>
        </p:txBody>
      </p:sp>
      <p:pic>
        <p:nvPicPr>
          <p:cNvPr id="10242" name="Picture 2"/>
          <p:cNvPicPr>
            <a:picLocks noChangeAspect="1" noChangeArrowheads="1"/>
          </p:cNvPicPr>
          <p:nvPr/>
        </p:nvPicPr>
        <p:blipFill>
          <a:blip r:embed="rId2"/>
          <a:srcRect r="2812" b="11634"/>
          <a:stretch/>
        </p:blipFill>
        <p:spPr bwMode="auto">
          <a:xfrm>
            <a:off x="671332" y="1527142"/>
            <a:ext cx="10810515" cy="454372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38</a:t>
            </a:fld>
            <a:endParaRPr lang="en-US"/>
          </a:p>
        </p:txBody>
      </p:sp>
      <p:pic>
        <p:nvPicPr>
          <p:cNvPr id="11266" name="Picture 2"/>
          <p:cNvPicPr>
            <a:picLocks noChangeAspect="1" noChangeArrowheads="1"/>
          </p:cNvPicPr>
          <p:nvPr/>
        </p:nvPicPr>
        <p:blipFill>
          <a:blip r:embed="rId3"/>
          <a:srcRect/>
          <a:stretch>
            <a:fillRect/>
          </a:stretch>
        </p:blipFill>
        <p:spPr bwMode="auto">
          <a:xfrm>
            <a:off x="550986" y="335667"/>
            <a:ext cx="11197317" cy="618088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Ward 11 </a:t>
            </a:r>
            <a:r>
              <a:rPr lang="en-US" dirty="0" err="1"/>
              <a:t>Babarmahal</a:t>
            </a:r>
            <a:r>
              <a:rPr lang="en-US" dirty="0"/>
              <a:t> </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39</a:t>
            </a:fld>
            <a:endParaRPr lang="en-US"/>
          </a:p>
        </p:txBody>
      </p:sp>
      <p:pic>
        <p:nvPicPr>
          <p:cNvPr id="1026" name="Picture 2" descr="C:\Users\Dell\Desktop\pic1.jpg"/>
          <p:cNvPicPr>
            <a:picLocks noChangeAspect="1" noChangeArrowheads="1"/>
          </p:cNvPicPr>
          <p:nvPr/>
        </p:nvPicPr>
        <p:blipFill>
          <a:blip r:embed="rId2"/>
          <a:srcRect/>
          <a:stretch>
            <a:fillRect/>
          </a:stretch>
        </p:blipFill>
        <p:spPr bwMode="auto">
          <a:xfrm>
            <a:off x="1067416" y="2004139"/>
            <a:ext cx="4610712" cy="3749040"/>
          </a:xfrm>
          <a:prstGeom prst="rect">
            <a:avLst/>
          </a:prstGeom>
          <a:noFill/>
        </p:spPr>
      </p:pic>
      <p:pic>
        <p:nvPicPr>
          <p:cNvPr id="7" name="Picture 2" descr="C:\Users\Dell\Desktop\pic2.jpg"/>
          <p:cNvPicPr>
            <a:picLocks noChangeAspect="1" noChangeArrowheads="1"/>
          </p:cNvPicPr>
          <p:nvPr/>
        </p:nvPicPr>
        <p:blipFill>
          <a:blip r:embed="rId3"/>
          <a:srcRect/>
          <a:stretch>
            <a:fillRect/>
          </a:stretch>
        </p:blipFill>
        <p:spPr bwMode="auto">
          <a:xfrm>
            <a:off x="6249019" y="2004139"/>
            <a:ext cx="4722668" cy="374904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
          <p:cNvSpPr txBox="1">
            <a:spLocks noGrp="1"/>
          </p:cNvSpPr>
          <p:nvPr>
            <p:ph type="title"/>
          </p:nvPr>
        </p:nvSpPr>
        <p:spPr>
          <a:xfrm>
            <a:off x="450166" y="176783"/>
            <a:ext cx="11269766" cy="7235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dirty="0">
                <a:latin typeface="Arial"/>
                <a:ea typeface="Arial"/>
                <a:cs typeface="Arial"/>
                <a:sym typeface="Arial"/>
              </a:rPr>
              <a:t>Water Balance – NRW </a:t>
            </a:r>
            <a:r>
              <a:rPr lang="en-US" sz="3200" dirty="0" err="1"/>
              <a:t>को</a:t>
            </a:r>
            <a:r>
              <a:rPr lang="en-US" sz="3200" dirty="0">
                <a:latin typeface="Arial"/>
                <a:ea typeface="Arial"/>
                <a:cs typeface="Arial"/>
                <a:sym typeface="Arial"/>
              </a:rPr>
              <a:t> </a:t>
            </a:r>
            <a:r>
              <a:rPr lang="en-US" sz="3200" dirty="0" err="1">
                <a:latin typeface="Arial"/>
                <a:ea typeface="Arial"/>
                <a:cs typeface="Arial"/>
                <a:sym typeface="Arial"/>
              </a:rPr>
              <a:t>संरचना</a:t>
            </a:r>
            <a:r>
              <a:rPr lang="en-US" sz="3200" dirty="0">
                <a:latin typeface="Arial"/>
                <a:ea typeface="Arial"/>
                <a:cs typeface="Arial"/>
                <a:sym typeface="Arial"/>
              </a:rPr>
              <a:t> -  </a:t>
            </a:r>
            <a:endParaRPr sz="3200">
              <a:latin typeface="Arial"/>
              <a:ea typeface="Arial"/>
              <a:cs typeface="Arial"/>
              <a:sym typeface="Arial"/>
            </a:endParaRPr>
          </a:p>
        </p:txBody>
      </p:sp>
      <p:graphicFrame>
        <p:nvGraphicFramePr>
          <p:cNvPr id="195" name="Google Shape;195;p3"/>
          <p:cNvGraphicFramePr/>
          <p:nvPr>
            <p:extLst>
              <p:ext uri="{D42A27DB-BD31-4B8C-83A1-F6EECF244321}">
                <p14:modId xmlns:p14="http://schemas.microsoft.com/office/powerpoint/2010/main" val="2668081728"/>
              </p:ext>
            </p:extLst>
          </p:nvPr>
        </p:nvGraphicFramePr>
        <p:xfrm>
          <a:off x="379827" y="745589"/>
          <a:ext cx="11340091" cy="5809958"/>
        </p:xfrm>
        <a:graphic>
          <a:graphicData uri="http://schemas.openxmlformats.org/drawingml/2006/table">
            <a:tbl>
              <a:tblPr firstRow="1" bandRow="1">
                <a:noFill/>
                <a:tableStyleId>{0C5F05C4-CF53-4D32-8CCF-10A62CB4D01E}</a:tableStyleId>
              </a:tblPr>
              <a:tblGrid>
                <a:gridCol w="1205258">
                  <a:extLst>
                    <a:ext uri="{9D8B030D-6E8A-4147-A177-3AD203B41FA5}">
                      <a16:colId xmlns:a16="http://schemas.microsoft.com/office/drawing/2014/main" val="20000"/>
                    </a:ext>
                  </a:extLst>
                </a:gridCol>
                <a:gridCol w="1922176">
                  <a:extLst>
                    <a:ext uri="{9D8B030D-6E8A-4147-A177-3AD203B41FA5}">
                      <a16:colId xmlns:a16="http://schemas.microsoft.com/office/drawing/2014/main" val="20001"/>
                    </a:ext>
                  </a:extLst>
                </a:gridCol>
                <a:gridCol w="2159167">
                  <a:extLst>
                    <a:ext uri="{9D8B030D-6E8A-4147-A177-3AD203B41FA5}">
                      <a16:colId xmlns:a16="http://schemas.microsoft.com/office/drawing/2014/main" val="20002"/>
                    </a:ext>
                  </a:extLst>
                </a:gridCol>
                <a:gridCol w="4345806">
                  <a:extLst>
                    <a:ext uri="{9D8B030D-6E8A-4147-A177-3AD203B41FA5}">
                      <a16:colId xmlns:a16="http://schemas.microsoft.com/office/drawing/2014/main" val="20003"/>
                    </a:ext>
                  </a:extLst>
                </a:gridCol>
                <a:gridCol w="1707684">
                  <a:extLst>
                    <a:ext uri="{9D8B030D-6E8A-4147-A177-3AD203B41FA5}">
                      <a16:colId xmlns:a16="http://schemas.microsoft.com/office/drawing/2014/main" val="20004"/>
                    </a:ext>
                  </a:extLst>
                </a:gridCol>
              </a:tblGrid>
              <a:tr h="738283">
                <a:tc rowSpan="9">
                  <a:txBody>
                    <a:bodyPr/>
                    <a:lstStyle/>
                    <a:p>
                      <a:pPr marL="0" marR="0" lvl="0" indent="0" algn="l" rtl="0">
                        <a:spcBef>
                          <a:spcPts val="0"/>
                        </a:spcBef>
                        <a:spcAft>
                          <a:spcPts val="0"/>
                        </a:spcAft>
                        <a:buNone/>
                      </a:pPr>
                      <a:r>
                        <a:rPr lang="en-US" sz="2000" u="none" strike="noStrike" cap="none" dirty="0">
                          <a:latin typeface="Arial"/>
                          <a:ea typeface="Arial"/>
                          <a:cs typeface="Arial"/>
                          <a:sym typeface="Arial"/>
                        </a:rPr>
                        <a:t>System </a:t>
                      </a:r>
                      <a:r>
                        <a:rPr lang="en-US" sz="2000" u="none" strike="noStrike" cap="none" dirty="0" err="1">
                          <a:latin typeface="Arial"/>
                          <a:ea typeface="Arial"/>
                          <a:cs typeface="Arial"/>
                          <a:sym typeface="Arial"/>
                        </a:rPr>
                        <a:t>मा</a:t>
                      </a:r>
                      <a:r>
                        <a:rPr lang="en-US" sz="2000" u="none" strike="noStrike" cap="none" dirty="0">
                          <a:latin typeface="Arial"/>
                          <a:ea typeface="Arial"/>
                          <a:cs typeface="Arial"/>
                          <a:sym typeface="Arial"/>
                        </a:rPr>
                        <a:t> </a:t>
                      </a:r>
                      <a:r>
                        <a:rPr lang="en-US" sz="2000" u="none" strike="noStrike" cap="none" dirty="0" err="1">
                          <a:latin typeface="Arial"/>
                          <a:ea typeface="Arial"/>
                          <a:cs typeface="Arial"/>
                          <a:sym typeface="Arial"/>
                        </a:rPr>
                        <a:t>पठाईने</a:t>
                      </a:r>
                      <a:r>
                        <a:rPr lang="en-US" sz="2000" u="none" strike="noStrike" cap="none" dirty="0">
                          <a:latin typeface="Arial"/>
                          <a:ea typeface="Arial"/>
                          <a:cs typeface="Arial"/>
                          <a:sym typeface="Arial"/>
                        </a:rPr>
                        <a:t> </a:t>
                      </a:r>
                      <a:r>
                        <a:rPr lang="en-US" sz="2000" u="none" strike="noStrike" cap="none" dirty="0" err="1">
                          <a:latin typeface="Arial"/>
                          <a:ea typeface="Arial"/>
                          <a:cs typeface="Arial"/>
                          <a:sym typeface="Arial"/>
                        </a:rPr>
                        <a:t>पानीको</a:t>
                      </a:r>
                      <a:r>
                        <a:rPr lang="en-US" sz="2000" u="none" strike="noStrike" cap="none" dirty="0">
                          <a:latin typeface="Arial"/>
                          <a:ea typeface="Arial"/>
                          <a:cs typeface="Arial"/>
                          <a:sym typeface="Arial"/>
                        </a:rPr>
                        <a:t>  </a:t>
                      </a:r>
                      <a:r>
                        <a:rPr lang="en-US" sz="2000" u="none" strike="noStrike" cap="none" dirty="0" err="1">
                          <a:latin typeface="Arial"/>
                          <a:ea typeface="Arial"/>
                          <a:cs typeface="Arial"/>
                          <a:sym typeface="Arial"/>
                        </a:rPr>
                        <a:t>मात्रा</a:t>
                      </a:r>
                      <a:r>
                        <a:rPr lang="en-US" sz="2000" u="none" strike="noStrike" cap="none" dirty="0">
                          <a:latin typeface="Arial"/>
                          <a:ea typeface="Arial"/>
                          <a:cs typeface="Arial"/>
                          <a:sym typeface="Arial"/>
                        </a:rPr>
                        <a:t> </a:t>
                      </a:r>
                      <a:endParaRPr sz="2000">
                        <a:latin typeface="Arial"/>
                        <a:ea typeface="Arial"/>
                        <a:cs typeface="Arial"/>
                        <a:sym typeface="Arial"/>
                      </a:endParaRPr>
                    </a:p>
                  </a:txBody>
                  <a:tcPr marL="91450" marR="91450" marT="45725" marB="45725"/>
                </a:tc>
                <a:tc row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latin typeface="Arial"/>
                          <a:ea typeface="Arial"/>
                          <a:cs typeface="Arial"/>
                          <a:sym typeface="Arial"/>
                        </a:rPr>
                        <a:t>अधिकृत</a:t>
                      </a:r>
                      <a:r>
                        <a:rPr lang="en-US" sz="2000" dirty="0">
                          <a:latin typeface="Arial"/>
                          <a:ea typeface="Arial"/>
                          <a:cs typeface="Arial"/>
                          <a:sym typeface="Arial"/>
                        </a:rPr>
                        <a:t> </a:t>
                      </a:r>
                      <a:r>
                        <a:rPr lang="en-US" sz="2000" dirty="0" err="1">
                          <a:latin typeface="Arial"/>
                          <a:ea typeface="Arial"/>
                          <a:cs typeface="Arial"/>
                          <a:sym typeface="Arial"/>
                        </a:rPr>
                        <a:t>खपत</a:t>
                      </a:r>
                      <a:endParaRPr lang="en-US" sz="20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Arial"/>
                          <a:ea typeface="Arial"/>
                          <a:cs typeface="Arial"/>
                          <a:sym typeface="Arial"/>
                        </a:rPr>
                        <a:t>Authorized consumption</a:t>
                      </a:r>
                    </a:p>
                    <a:p>
                      <a:pPr marL="0" marR="0" lvl="0" indent="0" algn="l" rtl="0">
                        <a:spcBef>
                          <a:spcPts val="0"/>
                        </a:spcBef>
                        <a:spcAft>
                          <a:spcPts val="0"/>
                        </a:spcAft>
                        <a:buNone/>
                      </a:pPr>
                      <a:endParaRPr sz="2000">
                        <a:latin typeface="Arial"/>
                        <a:ea typeface="Arial"/>
                        <a:cs typeface="Arial"/>
                        <a:sym typeface="Arial"/>
                      </a:endParaRPr>
                    </a:p>
                  </a:txBody>
                  <a:tcPr marL="91450" marR="91450" marT="45725" marB="45725"/>
                </a:tc>
                <a:tc rowSpan="2">
                  <a:txBody>
                    <a:bodyPr/>
                    <a:lstStyle/>
                    <a:p>
                      <a:pPr marL="0" marR="0" lvl="0" indent="0" algn="l" rtl="0">
                        <a:lnSpc>
                          <a:spcPct val="100000"/>
                        </a:lnSpc>
                        <a:spcBef>
                          <a:spcPts val="0"/>
                        </a:spcBef>
                        <a:spcAft>
                          <a:spcPts val="0"/>
                        </a:spcAft>
                        <a:buClr>
                          <a:schemeClr val="dk1"/>
                        </a:buClr>
                        <a:buSzPts val="2000"/>
                        <a:buFont typeface="Arial"/>
                        <a:buNone/>
                      </a:pPr>
                      <a:r>
                        <a:rPr lang="en-US" sz="2000" b="0" dirty="0">
                          <a:solidFill>
                            <a:schemeClr val="tx1"/>
                          </a:solidFill>
                          <a:latin typeface="Arial"/>
                          <a:ea typeface="Arial"/>
                          <a:cs typeface="Arial"/>
                          <a:sym typeface="Arial"/>
                        </a:rPr>
                        <a:t>Billing </a:t>
                      </a:r>
                      <a:r>
                        <a:rPr lang="en-US" sz="2000" b="0" dirty="0" err="1">
                          <a:solidFill>
                            <a:schemeClr val="tx1"/>
                          </a:solidFill>
                          <a:latin typeface="Arial"/>
                          <a:ea typeface="Arial"/>
                          <a:cs typeface="Arial"/>
                          <a:sym typeface="Arial"/>
                        </a:rPr>
                        <a:t>भएको</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अधिकृत</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खपत</a:t>
                      </a:r>
                      <a:endParaRPr sz="2000" b="0"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dirty="0">
                        <a:solidFill>
                          <a:schemeClr val="tx1"/>
                        </a:solidFill>
                        <a:latin typeface="Arial"/>
                        <a:ea typeface="Arial"/>
                        <a:cs typeface="Arial"/>
                        <a:sym typeface="Arial"/>
                      </a:endParaRPr>
                    </a:p>
                    <a:p>
                      <a:pPr marL="0" marR="0" lvl="0" indent="0" algn="l" rtl="0">
                        <a:spcBef>
                          <a:spcPts val="0"/>
                        </a:spcBef>
                        <a:spcAft>
                          <a:spcPts val="0"/>
                        </a:spcAft>
                        <a:buNone/>
                      </a:pPr>
                      <a:endParaRPr sz="2000" b="0" dirty="0">
                        <a:solidFill>
                          <a:schemeClr val="tx1"/>
                        </a:solidFill>
                        <a:latin typeface="Arial"/>
                        <a:ea typeface="Arial"/>
                        <a:cs typeface="Arial"/>
                        <a:sym typeface="Arial"/>
                      </a:endParaRPr>
                    </a:p>
                  </a:txBody>
                  <a:tcPr marL="91450" marR="91450" marT="45725" marB="45725">
                    <a:solidFill>
                      <a:srgbClr val="00B0F0">
                        <a:alpha val="33725"/>
                      </a:srgbClr>
                    </a:solidFill>
                  </a:tcPr>
                </a:tc>
                <a:tc>
                  <a:txBody>
                    <a:bodyPr/>
                    <a:lstStyle/>
                    <a:p>
                      <a:pPr marL="0" marR="0" lvl="0" indent="0" algn="l" rtl="0">
                        <a:spcBef>
                          <a:spcPts val="0"/>
                        </a:spcBef>
                        <a:spcAft>
                          <a:spcPts val="0"/>
                        </a:spcAft>
                        <a:buNone/>
                      </a:pPr>
                      <a:r>
                        <a:rPr lang="en-US" sz="2000" b="0" dirty="0">
                          <a:solidFill>
                            <a:schemeClr val="tx1"/>
                          </a:solidFill>
                          <a:latin typeface="Arial"/>
                          <a:ea typeface="Arial"/>
                          <a:cs typeface="Arial"/>
                          <a:sym typeface="Arial"/>
                        </a:rPr>
                        <a:t>Metered </a:t>
                      </a:r>
                      <a:r>
                        <a:rPr lang="en-US" sz="2000" b="0" dirty="0" err="1">
                          <a:solidFill>
                            <a:schemeClr val="tx1"/>
                          </a:solidFill>
                          <a:latin typeface="Arial"/>
                          <a:ea typeface="Arial"/>
                          <a:cs typeface="Arial"/>
                          <a:sym typeface="Arial"/>
                        </a:rPr>
                        <a:t>धारामा</a:t>
                      </a:r>
                      <a:r>
                        <a:rPr lang="en-US" sz="2000" b="0" dirty="0">
                          <a:solidFill>
                            <a:schemeClr val="tx1"/>
                          </a:solidFill>
                          <a:latin typeface="Arial"/>
                          <a:ea typeface="Arial"/>
                          <a:cs typeface="Arial"/>
                          <a:sym typeface="Arial"/>
                        </a:rPr>
                        <a:t> billing </a:t>
                      </a:r>
                      <a:r>
                        <a:rPr lang="en-US" sz="2000" b="0" dirty="0" err="1">
                          <a:solidFill>
                            <a:schemeClr val="tx1"/>
                          </a:solidFill>
                          <a:latin typeface="Arial"/>
                          <a:ea typeface="Arial"/>
                          <a:cs typeface="Arial"/>
                          <a:sym typeface="Arial"/>
                        </a:rPr>
                        <a:t>गरिएको</a:t>
                      </a:r>
                      <a:endParaRPr sz="2000" b="0" dirty="0">
                        <a:solidFill>
                          <a:schemeClr val="tx1"/>
                        </a:solidFill>
                        <a:latin typeface="Arial"/>
                        <a:ea typeface="Arial"/>
                        <a:cs typeface="Arial"/>
                        <a:sym typeface="Arial"/>
                      </a:endParaRPr>
                    </a:p>
                    <a:p>
                      <a:pPr marL="0" marR="0" lvl="0" indent="0" algn="l" rtl="0">
                        <a:spcBef>
                          <a:spcPts val="0"/>
                        </a:spcBef>
                        <a:spcAft>
                          <a:spcPts val="0"/>
                        </a:spcAft>
                        <a:buNone/>
                      </a:pPr>
                      <a:r>
                        <a:rPr lang="en-US" sz="2000" b="0" dirty="0">
                          <a:solidFill>
                            <a:schemeClr val="tx1"/>
                          </a:solidFill>
                          <a:latin typeface="Arial"/>
                          <a:ea typeface="Arial"/>
                          <a:cs typeface="Arial"/>
                          <a:sym typeface="Arial"/>
                        </a:rPr>
                        <a:t>(</a:t>
                      </a:r>
                      <a:r>
                        <a:rPr lang="en-US" sz="2000" b="0" dirty="0" err="1">
                          <a:solidFill>
                            <a:schemeClr val="tx1"/>
                          </a:solidFill>
                          <a:latin typeface="Arial"/>
                          <a:ea typeface="Arial"/>
                          <a:cs typeface="Arial"/>
                          <a:sym typeface="Arial"/>
                        </a:rPr>
                        <a:t>बेचिएको</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पानी</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सहित</a:t>
                      </a:r>
                      <a:r>
                        <a:rPr lang="en-US" sz="2000" b="0" dirty="0">
                          <a:solidFill>
                            <a:schemeClr val="tx1"/>
                          </a:solidFill>
                          <a:latin typeface="Arial"/>
                          <a:ea typeface="Arial"/>
                          <a:cs typeface="Arial"/>
                          <a:sym typeface="Arial"/>
                        </a:rPr>
                        <a:t> )</a:t>
                      </a:r>
                      <a:endParaRPr sz="2000" b="0" dirty="0">
                        <a:solidFill>
                          <a:schemeClr val="tx1"/>
                        </a:solidFill>
                        <a:latin typeface="Arial"/>
                        <a:ea typeface="Arial"/>
                        <a:cs typeface="Arial"/>
                        <a:sym typeface="Arial"/>
                      </a:endParaRPr>
                    </a:p>
                  </a:txBody>
                  <a:tcPr marL="91450" marR="91450" marT="45725" marB="45725">
                    <a:solidFill>
                      <a:srgbClr val="00B0F0">
                        <a:alpha val="33725"/>
                      </a:srgbClr>
                    </a:solidFill>
                  </a:tcPr>
                </a:tc>
                <a:tc rowSpan="2">
                  <a:txBody>
                    <a:bodyPr/>
                    <a:lstStyle/>
                    <a:p>
                      <a:pPr marL="0" marR="0" lvl="0" indent="0" algn="l" rtl="0">
                        <a:spcBef>
                          <a:spcPts val="0"/>
                        </a:spcBef>
                        <a:spcAft>
                          <a:spcPts val="0"/>
                        </a:spcAft>
                        <a:buNone/>
                      </a:pPr>
                      <a:r>
                        <a:rPr lang="en-US" sz="2000" b="1" dirty="0">
                          <a:solidFill>
                            <a:schemeClr val="tx1"/>
                          </a:solidFill>
                          <a:latin typeface="Arial"/>
                          <a:ea typeface="Arial"/>
                          <a:cs typeface="Arial"/>
                          <a:sym typeface="Arial"/>
                        </a:rPr>
                        <a:t>Revenue water</a:t>
                      </a:r>
                      <a:endParaRPr dirty="0">
                        <a:solidFill>
                          <a:schemeClr val="tx1"/>
                        </a:solidFill>
                      </a:endParaRPr>
                    </a:p>
                    <a:p>
                      <a:pPr marL="0" marR="0" lvl="0" indent="0" algn="l" rtl="0">
                        <a:spcBef>
                          <a:spcPts val="0"/>
                        </a:spcBef>
                        <a:spcAft>
                          <a:spcPts val="0"/>
                        </a:spcAft>
                        <a:buNone/>
                      </a:pPr>
                      <a:r>
                        <a:rPr lang="en-US" sz="2000" b="1" dirty="0">
                          <a:solidFill>
                            <a:schemeClr val="tx1"/>
                          </a:solidFill>
                          <a:latin typeface="Arial"/>
                          <a:ea typeface="Arial"/>
                          <a:cs typeface="Arial"/>
                          <a:sym typeface="Arial"/>
                        </a:rPr>
                        <a:t> </a:t>
                      </a:r>
                      <a:endParaRPr sz="2000" b="1" dirty="0">
                        <a:solidFill>
                          <a:schemeClr val="tx1"/>
                        </a:solidFill>
                        <a:latin typeface="Arial"/>
                        <a:ea typeface="Arial"/>
                        <a:cs typeface="Arial"/>
                        <a:sym typeface="Arial"/>
                      </a:endParaRPr>
                    </a:p>
                  </a:txBody>
                  <a:tcPr marL="91450" marR="91450" marT="45725" marB="45725">
                    <a:solidFill>
                      <a:srgbClr val="00B0F0">
                        <a:alpha val="33725"/>
                      </a:srgbClr>
                    </a:solidFill>
                  </a:tcPr>
                </a:tc>
                <a:extLst>
                  <a:ext uri="{0D108BD9-81ED-4DB2-BD59-A6C34878D82A}">
                    <a16:rowId xmlns:a16="http://schemas.microsoft.com/office/drawing/2014/main" val="10000"/>
                  </a:ext>
                </a:extLst>
              </a:tr>
              <a:tr h="641976">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dirty="0">
                          <a:latin typeface="Arial"/>
                          <a:ea typeface="Arial"/>
                          <a:cs typeface="Arial"/>
                          <a:sym typeface="Arial"/>
                        </a:rPr>
                        <a:t>Unmetered </a:t>
                      </a:r>
                      <a:r>
                        <a:rPr lang="en-US" sz="2000" dirty="0" err="1">
                          <a:latin typeface="Arial"/>
                          <a:ea typeface="Arial"/>
                          <a:cs typeface="Arial"/>
                          <a:sym typeface="Arial"/>
                        </a:rPr>
                        <a:t>धारामा</a:t>
                      </a:r>
                      <a:r>
                        <a:rPr lang="en-US" sz="2000" dirty="0">
                          <a:latin typeface="Arial"/>
                          <a:ea typeface="Arial"/>
                          <a:cs typeface="Arial"/>
                          <a:sym typeface="Arial"/>
                        </a:rPr>
                        <a:t> billing </a:t>
                      </a:r>
                      <a:r>
                        <a:rPr lang="en-US" sz="2000" dirty="0" err="1">
                          <a:latin typeface="Arial"/>
                          <a:ea typeface="Arial"/>
                          <a:cs typeface="Arial"/>
                          <a:sym typeface="Arial"/>
                        </a:rPr>
                        <a:t>गरिएको</a:t>
                      </a:r>
                      <a:endParaRPr sz="2000" dirty="0">
                        <a:latin typeface="Arial"/>
                        <a:ea typeface="Arial"/>
                        <a:cs typeface="Arial"/>
                        <a:sym typeface="Arial"/>
                      </a:endParaRPr>
                    </a:p>
                  </a:txBody>
                  <a:tcPr marL="91450" marR="91450" marT="45725" marB="45725">
                    <a:solidFill>
                      <a:srgbClr val="00B0F0">
                        <a:alpha val="33725"/>
                      </a:srgbClr>
                    </a:solidFill>
                  </a:tcPr>
                </a:tc>
                <a:tc vMerge="1">
                  <a:txBody>
                    <a:bodyPr/>
                    <a:lstStyle/>
                    <a:p>
                      <a:endParaRPr lang="ja-JP"/>
                    </a:p>
                  </a:txBody>
                  <a:tcPr/>
                </a:tc>
                <a:extLst>
                  <a:ext uri="{0D108BD9-81ED-4DB2-BD59-A6C34878D82A}">
                    <a16:rowId xmlns:a16="http://schemas.microsoft.com/office/drawing/2014/main" val="10001"/>
                  </a:ext>
                </a:extLst>
              </a:tr>
              <a:tr h="417295">
                <a:tc vMerge="1">
                  <a:txBody>
                    <a:bodyPr/>
                    <a:lstStyle/>
                    <a:p>
                      <a:endParaRPr lang="ja-JP"/>
                    </a:p>
                  </a:txBody>
                  <a:tcPr/>
                </a:tc>
                <a:tc vMerge="1">
                  <a:txBody>
                    <a:bodyPr/>
                    <a:lstStyle/>
                    <a:p>
                      <a:endParaRPr lang="ja-JP"/>
                    </a:p>
                  </a:txBody>
                  <a:tcPr/>
                </a:tc>
                <a:tc rowSpan="2">
                  <a:txBody>
                    <a:bodyPr/>
                    <a:lstStyle/>
                    <a:p>
                      <a:pPr marL="0" marR="0" lvl="0" indent="0" algn="l" rtl="0">
                        <a:lnSpc>
                          <a:spcPct val="100000"/>
                        </a:lnSpc>
                        <a:spcBef>
                          <a:spcPts val="0"/>
                        </a:spcBef>
                        <a:spcAft>
                          <a:spcPts val="0"/>
                        </a:spcAft>
                        <a:buClr>
                          <a:srgbClr val="FF0000"/>
                        </a:buClr>
                        <a:buSzPts val="2000"/>
                        <a:buFont typeface="Arial"/>
                        <a:buNone/>
                      </a:pPr>
                      <a:r>
                        <a:rPr lang="en-US" sz="2000">
                          <a:solidFill>
                            <a:srgbClr val="FF0000"/>
                          </a:solidFill>
                          <a:latin typeface="Arial"/>
                          <a:ea typeface="Arial"/>
                          <a:cs typeface="Arial"/>
                          <a:sym typeface="Arial"/>
                        </a:rPr>
                        <a:t>Billing नभएको अधिकृत खपत</a:t>
                      </a:r>
                      <a:endParaRPr sz="2000">
                        <a:solidFill>
                          <a:srgbClr val="FF0000"/>
                        </a:solidFill>
                        <a:latin typeface="Arial"/>
                        <a:ea typeface="Arial"/>
                        <a:cs typeface="Arial"/>
                        <a:sym typeface="Arial"/>
                      </a:endParaRPr>
                    </a:p>
                  </a:txBody>
                  <a:tcPr marL="91450" marR="91450" marT="45725" marB="45725">
                    <a:solidFill>
                      <a:srgbClr val="B3C6E7">
                        <a:alpha val="47843"/>
                      </a:srgbClr>
                    </a:solidFill>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Metered धारामा billing नगरिएको</a:t>
                      </a:r>
                      <a:endParaRPr sz="2000">
                        <a:solidFill>
                          <a:srgbClr val="FF0000"/>
                        </a:solidFill>
                        <a:latin typeface="Arial"/>
                        <a:ea typeface="Arial"/>
                        <a:cs typeface="Arial"/>
                        <a:sym typeface="Arial"/>
                      </a:endParaRPr>
                    </a:p>
                  </a:txBody>
                  <a:tcPr marL="91450" marR="91450" marT="45725" marB="45725">
                    <a:solidFill>
                      <a:srgbClr val="B3C6E7">
                        <a:alpha val="47843"/>
                      </a:srgbClr>
                    </a:solidFill>
                  </a:tcPr>
                </a:tc>
                <a:tc rowSpan="7">
                  <a:txBody>
                    <a:bodyPr/>
                    <a:lstStyle/>
                    <a:p>
                      <a:pPr marL="0" marR="0" lvl="0" indent="0" algn="l" rtl="0">
                        <a:spcBef>
                          <a:spcPts val="0"/>
                        </a:spcBef>
                        <a:spcAft>
                          <a:spcPts val="0"/>
                        </a:spcAft>
                        <a:buNone/>
                      </a:pPr>
                      <a:r>
                        <a:rPr lang="en-US" sz="2000" b="1">
                          <a:solidFill>
                            <a:srgbClr val="FF0000"/>
                          </a:solidFill>
                          <a:latin typeface="Arial"/>
                          <a:ea typeface="Arial"/>
                          <a:cs typeface="Arial"/>
                          <a:sym typeface="Arial"/>
                        </a:rPr>
                        <a:t>Non-revenue water (NRW)</a:t>
                      </a:r>
                      <a:endParaRPr sz="2000" b="1">
                        <a:solidFill>
                          <a:srgbClr val="FF0000"/>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41729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Unmetered धारामा billing नगरिएको</a:t>
                      </a:r>
                      <a:endParaRPr sz="2000">
                        <a:solidFill>
                          <a:srgbClr val="FF0000"/>
                        </a:solidFill>
                        <a:latin typeface="Arial"/>
                        <a:ea typeface="Arial"/>
                        <a:cs typeface="Arial"/>
                        <a:sym typeface="Arial"/>
                      </a:endParaRPr>
                    </a:p>
                  </a:txBody>
                  <a:tcPr marL="91450" marR="91450" marT="45725" marB="45725">
                    <a:solidFill>
                      <a:srgbClr val="B3C6E7">
                        <a:alpha val="47843"/>
                      </a:srgbClr>
                    </a:solidFill>
                  </a:tcPr>
                </a:tc>
                <a:tc vMerge="1">
                  <a:txBody>
                    <a:bodyPr/>
                    <a:lstStyle/>
                    <a:p>
                      <a:endParaRPr lang="ja-JP"/>
                    </a:p>
                  </a:txBody>
                  <a:tcPr/>
                </a:tc>
                <a:extLst>
                  <a:ext uri="{0D108BD9-81ED-4DB2-BD59-A6C34878D82A}">
                    <a16:rowId xmlns:a16="http://schemas.microsoft.com/office/drawing/2014/main" val="10003"/>
                  </a:ext>
                </a:extLst>
              </a:tr>
              <a:tr h="417295">
                <a:tc vMerge="1">
                  <a:txBody>
                    <a:bodyPr/>
                    <a:lstStyle/>
                    <a:p>
                      <a:endParaRPr lang="ja-JP"/>
                    </a:p>
                  </a:txBody>
                  <a:tcPr/>
                </a:tc>
                <a:tc rowSpan="5">
                  <a:txBody>
                    <a:bodyPr/>
                    <a:lstStyle/>
                    <a:p>
                      <a:pPr marL="0" marR="0" lvl="0" indent="0" algn="l" rtl="0">
                        <a:spcBef>
                          <a:spcPts val="0"/>
                        </a:spcBef>
                        <a:spcAft>
                          <a:spcPts val="0"/>
                        </a:spcAft>
                        <a:buNone/>
                      </a:pPr>
                      <a:r>
                        <a:rPr lang="en-US" sz="2000" b="1" dirty="0" err="1">
                          <a:latin typeface="Arial"/>
                          <a:ea typeface="Arial"/>
                          <a:cs typeface="Arial"/>
                          <a:sym typeface="Arial"/>
                        </a:rPr>
                        <a:t>पानीको</a:t>
                      </a:r>
                      <a:r>
                        <a:rPr lang="en-US" sz="2000" b="1" dirty="0">
                          <a:latin typeface="Arial"/>
                          <a:ea typeface="Arial"/>
                          <a:cs typeface="Arial"/>
                          <a:sym typeface="Arial"/>
                        </a:rPr>
                        <a:t> </a:t>
                      </a:r>
                      <a:r>
                        <a:rPr lang="en-US" sz="2000" b="1" dirty="0" err="1">
                          <a:latin typeface="Arial"/>
                          <a:ea typeface="Arial"/>
                          <a:cs typeface="Arial"/>
                          <a:sym typeface="Arial"/>
                        </a:rPr>
                        <a:t>चुहावट</a:t>
                      </a:r>
                      <a:r>
                        <a:rPr lang="en-US" sz="2000" b="1" dirty="0">
                          <a:latin typeface="Arial"/>
                          <a:ea typeface="Arial"/>
                          <a:cs typeface="Arial"/>
                          <a:sym typeface="Arial"/>
                        </a:rPr>
                        <a:t> </a:t>
                      </a:r>
                    </a:p>
                    <a:p>
                      <a:pPr marL="0" marR="0" lvl="0" indent="0" algn="l" rtl="0">
                        <a:spcBef>
                          <a:spcPts val="0"/>
                        </a:spcBef>
                        <a:spcAft>
                          <a:spcPts val="0"/>
                        </a:spcAft>
                        <a:buNone/>
                      </a:pPr>
                      <a:endParaRPr lang="en-US" sz="2000" b="1"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Arial"/>
                          <a:ea typeface="Arial"/>
                          <a:cs typeface="Arial"/>
                          <a:sym typeface="Arial"/>
                        </a:rPr>
                        <a:t>Water losses</a:t>
                      </a:r>
                    </a:p>
                    <a:p>
                      <a:pPr marL="0" marR="0" lvl="0" indent="0" algn="l" rtl="0">
                        <a:spcBef>
                          <a:spcPts val="0"/>
                        </a:spcBef>
                        <a:spcAft>
                          <a:spcPts val="0"/>
                        </a:spcAft>
                        <a:buNone/>
                      </a:pPr>
                      <a:endParaRPr sz="2000" b="1" dirty="0">
                        <a:latin typeface="Arial"/>
                        <a:ea typeface="Arial"/>
                        <a:cs typeface="Arial"/>
                        <a:sym typeface="Arial"/>
                      </a:endParaRPr>
                    </a:p>
                  </a:txBody>
                  <a:tcPr marL="91450" marR="91450" marT="45725" marB="45725"/>
                </a:tc>
                <a:tc rowSpan="2">
                  <a:txBody>
                    <a:bodyPr/>
                    <a:lstStyle/>
                    <a:p>
                      <a:pPr marL="0" marR="0" lvl="0" indent="0" algn="l" rtl="0">
                        <a:spcBef>
                          <a:spcPts val="0"/>
                        </a:spcBef>
                        <a:spcAft>
                          <a:spcPts val="0"/>
                        </a:spcAft>
                        <a:buNone/>
                      </a:pPr>
                      <a:r>
                        <a:rPr lang="en-US" sz="2000" b="1" dirty="0" err="1">
                          <a:solidFill>
                            <a:srgbClr val="FF0000"/>
                          </a:solidFill>
                          <a:latin typeface="Arial"/>
                          <a:ea typeface="Arial"/>
                          <a:cs typeface="Arial"/>
                          <a:sym typeface="Arial"/>
                        </a:rPr>
                        <a:t>अप्रत्यक्ष</a:t>
                      </a:r>
                      <a:r>
                        <a:rPr lang="en-US" sz="2000" b="1" dirty="0">
                          <a:solidFill>
                            <a:srgbClr val="FF0000"/>
                          </a:solidFill>
                          <a:latin typeface="Arial"/>
                          <a:ea typeface="Arial"/>
                          <a:cs typeface="Arial"/>
                          <a:sym typeface="Arial"/>
                        </a:rPr>
                        <a:t> </a:t>
                      </a:r>
                      <a:r>
                        <a:rPr lang="en-US" sz="2000" b="1" dirty="0" err="1">
                          <a:solidFill>
                            <a:srgbClr val="FF0000"/>
                          </a:solidFill>
                          <a:latin typeface="Arial"/>
                          <a:ea typeface="Arial"/>
                          <a:cs typeface="Arial"/>
                          <a:sym typeface="Arial"/>
                        </a:rPr>
                        <a:t>चुहावट</a:t>
                      </a:r>
                      <a:endParaRPr lang="en-US" sz="2000" b="1" dirty="0">
                        <a:solidFill>
                          <a:srgbClr val="FF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FF0000"/>
                          </a:solidFill>
                          <a:latin typeface="Arial"/>
                          <a:ea typeface="Arial"/>
                          <a:cs typeface="Arial"/>
                          <a:sym typeface="Arial"/>
                        </a:rPr>
                        <a:t>Apparent losses</a:t>
                      </a:r>
                    </a:p>
                    <a:p>
                      <a:pPr marL="0" marR="0" lvl="0" indent="0" algn="l" rtl="0">
                        <a:spcBef>
                          <a:spcPts val="0"/>
                        </a:spcBef>
                        <a:spcAft>
                          <a:spcPts val="0"/>
                        </a:spcAft>
                        <a:buNone/>
                      </a:pPr>
                      <a:endParaRPr sz="2000" b="1">
                        <a:solidFill>
                          <a:srgbClr val="FF0000"/>
                        </a:solidFill>
                        <a:latin typeface="Arial"/>
                        <a:ea typeface="Arial"/>
                        <a:cs typeface="Arial"/>
                        <a:sym typeface="Arial"/>
                      </a:endParaRPr>
                    </a:p>
                  </a:txBody>
                  <a:tcPr marL="91450" marR="91450" marT="45725" marB="45725">
                    <a:solidFill>
                      <a:srgbClr val="FFFF00">
                        <a:alpha val="41960"/>
                      </a:srgbClr>
                    </a:solidFill>
                  </a:tcPr>
                </a:tc>
                <a:tc>
                  <a:txBody>
                    <a:bodyPr/>
                    <a:lstStyle/>
                    <a:p>
                      <a:pPr marL="0" marR="0" lvl="0" indent="0" algn="l" rtl="0">
                        <a:spcBef>
                          <a:spcPts val="0"/>
                        </a:spcBef>
                        <a:spcAft>
                          <a:spcPts val="0"/>
                        </a:spcAft>
                        <a:buNone/>
                      </a:pPr>
                      <a:r>
                        <a:rPr lang="en-US" sz="2000" b="1">
                          <a:solidFill>
                            <a:srgbClr val="FF0000"/>
                          </a:solidFill>
                          <a:latin typeface="Arial"/>
                          <a:ea typeface="Arial"/>
                          <a:cs typeface="Arial"/>
                          <a:sym typeface="Arial"/>
                        </a:rPr>
                        <a:t>अनाधिकृत खपत </a:t>
                      </a:r>
                      <a:endParaRPr sz="2000" b="1">
                        <a:solidFill>
                          <a:srgbClr val="FF0000"/>
                        </a:solidFill>
                        <a:latin typeface="Arial"/>
                        <a:ea typeface="Arial"/>
                        <a:cs typeface="Arial"/>
                        <a:sym typeface="Arial"/>
                      </a:endParaRPr>
                    </a:p>
                  </a:txBody>
                  <a:tcPr marL="91450" marR="91450" marT="45725" marB="45725">
                    <a:solidFill>
                      <a:srgbClr val="FFFF00">
                        <a:alpha val="41960"/>
                      </a:srgbClr>
                    </a:solidFill>
                  </a:tcPr>
                </a:tc>
                <a:tc vMerge="1">
                  <a:txBody>
                    <a:bodyPr/>
                    <a:lstStyle/>
                    <a:p>
                      <a:endParaRPr lang="ja-JP"/>
                    </a:p>
                  </a:txBody>
                  <a:tcPr/>
                </a:tc>
                <a:extLst>
                  <a:ext uri="{0D108BD9-81ED-4DB2-BD59-A6C34878D82A}">
                    <a16:rowId xmlns:a16="http://schemas.microsoft.com/office/drawing/2014/main" val="10004"/>
                  </a:ext>
                </a:extLst>
              </a:tr>
              <a:tr h="96296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b="1">
                          <a:solidFill>
                            <a:srgbClr val="FF0000"/>
                          </a:solidFill>
                          <a:latin typeface="Arial"/>
                          <a:ea typeface="Arial"/>
                          <a:cs typeface="Arial"/>
                          <a:sym typeface="Arial"/>
                        </a:rPr>
                        <a:t>Meter Reading तथा data handling मा हुने त्रुटीहरू </a:t>
                      </a:r>
                      <a:endParaRPr sz="2000" b="1">
                        <a:solidFill>
                          <a:srgbClr val="FF0000"/>
                        </a:solidFill>
                        <a:latin typeface="Arial"/>
                        <a:ea typeface="Arial"/>
                        <a:cs typeface="Arial"/>
                        <a:sym typeface="Arial"/>
                      </a:endParaRPr>
                    </a:p>
                  </a:txBody>
                  <a:tcPr marL="91450" marR="91450" marT="45725" marB="45725">
                    <a:solidFill>
                      <a:srgbClr val="FFFF00">
                        <a:alpha val="41960"/>
                      </a:srgbClr>
                    </a:solidFill>
                  </a:tcPr>
                </a:tc>
                <a:tc vMerge="1">
                  <a:txBody>
                    <a:bodyPr/>
                    <a:lstStyle/>
                    <a:p>
                      <a:endParaRPr lang="ja-JP"/>
                    </a:p>
                  </a:txBody>
                  <a:tcPr/>
                </a:tc>
                <a:extLst>
                  <a:ext uri="{0D108BD9-81ED-4DB2-BD59-A6C34878D82A}">
                    <a16:rowId xmlns:a16="http://schemas.microsoft.com/office/drawing/2014/main" val="10005"/>
                  </a:ext>
                </a:extLst>
              </a:tr>
              <a:tr h="738283">
                <a:tc vMerge="1">
                  <a:txBody>
                    <a:bodyPr/>
                    <a:lstStyle/>
                    <a:p>
                      <a:endParaRPr lang="ja-JP"/>
                    </a:p>
                  </a:txBody>
                  <a:tcPr/>
                </a:tc>
                <a:tc vMerge="1">
                  <a:txBody>
                    <a:bodyPr/>
                    <a:lstStyle/>
                    <a:p>
                      <a:endParaRPr lang="ja-JP"/>
                    </a:p>
                  </a:txBody>
                  <a:tcPr/>
                </a:tc>
                <a:tc rowSpan="3">
                  <a:txBody>
                    <a:bodyPr/>
                    <a:lstStyle/>
                    <a:p>
                      <a:pPr marL="0" marR="0" lvl="0" indent="0" algn="l" rtl="0">
                        <a:spcBef>
                          <a:spcPts val="0"/>
                        </a:spcBef>
                        <a:spcAft>
                          <a:spcPts val="0"/>
                        </a:spcAft>
                        <a:buNone/>
                      </a:pPr>
                      <a:r>
                        <a:rPr lang="en-US" sz="2000" dirty="0" err="1">
                          <a:solidFill>
                            <a:srgbClr val="FF0000"/>
                          </a:solidFill>
                          <a:latin typeface="Arial"/>
                          <a:ea typeface="Arial"/>
                          <a:cs typeface="Arial"/>
                          <a:sym typeface="Arial"/>
                        </a:rPr>
                        <a:t>बास्तबिक</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चुहावट</a:t>
                      </a:r>
                      <a:endParaRPr lang="en-US" sz="2000" dirty="0">
                        <a:solidFill>
                          <a:srgbClr val="FF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FF0000"/>
                          </a:solidFill>
                          <a:latin typeface="Arial"/>
                          <a:ea typeface="Arial"/>
                          <a:cs typeface="Arial"/>
                          <a:sym typeface="Arial"/>
                        </a:rPr>
                        <a:t>Real losses</a:t>
                      </a:r>
                    </a:p>
                    <a:p>
                      <a:pPr marL="0" marR="0" lvl="0" indent="0" algn="l" rtl="0">
                        <a:spcBef>
                          <a:spcPts val="0"/>
                        </a:spcBef>
                        <a:spcAft>
                          <a:spcPts val="0"/>
                        </a:spcAft>
                        <a:buNone/>
                      </a:pPr>
                      <a:endParaRPr sz="2000">
                        <a:solidFill>
                          <a:srgbClr val="FF0000"/>
                        </a:solidFill>
                        <a:latin typeface="Arial"/>
                        <a:ea typeface="Arial"/>
                        <a:cs typeface="Arial"/>
                        <a:sym typeface="Arial"/>
                      </a:endParaRPr>
                    </a:p>
                  </a:txBody>
                  <a:tcPr marL="91450" marR="91450" marT="45725" marB="45725">
                    <a:solidFill>
                      <a:srgbClr val="92D050">
                        <a:alpha val="33725"/>
                      </a:srgbClr>
                    </a:solidFill>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Transmission </a:t>
                      </a:r>
                      <a:r>
                        <a:rPr lang="en-US" sz="2000" b="0">
                          <a:solidFill>
                            <a:srgbClr val="FF0000"/>
                          </a:solidFill>
                          <a:latin typeface="Arial"/>
                          <a:ea typeface="Arial"/>
                          <a:cs typeface="Arial"/>
                          <a:sym typeface="Arial"/>
                        </a:rPr>
                        <a:t>तथा</a:t>
                      </a:r>
                      <a:r>
                        <a:rPr lang="en-US" sz="2000">
                          <a:solidFill>
                            <a:srgbClr val="FF0000"/>
                          </a:solidFill>
                          <a:latin typeface="Arial"/>
                          <a:ea typeface="Arial"/>
                          <a:cs typeface="Arial"/>
                          <a:sym typeface="Arial"/>
                        </a:rPr>
                        <a:t> distribution mains बाट हुने चुहावट </a:t>
                      </a:r>
                      <a:endParaRPr sz="2000">
                        <a:solidFill>
                          <a:srgbClr val="FF0000"/>
                        </a:solidFill>
                        <a:latin typeface="Arial"/>
                        <a:ea typeface="Arial"/>
                        <a:cs typeface="Arial"/>
                        <a:sym typeface="Arial"/>
                      </a:endParaRPr>
                    </a:p>
                  </a:txBody>
                  <a:tcPr marL="91450" marR="91450" marT="45725" marB="45725">
                    <a:solidFill>
                      <a:srgbClr val="92D050">
                        <a:alpha val="33725"/>
                      </a:srgbClr>
                    </a:solidFill>
                  </a:tcPr>
                </a:tc>
                <a:tc vMerge="1">
                  <a:txBody>
                    <a:bodyPr/>
                    <a:lstStyle/>
                    <a:p>
                      <a:endParaRPr lang="ja-JP"/>
                    </a:p>
                  </a:txBody>
                  <a:tcPr/>
                </a:tc>
                <a:extLst>
                  <a:ext uri="{0D108BD9-81ED-4DB2-BD59-A6C34878D82A}">
                    <a16:rowId xmlns:a16="http://schemas.microsoft.com/office/drawing/2014/main" val="10006"/>
                  </a:ext>
                </a:extLst>
              </a:tr>
              <a:tr h="738283">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Distribution गरिने storage tank हरू बाट हुने leakage र overflow</a:t>
                      </a:r>
                      <a:endParaRPr/>
                    </a:p>
                  </a:txBody>
                  <a:tcPr marL="91450" marR="91450" marT="45725" marB="45725">
                    <a:solidFill>
                      <a:srgbClr val="92D050">
                        <a:alpha val="33725"/>
                      </a:srgbClr>
                    </a:solidFill>
                  </a:tcPr>
                </a:tc>
                <a:tc vMerge="1">
                  <a:txBody>
                    <a:bodyPr/>
                    <a:lstStyle/>
                    <a:p>
                      <a:endParaRPr lang="ja-JP"/>
                    </a:p>
                  </a:txBody>
                  <a:tcPr/>
                </a:tc>
                <a:extLst>
                  <a:ext uri="{0D108BD9-81ED-4DB2-BD59-A6C34878D82A}">
                    <a16:rowId xmlns:a16="http://schemas.microsoft.com/office/drawing/2014/main" val="10007"/>
                  </a:ext>
                </a:extLst>
              </a:tr>
              <a:tr h="738283">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dirty="0">
                          <a:solidFill>
                            <a:srgbClr val="FF0000"/>
                          </a:solidFill>
                          <a:latin typeface="Arial"/>
                          <a:ea typeface="Arial"/>
                          <a:cs typeface="Arial"/>
                          <a:sym typeface="Arial"/>
                        </a:rPr>
                        <a:t>Service pipeline </a:t>
                      </a:r>
                      <a:r>
                        <a:rPr lang="en-US" sz="2000" dirty="0" err="1">
                          <a:solidFill>
                            <a:srgbClr val="FF0000"/>
                          </a:solidFill>
                          <a:latin typeface="Arial"/>
                          <a:ea typeface="Arial"/>
                          <a:cs typeface="Arial"/>
                          <a:sym typeface="Arial"/>
                        </a:rPr>
                        <a:t>बाट</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हुने</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चुहावट</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ग्राहकको</a:t>
                      </a:r>
                      <a:r>
                        <a:rPr lang="en-US" sz="2000" dirty="0">
                          <a:solidFill>
                            <a:srgbClr val="FF0000"/>
                          </a:solidFill>
                          <a:latin typeface="Arial"/>
                          <a:ea typeface="Arial"/>
                          <a:cs typeface="Arial"/>
                          <a:sym typeface="Arial"/>
                        </a:rPr>
                        <a:t> meter </a:t>
                      </a:r>
                      <a:r>
                        <a:rPr lang="en-US" sz="2000" dirty="0" err="1">
                          <a:solidFill>
                            <a:srgbClr val="FF0000"/>
                          </a:solidFill>
                          <a:latin typeface="Arial"/>
                          <a:ea typeface="Arial"/>
                          <a:cs typeface="Arial"/>
                          <a:sym typeface="Arial"/>
                        </a:rPr>
                        <a:t>भन्दा</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अगाडि</a:t>
                      </a:r>
                      <a:r>
                        <a:rPr lang="en-US" sz="2000" dirty="0">
                          <a:solidFill>
                            <a:srgbClr val="FF0000"/>
                          </a:solidFill>
                          <a:latin typeface="Arial"/>
                          <a:ea typeface="Arial"/>
                          <a:cs typeface="Arial"/>
                          <a:sym typeface="Arial"/>
                        </a:rPr>
                        <a:t>)</a:t>
                      </a:r>
                      <a:endParaRPr sz="2000" dirty="0">
                        <a:solidFill>
                          <a:srgbClr val="FF0000"/>
                        </a:solidFill>
                        <a:latin typeface="Arial"/>
                        <a:ea typeface="Arial"/>
                        <a:cs typeface="Arial"/>
                        <a:sym typeface="Arial"/>
                      </a:endParaRPr>
                    </a:p>
                  </a:txBody>
                  <a:tcPr marL="91450" marR="91450" marT="45725" marB="45725">
                    <a:solidFill>
                      <a:srgbClr val="92D050">
                        <a:alpha val="33725"/>
                      </a:srgbClr>
                    </a:solidFill>
                  </a:tcPr>
                </a:tc>
                <a:tc vMerge="1">
                  <a:txBody>
                    <a:bodyPr/>
                    <a:lstStyle/>
                    <a:p>
                      <a:endParaRPr lang="ja-JP"/>
                    </a:p>
                  </a:txBody>
                  <a:tcPr/>
                </a:tc>
                <a:extLst>
                  <a:ext uri="{0D108BD9-81ED-4DB2-BD59-A6C34878D82A}">
                    <a16:rowId xmlns:a16="http://schemas.microsoft.com/office/drawing/2014/main" val="10008"/>
                  </a:ext>
                </a:extLst>
              </a:tr>
            </a:tbl>
          </a:graphicData>
        </a:graphic>
      </p:graphicFrame>
      <p:sp>
        <p:nvSpPr>
          <p:cNvPr id="196" name="Google Shape;196;p3"/>
          <p:cNvSpPr txBox="1">
            <a:spLocks noGrp="1"/>
          </p:cNvSpPr>
          <p:nvPr>
            <p:ph type="sldNum" idx="12"/>
          </p:nvPr>
        </p:nvSpPr>
        <p:spPr>
          <a:xfrm>
            <a:off x="8642499" y="646267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4</a:t>
            </a:fld>
            <a:endParaRPr sz="1400" b="1">
              <a:solidFill>
                <a:schemeClr val="dk1"/>
              </a:solidFill>
            </a:endParaRPr>
          </a:p>
        </p:txBody>
      </p:sp>
      <p:sp>
        <p:nvSpPr>
          <p:cNvPr id="197" name="Google Shape;197;p3"/>
          <p:cNvSpPr txBox="1"/>
          <p:nvPr/>
        </p:nvSpPr>
        <p:spPr>
          <a:xfrm>
            <a:off x="658815" y="6443886"/>
            <a:ext cx="92100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भुक्तान नगरिएको bill </a:t>
            </a:r>
            <a:r>
              <a:rPr lang="en-US" sz="1800" b="0">
                <a:solidFill>
                  <a:schemeClr val="dk1"/>
                </a:solidFill>
                <a:latin typeface="Arial"/>
                <a:ea typeface="Arial"/>
                <a:cs typeface="Arial"/>
                <a:sym typeface="Arial"/>
              </a:rPr>
              <a:t>अप्रत्यक्ष चुहावट</a:t>
            </a:r>
            <a:r>
              <a:rPr lang="en-US" sz="1800">
                <a:solidFill>
                  <a:schemeClr val="dk1"/>
                </a:solidFill>
                <a:latin typeface="Arial"/>
                <a:ea typeface="Arial"/>
                <a:cs typeface="Arial"/>
                <a:sym typeface="Arial"/>
              </a:rPr>
              <a:t> होइनन्।</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blinds(horizontal)">
                                      <p:cBhvr>
                                        <p:cTn id="7"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ward </a:t>
            </a:r>
            <a:r>
              <a:rPr lang="en-US" dirty="0" err="1"/>
              <a:t>Sabahal</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40</a:t>
            </a:fld>
            <a:endParaRPr lang="en-US"/>
          </a:p>
        </p:txBody>
      </p:sp>
      <p:pic>
        <p:nvPicPr>
          <p:cNvPr id="3074" name="Picture 2" descr="C:\Users\Dell\Desktop\pic12.jpg"/>
          <p:cNvPicPr>
            <a:picLocks noChangeAspect="1" noChangeArrowheads="1"/>
          </p:cNvPicPr>
          <p:nvPr/>
        </p:nvPicPr>
        <p:blipFill>
          <a:blip r:embed="rId2"/>
          <a:srcRect/>
          <a:stretch>
            <a:fillRect/>
          </a:stretch>
        </p:blipFill>
        <p:spPr bwMode="auto">
          <a:xfrm>
            <a:off x="961817" y="1986909"/>
            <a:ext cx="4279235" cy="3383280"/>
          </a:xfrm>
          <a:prstGeom prst="rect">
            <a:avLst/>
          </a:prstGeom>
          <a:noFill/>
        </p:spPr>
      </p:pic>
      <p:pic>
        <p:nvPicPr>
          <p:cNvPr id="3075" name="Picture 3" descr="C:\Users\Dell\Desktop\pic121.jpg"/>
          <p:cNvPicPr>
            <a:picLocks noChangeAspect="1" noChangeArrowheads="1"/>
          </p:cNvPicPr>
          <p:nvPr/>
        </p:nvPicPr>
        <p:blipFill>
          <a:blip r:embed="rId3"/>
          <a:srcRect/>
          <a:stretch>
            <a:fillRect/>
          </a:stretch>
        </p:blipFill>
        <p:spPr bwMode="auto">
          <a:xfrm>
            <a:off x="6265246" y="1986909"/>
            <a:ext cx="4632959" cy="347472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ward </a:t>
            </a:r>
            <a:r>
              <a:rPr lang="en-US" dirty="0" err="1"/>
              <a:t>Sabahal</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41</a:t>
            </a:fld>
            <a:endParaRPr lang="en-US"/>
          </a:p>
        </p:txBody>
      </p:sp>
      <p:pic>
        <p:nvPicPr>
          <p:cNvPr id="4098" name="Picture 2" descr="C:\Users\Dell\Desktop\pic1212.jpg"/>
          <p:cNvPicPr>
            <a:picLocks noChangeAspect="1" noChangeArrowheads="1"/>
          </p:cNvPicPr>
          <p:nvPr/>
        </p:nvPicPr>
        <p:blipFill>
          <a:blip r:embed="rId2"/>
          <a:srcRect l="11752"/>
          <a:stretch/>
        </p:blipFill>
        <p:spPr bwMode="auto">
          <a:xfrm>
            <a:off x="967526" y="2042245"/>
            <a:ext cx="3765710" cy="3200400"/>
          </a:xfrm>
          <a:prstGeom prst="rect">
            <a:avLst/>
          </a:prstGeom>
          <a:noFill/>
        </p:spPr>
      </p:pic>
      <p:pic>
        <p:nvPicPr>
          <p:cNvPr id="4099" name="Picture 3" descr="C:\Users\Dell\Desktop\pic1213.jpg"/>
          <p:cNvPicPr>
            <a:picLocks noChangeAspect="1" noChangeArrowheads="1"/>
          </p:cNvPicPr>
          <p:nvPr/>
        </p:nvPicPr>
        <p:blipFill>
          <a:blip r:embed="rId3"/>
          <a:srcRect b="17687"/>
          <a:stretch/>
        </p:blipFill>
        <p:spPr bwMode="auto">
          <a:xfrm>
            <a:off x="6354379" y="2042245"/>
            <a:ext cx="3877242" cy="308593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Metering  investigation on </a:t>
            </a:r>
            <a:r>
              <a:rPr lang="en-US" dirty="0" err="1"/>
              <a:t>Kumari</a:t>
            </a:r>
            <a:r>
              <a:rPr lang="en-US" dirty="0"/>
              <a:t> </a:t>
            </a:r>
            <a:r>
              <a:rPr lang="en-US" dirty="0" err="1"/>
              <a:t>club,Balkhu</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42</a:t>
            </a:fld>
            <a:endParaRPr lang="en-US"/>
          </a:p>
        </p:txBody>
      </p:sp>
      <p:pic>
        <p:nvPicPr>
          <p:cNvPr id="8195" name="Picture 3"/>
          <p:cNvPicPr>
            <a:picLocks noChangeAspect="1" noChangeArrowheads="1"/>
          </p:cNvPicPr>
          <p:nvPr/>
        </p:nvPicPr>
        <p:blipFill>
          <a:blip r:embed="rId2"/>
          <a:srcRect t="5564"/>
          <a:stretch/>
        </p:blipFill>
        <p:spPr bwMode="auto">
          <a:xfrm>
            <a:off x="998456" y="1825625"/>
            <a:ext cx="3772094" cy="4443307"/>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a:srcRect l="20543" t="18470"/>
          <a:stretch/>
        </p:blipFill>
        <p:spPr bwMode="auto">
          <a:xfrm>
            <a:off x="6259397" y="1870075"/>
            <a:ext cx="3530727" cy="3812473"/>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Metering  investigation on </a:t>
            </a:r>
            <a:r>
              <a:rPr lang="en-US" dirty="0" err="1"/>
              <a:t>Kumari</a:t>
            </a:r>
            <a:r>
              <a:rPr lang="en-US" dirty="0"/>
              <a:t> </a:t>
            </a:r>
            <a:r>
              <a:rPr lang="en-US" dirty="0" err="1"/>
              <a:t>club,Balkhu</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43</a:t>
            </a:fld>
            <a:endParaRPr lang="en-US"/>
          </a:p>
        </p:txBody>
      </p:sp>
      <p:pic>
        <p:nvPicPr>
          <p:cNvPr id="5122" name="Picture 2" descr="C:\Users\Dell\Desktop\kumari1.jpg"/>
          <p:cNvPicPr>
            <a:picLocks noChangeAspect="1" noChangeArrowheads="1"/>
          </p:cNvPicPr>
          <p:nvPr/>
        </p:nvPicPr>
        <p:blipFill>
          <a:blip r:embed="rId3"/>
          <a:srcRect t="19310"/>
          <a:stretch/>
        </p:blipFill>
        <p:spPr bwMode="auto">
          <a:xfrm>
            <a:off x="1003557" y="1989054"/>
            <a:ext cx="3394962" cy="3723409"/>
          </a:xfrm>
          <a:prstGeom prst="rect">
            <a:avLst/>
          </a:prstGeom>
          <a:noFill/>
        </p:spPr>
      </p:pic>
      <p:pic>
        <p:nvPicPr>
          <p:cNvPr id="5123" name="Picture 3" descr="C:\Users\Dell\Desktop\pic1215.jpg"/>
          <p:cNvPicPr>
            <a:picLocks noChangeAspect="1" noChangeArrowheads="1"/>
          </p:cNvPicPr>
          <p:nvPr/>
        </p:nvPicPr>
        <p:blipFill>
          <a:blip r:embed="rId4"/>
          <a:srcRect t="10832" b="9202"/>
          <a:stretch/>
        </p:blipFill>
        <p:spPr bwMode="auto">
          <a:xfrm>
            <a:off x="6334812" y="1989054"/>
            <a:ext cx="3832175" cy="396649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40526"/>
          </a:xfrm>
        </p:spPr>
        <p:txBody>
          <a:bodyPr/>
          <a:lstStyle/>
          <a:p>
            <a:r>
              <a:rPr lang="en-US" dirty="0"/>
              <a:t>Metering work investigation on </a:t>
            </a:r>
            <a:r>
              <a:rPr lang="en-US" dirty="0" err="1"/>
              <a:t>Kumari</a:t>
            </a:r>
            <a:r>
              <a:rPr lang="en-US" dirty="0"/>
              <a:t> </a:t>
            </a:r>
            <a:r>
              <a:rPr lang="en-US" dirty="0" err="1"/>
              <a:t>club,Balkhu</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44</a:t>
            </a:fld>
            <a:endParaRPr lang="en-US"/>
          </a:p>
        </p:txBody>
      </p:sp>
      <p:pic>
        <p:nvPicPr>
          <p:cNvPr id="7170" name="Picture 2" descr="C:\Users\Dell\Desktop\kk1234.jpg"/>
          <p:cNvPicPr>
            <a:picLocks noChangeAspect="1" noChangeArrowheads="1"/>
          </p:cNvPicPr>
          <p:nvPr/>
        </p:nvPicPr>
        <p:blipFill>
          <a:blip r:embed="rId3"/>
          <a:srcRect t="12991" b="7370"/>
          <a:stretch/>
        </p:blipFill>
        <p:spPr bwMode="auto">
          <a:xfrm>
            <a:off x="940111" y="1911109"/>
            <a:ext cx="3755786" cy="4180370"/>
          </a:xfrm>
          <a:prstGeom prst="rect">
            <a:avLst/>
          </a:prstGeom>
          <a:noFill/>
        </p:spPr>
      </p:pic>
      <p:pic>
        <p:nvPicPr>
          <p:cNvPr id="7171" name="Picture 3"/>
          <p:cNvPicPr>
            <a:picLocks noChangeAspect="1" noChangeArrowheads="1"/>
          </p:cNvPicPr>
          <p:nvPr/>
        </p:nvPicPr>
        <p:blipFill>
          <a:blip r:embed="rId4"/>
          <a:srcRect t="13193" b="10025"/>
          <a:stretch/>
        </p:blipFill>
        <p:spPr bwMode="auto">
          <a:xfrm>
            <a:off x="6251882" y="1911109"/>
            <a:ext cx="4098750" cy="3909932"/>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endParaRPr sz="3600"/>
          </a:p>
        </p:txBody>
      </p:sp>
      <p:sp>
        <p:nvSpPr>
          <p:cNvPr id="356" name="Google Shape;356;p16"/>
          <p:cNvSpPr txBox="1">
            <a:spLocks noGrp="1"/>
          </p:cNvSpPr>
          <p:nvPr>
            <p:ph type="body" idx="1"/>
          </p:nvPr>
        </p:nvSpPr>
        <p:spPr>
          <a:xfrm>
            <a:off x="838200" y="1678483"/>
            <a:ext cx="10515600" cy="25012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sz="2400" dirty="0"/>
          </a:p>
        </p:txBody>
      </p:sp>
      <p:pic>
        <p:nvPicPr>
          <p:cNvPr id="357" name="Google Shape;357;p16" descr="デバイス, 屋外, 建物, 岩 が含まれている画像&#10;&#10;自動的に生成された説明"/>
          <p:cNvPicPr preferRelativeResize="0"/>
          <p:nvPr/>
        </p:nvPicPr>
        <p:blipFill rotWithShape="1">
          <a:blip r:embed="rId3">
            <a:alphaModFix/>
          </a:blip>
          <a:srcRect/>
          <a:stretch/>
        </p:blipFill>
        <p:spPr>
          <a:xfrm>
            <a:off x="1330786" y="3621753"/>
            <a:ext cx="2812647" cy="2970324"/>
          </a:xfrm>
          <a:prstGeom prst="rect">
            <a:avLst/>
          </a:prstGeom>
          <a:noFill/>
          <a:ln>
            <a:noFill/>
          </a:ln>
        </p:spPr>
      </p:pic>
      <p:pic>
        <p:nvPicPr>
          <p:cNvPr id="358" name="Google Shape;358;p16" descr="レンガの壁&#10;&#10;低い精度で自動的に生成された説明"/>
          <p:cNvPicPr preferRelativeResize="0"/>
          <p:nvPr/>
        </p:nvPicPr>
        <p:blipFill rotWithShape="1">
          <a:blip r:embed="rId4">
            <a:alphaModFix/>
          </a:blip>
          <a:srcRect/>
          <a:stretch/>
        </p:blipFill>
        <p:spPr>
          <a:xfrm>
            <a:off x="918364" y="152069"/>
            <a:ext cx="3637492" cy="3276931"/>
          </a:xfrm>
          <a:prstGeom prst="rect">
            <a:avLst/>
          </a:prstGeom>
          <a:noFill/>
          <a:ln>
            <a:noFill/>
          </a:ln>
        </p:spPr>
      </p:pic>
      <p:pic>
        <p:nvPicPr>
          <p:cNvPr id="359" name="Google Shape;359;p16" descr="並んで立っている男性&#10;&#10;低い精度で自動的に生成された説明"/>
          <p:cNvPicPr preferRelativeResize="0"/>
          <p:nvPr/>
        </p:nvPicPr>
        <p:blipFill rotWithShape="1">
          <a:blip r:embed="rId5">
            <a:alphaModFix/>
          </a:blip>
          <a:srcRect b="14469"/>
          <a:stretch/>
        </p:blipFill>
        <p:spPr>
          <a:xfrm>
            <a:off x="6274125" y="496746"/>
            <a:ext cx="3708075" cy="2164364"/>
          </a:xfrm>
          <a:prstGeom prst="rect">
            <a:avLst/>
          </a:prstGeom>
          <a:noFill/>
          <a:ln>
            <a:noFill/>
          </a:ln>
        </p:spPr>
      </p:pic>
      <p:pic>
        <p:nvPicPr>
          <p:cNvPr id="360" name="Google Shape;360;p16" descr="庭に植えている様々な料理&#10;&#10;低い精度で自動的に生成された説明"/>
          <p:cNvPicPr preferRelativeResize="0"/>
          <p:nvPr/>
        </p:nvPicPr>
        <p:blipFill rotWithShape="1">
          <a:blip r:embed="rId6">
            <a:alphaModFix/>
          </a:blip>
          <a:srcRect/>
          <a:stretch/>
        </p:blipFill>
        <p:spPr>
          <a:xfrm>
            <a:off x="5678269" y="2929115"/>
            <a:ext cx="4965540" cy="3383280"/>
          </a:xfrm>
          <a:prstGeom prst="rect">
            <a:avLst/>
          </a:prstGeom>
          <a:noFill/>
          <a:ln>
            <a:noFill/>
          </a:ln>
        </p:spPr>
      </p:pic>
      <p:sp>
        <p:nvSpPr>
          <p:cNvPr id="361" name="Google Shape;361;p16"/>
          <p:cNvSpPr txBox="1">
            <a:spLocks noGrp="1"/>
          </p:cNvSpPr>
          <p:nvPr>
            <p:ph type="sldNum" idx="12"/>
          </p:nvPr>
        </p:nvSpPr>
        <p:spPr>
          <a:xfrm>
            <a:off x="8610600" y="640951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45</a:t>
            </a:fld>
            <a:endParaRPr sz="1400" b="1">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a:t>
            </a:r>
          </a:p>
        </p:txBody>
      </p:sp>
      <p:sp>
        <p:nvSpPr>
          <p:cNvPr id="3" name="Text Placeholder 2"/>
          <p:cNvSpPr>
            <a:spLocks noGrp="1"/>
          </p:cNvSpPr>
          <p:nvPr>
            <p:ph type="body" idx="1"/>
          </p:nvPr>
        </p:nvSpPr>
        <p:spPr/>
        <p:txBody>
          <a:bodyPr/>
          <a:lstStyle/>
          <a:p>
            <a:pPr lvl="0"/>
            <a:r>
              <a:rPr lang="hi-IN" sz="4000" b="1" i="1" dirty="0">
                <a:solidFill>
                  <a:srgbClr val="F7CAAC"/>
                </a:solidFill>
              </a:rPr>
              <a:t>शान्त हुनु</a:t>
            </a:r>
          </a:p>
          <a:p>
            <a:pPr lvl="0"/>
            <a:r>
              <a:rPr lang="hi-IN" sz="4000" b="1" i="1" dirty="0">
                <a:solidFill>
                  <a:schemeClr val="accent1"/>
                </a:solidFill>
              </a:rPr>
              <a:t>धैर्य राख्नू</a:t>
            </a:r>
            <a:endParaRPr lang="en-US" sz="4000" b="1" i="1" dirty="0">
              <a:solidFill>
                <a:schemeClr val="accent1"/>
              </a:solidFill>
            </a:endParaRPr>
          </a:p>
          <a:p>
            <a:r>
              <a:rPr lang="hi-IN" sz="4000" b="1" i="1" dirty="0"/>
              <a:t>दृढ़ हुनु</a:t>
            </a:r>
            <a:endParaRPr lang="en-US" sz="4000" b="1" i="1" dirty="0"/>
          </a:p>
          <a:p>
            <a:pPr lvl="0"/>
            <a:r>
              <a:rPr lang="hi-IN" sz="4000" b="1" i="1" dirty="0">
                <a:solidFill>
                  <a:schemeClr val="accent4"/>
                </a:solidFill>
              </a:rPr>
              <a:t>अवस्था बूझ्नू</a:t>
            </a:r>
          </a:p>
          <a:p>
            <a:endParaRPr lang="hi-IN" b="1" i="1" dirty="0"/>
          </a:p>
          <a:p>
            <a:pPr lvl="0"/>
            <a:endParaRPr lang="hi-IN" b="1" i="1" dirty="0">
              <a:solidFill>
                <a:schemeClr val="accent1"/>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Illegal Penalty</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47</a:t>
            </a:fld>
            <a:endParaRPr lang="en-US"/>
          </a:p>
        </p:txBody>
      </p:sp>
      <p:pic>
        <p:nvPicPr>
          <p:cNvPr id="12290" name="Picture 2"/>
          <p:cNvPicPr>
            <a:picLocks noChangeAspect="1" noChangeArrowheads="1"/>
          </p:cNvPicPr>
          <p:nvPr/>
        </p:nvPicPr>
        <p:blipFill>
          <a:blip r:embed="rId2"/>
          <a:srcRect/>
          <a:stretch>
            <a:fillRect/>
          </a:stretch>
        </p:blipFill>
        <p:spPr bwMode="auto">
          <a:xfrm>
            <a:off x="685800" y="1544436"/>
            <a:ext cx="4793768" cy="5063924"/>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6366116" y="1544436"/>
            <a:ext cx="4793768" cy="4994476"/>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34" descr="ブラインドの前に立っている&#10;&#10;低い精度で自動的に生成された説明"/>
          <p:cNvPicPr preferRelativeResize="0"/>
          <p:nvPr/>
        </p:nvPicPr>
        <p:blipFill rotWithShape="1">
          <a:blip r:embed="rId3">
            <a:alphaModFix/>
          </a:blip>
          <a:srcRect l="8744" r="46136" b="-1"/>
          <a:stretch/>
        </p:blipFill>
        <p:spPr>
          <a:xfrm>
            <a:off x="20" y="10"/>
            <a:ext cx="4635571" cy="6857990"/>
          </a:xfrm>
          <a:prstGeom prst="rect">
            <a:avLst/>
          </a:prstGeom>
          <a:noFill/>
          <a:ln>
            <a:noFill/>
          </a:ln>
        </p:spPr>
      </p:pic>
      <p:cxnSp>
        <p:nvCxnSpPr>
          <p:cNvPr id="652" name="Google Shape;652;p34"/>
          <p:cNvCxnSpPr/>
          <p:nvPr/>
        </p:nvCxnSpPr>
        <p:spPr>
          <a:xfrm>
            <a:off x="5080934" y="2115117"/>
            <a:ext cx="6309360" cy="0"/>
          </a:xfrm>
          <a:prstGeom prst="straightConnector1">
            <a:avLst/>
          </a:prstGeom>
          <a:noFill/>
          <a:ln w="19050" cap="flat" cmpd="sng">
            <a:solidFill>
              <a:srgbClr val="87DDC3"/>
            </a:solidFill>
            <a:prstDash val="solid"/>
            <a:miter lim="800000"/>
            <a:headEnd type="none" w="sm" len="sm"/>
            <a:tailEnd type="none" w="sm" len="sm"/>
          </a:ln>
        </p:spPr>
      </p:cxnSp>
      <p:grpSp>
        <p:nvGrpSpPr>
          <p:cNvPr id="2" name="Google Shape;653;p34"/>
          <p:cNvGrpSpPr/>
          <p:nvPr/>
        </p:nvGrpSpPr>
        <p:grpSpPr>
          <a:xfrm>
            <a:off x="4966235" y="3014133"/>
            <a:ext cx="6584880" cy="2633952"/>
            <a:chOff x="804" y="575733"/>
            <a:chExt cx="6584880" cy="2633952"/>
          </a:xfrm>
        </p:grpSpPr>
        <p:sp>
          <p:nvSpPr>
            <p:cNvPr id="654" name="Google Shape;654;p34"/>
            <p:cNvSpPr/>
            <p:nvPr/>
          </p:nvSpPr>
          <p:spPr>
            <a:xfrm>
              <a:off x="804" y="575733"/>
              <a:ext cx="2633952" cy="2633952"/>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4"/>
            <p:cNvSpPr txBox="1"/>
            <p:nvPr/>
          </p:nvSpPr>
          <p:spPr>
            <a:xfrm>
              <a:off x="386537" y="961466"/>
              <a:ext cx="1862486" cy="186248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lt1"/>
                </a:buClr>
                <a:buSzPts val="2100"/>
                <a:buFont typeface="Arial"/>
                <a:buNone/>
              </a:pPr>
              <a:r>
                <a:rPr lang="en-US" sz="2100" b="1">
                  <a:solidFill>
                    <a:schemeClr val="lt1"/>
                  </a:solidFill>
                  <a:latin typeface="Arial"/>
                  <a:ea typeface="Arial"/>
                  <a:cs typeface="Arial"/>
                  <a:sym typeface="Arial"/>
                </a:rPr>
                <a:t>This is the end of this PowerPoints.</a:t>
              </a:r>
              <a:endParaRPr sz="2100">
                <a:solidFill>
                  <a:schemeClr val="lt1"/>
                </a:solidFill>
                <a:latin typeface="Arial"/>
                <a:ea typeface="Arial"/>
                <a:cs typeface="Arial"/>
                <a:sym typeface="Arial"/>
              </a:endParaRPr>
            </a:p>
          </p:txBody>
        </p:sp>
        <p:sp>
          <p:nvSpPr>
            <p:cNvPr id="656" name="Google Shape;656;p34"/>
            <p:cNvSpPr/>
            <p:nvPr/>
          </p:nvSpPr>
          <p:spPr>
            <a:xfrm rot="5400000">
              <a:off x="2852057" y="1543710"/>
              <a:ext cx="921883" cy="697997"/>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p:nvPr/>
          </p:nvSpPr>
          <p:spPr>
            <a:xfrm>
              <a:off x="3951732" y="575733"/>
              <a:ext cx="2633952" cy="2633952"/>
            </a:xfrm>
            <a:prstGeom prst="ellipse">
              <a:avLst/>
            </a:prstGeom>
            <a:solidFill>
              <a:srgbClr val="A4A4A4"/>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4"/>
            <p:cNvSpPr txBox="1"/>
            <p:nvPr/>
          </p:nvSpPr>
          <p:spPr>
            <a:xfrm>
              <a:off x="4337465" y="961466"/>
              <a:ext cx="1862486" cy="186248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lt1"/>
                </a:buClr>
                <a:buSzPts val="2100"/>
                <a:buFont typeface="Arial"/>
                <a:buNone/>
              </a:pPr>
              <a:r>
                <a:rPr lang="en-US" sz="2100" b="1">
                  <a:solidFill>
                    <a:schemeClr val="lt1"/>
                  </a:solidFill>
                  <a:latin typeface="Arial"/>
                  <a:ea typeface="Arial"/>
                  <a:cs typeface="Arial"/>
                  <a:sym typeface="Arial"/>
                </a:rPr>
                <a:t>Thank you very much for listening!</a:t>
              </a:r>
              <a:endParaRPr sz="2100">
                <a:solidFill>
                  <a:schemeClr val="lt1"/>
                </a:solidFill>
                <a:latin typeface="Arial"/>
                <a:ea typeface="Arial"/>
                <a:cs typeface="Arial"/>
                <a:sym typeface="Arial"/>
              </a:endParaRPr>
            </a:p>
          </p:txBody>
        </p:sp>
      </p:grpSp>
      <p:sp>
        <p:nvSpPr>
          <p:cNvPr id="659" name="Google Shape;65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48</a:t>
            </a:fld>
            <a:endParaRPr sz="1400" b="1">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03C983-43B3-43FF-927D-312522683B9C}"/>
              </a:ext>
            </a:extLst>
          </p:cNvPr>
          <p:cNvSpPr>
            <a:spLocks noGrp="1"/>
          </p:cNvSpPr>
          <p:nvPr>
            <p:ph type="subTitle" idx="1"/>
          </p:nvPr>
        </p:nvSpPr>
        <p:spPr>
          <a:xfrm>
            <a:off x="1285460" y="1404733"/>
            <a:ext cx="9846365" cy="3652460"/>
          </a:xfrm>
        </p:spPr>
        <p:txBody>
          <a:bodyPr anchor="ctr">
            <a:normAutofit/>
          </a:bodyPr>
          <a:lstStyle/>
          <a:p>
            <a:r>
              <a:rPr lang="en-US" sz="6000" u="sng" dirty="0">
                <a:latin typeface="Times New Roman" panose="02020603050405020304" pitchFamily="18" charset="0"/>
                <a:cs typeface="Times New Roman" panose="02020603050405020304" pitchFamily="18" charset="0"/>
              </a:rPr>
              <a:t>Thank you for your kind attention</a:t>
            </a:r>
          </a:p>
        </p:txBody>
      </p:sp>
      <p:pic>
        <p:nvPicPr>
          <p:cNvPr id="4" name="図 9" descr="グラフィカル ユーザー インターフェイス, テキスト, アプリケーション&#10;&#10;自動的に生成された説明">
            <a:extLst>
              <a:ext uri="{FF2B5EF4-FFF2-40B4-BE49-F238E27FC236}">
                <a16:creationId xmlns:a16="http://schemas.microsoft.com/office/drawing/2014/main" id="{386B595E-6339-5FBC-1FD5-902DD8A3E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460" y="5612716"/>
            <a:ext cx="2151914" cy="651433"/>
          </a:xfrm>
          <a:prstGeom prst="rect">
            <a:avLst/>
          </a:prstGeom>
        </p:spPr>
      </p:pic>
      <p:pic>
        <p:nvPicPr>
          <p:cNvPr id="5" name="Picture 4">
            <a:extLst>
              <a:ext uri="{FF2B5EF4-FFF2-40B4-BE49-F238E27FC236}">
                <a16:creationId xmlns:a16="http://schemas.microsoft.com/office/drawing/2014/main" id="{E1D133B9-FFB9-85F4-3CD1-6188024DD2FC}"/>
              </a:ext>
            </a:extLst>
          </p:cNvPr>
          <p:cNvPicPr>
            <a:picLocks noChangeAspect="1"/>
          </p:cNvPicPr>
          <p:nvPr/>
        </p:nvPicPr>
        <p:blipFill>
          <a:blip r:embed="rId3"/>
          <a:stretch>
            <a:fillRect/>
          </a:stretch>
        </p:blipFill>
        <p:spPr>
          <a:xfrm>
            <a:off x="8973654" y="5605724"/>
            <a:ext cx="2158171" cy="658425"/>
          </a:xfrm>
          <a:prstGeom prst="rect">
            <a:avLst/>
          </a:prstGeom>
        </p:spPr>
      </p:pic>
    </p:spTree>
    <p:extLst>
      <p:ext uri="{BB962C8B-B14F-4D97-AF65-F5344CB8AC3E}">
        <p14:creationId xmlns:p14="http://schemas.microsoft.com/office/powerpoint/2010/main" val="158423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
          <p:cNvSpPr txBox="1">
            <a:spLocks noGrp="1"/>
          </p:cNvSpPr>
          <p:nvPr>
            <p:ph type="title"/>
          </p:nvPr>
        </p:nvSpPr>
        <p:spPr>
          <a:xfrm>
            <a:off x="838200" y="310698"/>
            <a:ext cx="10515600" cy="9085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अधिकृत खपत</a:t>
            </a:r>
            <a:endParaRPr sz="4000">
              <a:latin typeface="Arial"/>
              <a:ea typeface="Arial"/>
              <a:cs typeface="Arial"/>
              <a:sym typeface="Arial"/>
            </a:endParaRPr>
          </a:p>
        </p:txBody>
      </p:sp>
      <p:sp>
        <p:nvSpPr>
          <p:cNvPr id="203" name="Google Shape;203;p4"/>
          <p:cNvSpPr txBox="1">
            <a:spLocks noGrp="1"/>
          </p:cNvSpPr>
          <p:nvPr>
            <p:ph type="body" idx="1"/>
          </p:nvPr>
        </p:nvSpPr>
        <p:spPr>
          <a:xfrm>
            <a:off x="838200" y="1219200"/>
            <a:ext cx="10401300" cy="513715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b="1" dirty="0" err="1">
                <a:latin typeface="Arial"/>
                <a:ea typeface="Arial"/>
                <a:cs typeface="Arial"/>
                <a:sym typeface="Arial"/>
              </a:rPr>
              <a:t>अधिकृत</a:t>
            </a:r>
            <a:r>
              <a:rPr lang="en-US" sz="2400" b="1" dirty="0">
                <a:latin typeface="Arial"/>
                <a:ea typeface="Arial"/>
                <a:cs typeface="Arial"/>
                <a:sym typeface="Arial"/>
              </a:rPr>
              <a:t> </a:t>
            </a:r>
            <a:r>
              <a:rPr lang="en-US" sz="2400" b="1" dirty="0" err="1">
                <a:latin typeface="Arial"/>
                <a:ea typeface="Arial"/>
                <a:cs typeface="Arial"/>
                <a:sym typeface="Arial"/>
              </a:rPr>
              <a:t>खपत</a:t>
            </a:r>
            <a:r>
              <a:rPr lang="en-US" sz="2400" dirty="0">
                <a:latin typeface="Arial"/>
                <a:ea typeface="Arial"/>
                <a:cs typeface="Arial"/>
                <a:sym typeface="Arial"/>
              </a:rPr>
              <a:t>: </a:t>
            </a:r>
            <a:r>
              <a:rPr lang="en-US" sz="2400" dirty="0" err="1">
                <a:latin typeface="Arial"/>
                <a:ea typeface="Arial"/>
                <a:cs typeface="Arial"/>
                <a:sym typeface="Arial"/>
              </a:rPr>
              <a:t>खानेपानी</a:t>
            </a:r>
            <a:r>
              <a:rPr lang="en-US" sz="2400" dirty="0">
                <a:latin typeface="Arial"/>
                <a:ea typeface="Arial"/>
                <a:cs typeface="Arial"/>
                <a:sym typeface="Arial"/>
              </a:rPr>
              <a:t> company (KUKL) </a:t>
            </a:r>
            <a:r>
              <a:rPr lang="en-US" sz="2400" dirty="0" err="1">
                <a:latin typeface="Arial"/>
                <a:ea typeface="Arial"/>
                <a:cs typeface="Arial"/>
                <a:sym typeface="Arial"/>
              </a:rPr>
              <a:t>ले</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दिएको</a:t>
            </a:r>
            <a:r>
              <a:rPr lang="en-US" sz="2400" dirty="0">
                <a:latin typeface="Arial"/>
                <a:ea typeface="Arial"/>
                <a:cs typeface="Arial"/>
                <a:sym typeface="Arial"/>
              </a:rPr>
              <a:t>। Customer meters </a:t>
            </a:r>
            <a:r>
              <a:rPr lang="en-US" sz="2400" dirty="0" err="1">
                <a:latin typeface="Arial"/>
                <a:ea typeface="Arial"/>
                <a:cs typeface="Arial"/>
                <a:sym typeface="Arial"/>
              </a:rPr>
              <a:t>पछि</a:t>
            </a:r>
            <a:r>
              <a:rPr lang="en-US" sz="2400" dirty="0">
                <a:latin typeface="Arial"/>
                <a:ea typeface="Arial"/>
                <a:cs typeface="Arial"/>
                <a:sym typeface="Arial"/>
              </a:rPr>
              <a:t> </a:t>
            </a:r>
            <a:r>
              <a:rPr lang="en-US" sz="2400" dirty="0" err="1">
                <a:latin typeface="Arial"/>
                <a:ea typeface="Arial"/>
                <a:cs typeface="Arial"/>
                <a:sym typeface="Arial"/>
              </a:rPr>
              <a:t>का</a:t>
            </a:r>
            <a:r>
              <a:rPr lang="en-US" sz="2400" dirty="0">
                <a:latin typeface="Arial"/>
                <a:ea typeface="Arial"/>
                <a:cs typeface="Arial"/>
                <a:sym typeface="Arial"/>
              </a:rPr>
              <a:t> leak </a:t>
            </a:r>
            <a:r>
              <a:rPr lang="en-US" sz="2400" dirty="0" err="1">
                <a:latin typeface="Arial"/>
                <a:ea typeface="Arial"/>
                <a:cs typeface="Arial"/>
                <a:sym typeface="Arial"/>
              </a:rPr>
              <a:t>हरू</a:t>
            </a:r>
            <a:r>
              <a:rPr lang="en-US" sz="2400" dirty="0">
                <a:latin typeface="Arial"/>
                <a:ea typeface="Arial"/>
                <a:cs typeface="Arial"/>
                <a:sym typeface="Arial"/>
              </a:rPr>
              <a:t> </a:t>
            </a:r>
            <a:r>
              <a:rPr lang="en-US" sz="2400" dirty="0" err="1">
                <a:latin typeface="Arial"/>
                <a:ea typeface="Arial"/>
                <a:cs typeface="Arial"/>
                <a:sym typeface="Arial"/>
              </a:rPr>
              <a:t>सहित</a:t>
            </a:r>
            <a:r>
              <a:rPr lang="en-US" sz="2400" dirty="0">
                <a:latin typeface="Arial"/>
                <a:ea typeface="Arial"/>
                <a:cs typeface="Arial"/>
                <a:sym typeface="Arial"/>
              </a:rPr>
              <a:t>। 2 Types</a:t>
            </a:r>
            <a:endParaRPr sz="2400" dirty="0">
              <a:latin typeface="Arial"/>
              <a:ea typeface="Arial"/>
              <a:cs typeface="Arial"/>
              <a:sym typeface="Arial"/>
            </a:endParaRPr>
          </a:p>
          <a:p>
            <a:pPr marL="228600" lvl="0" indent="-228600" algn="l" rtl="0">
              <a:lnSpc>
                <a:spcPct val="90000"/>
              </a:lnSpc>
              <a:spcBef>
                <a:spcPts val="1600"/>
              </a:spcBef>
              <a:spcAft>
                <a:spcPts val="0"/>
              </a:spcAft>
              <a:buClr>
                <a:schemeClr val="dk1"/>
              </a:buClr>
              <a:buSzPts val="2400"/>
              <a:buNone/>
            </a:pPr>
            <a:r>
              <a:rPr lang="en-US" sz="2400" b="1" dirty="0">
                <a:latin typeface="Arial"/>
                <a:ea typeface="Arial"/>
                <a:cs typeface="Arial"/>
                <a:sym typeface="Arial"/>
              </a:rPr>
              <a:t>1.अधिकृत </a:t>
            </a:r>
            <a:r>
              <a:rPr lang="en-US" sz="2400" b="1" dirty="0" err="1">
                <a:latin typeface="Arial"/>
                <a:ea typeface="Arial"/>
                <a:cs typeface="Arial"/>
                <a:sym typeface="Arial"/>
              </a:rPr>
              <a:t>खपत</a:t>
            </a:r>
            <a:r>
              <a:rPr lang="en-US" sz="2400" b="1" dirty="0">
                <a:latin typeface="Arial"/>
                <a:ea typeface="Arial"/>
                <a:cs typeface="Arial"/>
                <a:sym typeface="Arial"/>
              </a:rPr>
              <a:t>-Billing </a:t>
            </a:r>
            <a:r>
              <a:rPr lang="en-US" sz="2400" b="1" dirty="0" err="1">
                <a:latin typeface="Arial"/>
                <a:ea typeface="Arial"/>
                <a:cs typeface="Arial"/>
                <a:sym typeface="Arial"/>
              </a:rPr>
              <a:t>भएको</a:t>
            </a:r>
            <a:r>
              <a:rPr lang="en-US" sz="2400" dirty="0">
                <a:latin typeface="Arial"/>
                <a:ea typeface="Arial"/>
                <a:cs typeface="Arial"/>
                <a:sym typeface="Arial"/>
              </a:rPr>
              <a:t>: </a:t>
            </a:r>
            <a:r>
              <a:rPr lang="en-US" sz="2400" dirty="0" err="1">
                <a:latin typeface="Arial"/>
                <a:ea typeface="Arial"/>
                <a:cs typeface="Arial"/>
                <a:sym typeface="Arial"/>
              </a:rPr>
              <a:t>ग्राहकलाई</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दिइएको</a:t>
            </a:r>
            <a:r>
              <a:rPr lang="en-US" sz="2400" dirty="0">
                <a:latin typeface="Arial"/>
                <a:ea typeface="Arial"/>
                <a:cs typeface="Arial"/>
                <a:sym typeface="Arial"/>
              </a:rPr>
              <a:t>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अनि</a:t>
            </a:r>
            <a:r>
              <a:rPr lang="en-US" sz="2400" dirty="0">
                <a:latin typeface="Arial"/>
                <a:ea typeface="Arial"/>
                <a:cs typeface="Arial"/>
                <a:sym typeface="Arial"/>
              </a:rPr>
              <a:t> billing </a:t>
            </a:r>
            <a:r>
              <a:rPr lang="en-US" sz="2400" dirty="0" err="1">
                <a:latin typeface="Arial"/>
                <a:ea typeface="Arial"/>
                <a:cs typeface="Arial"/>
                <a:sym typeface="Arial"/>
              </a:rPr>
              <a:t>भएको</a:t>
            </a:r>
            <a:r>
              <a:rPr lang="en-US" sz="2400" dirty="0">
                <a:latin typeface="Arial"/>
                <a:ea typeface="Arial"/>
                <a:cs typeface="Arial"/>
                <a:sym typeface="Arial"/>
              </a:rPr>
              <a:t>। </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भएको</a:t>
            </a:r>
            <a:r>
              <a:rPr lang="en-US" sz="2400" dirty="0">
                <a:latin typeface="Arial"/>
                <a:ea typeface="Arial"/>
                <a:cs typeface="Arial"/>
                <a:sym typeface="Arial"/>
              </a:rPr>
              <a:t> metered </a:t>
            </a:r>
            <a:r>
              <a:rPr lang="en-US" sz="2400" dirty="0" err="1">
                <a:latin typeface="Arial"/>
                <a:ea typeface="Arial"/>
                <a:cs typeface="Arial"/>
                <a:sym typeface="Arial"/>
              </a:rPr>
              <a:t>धारा</a:t>
            </a:r>
            <a:r>
              <a:rPr lang="en-US" sz="2400" dirty="0">
                <a:latin typeface="Arial"/>
                <a:ea typeface="Arial"/>
                <a:cs typeface="Arial"/>
                <a:sym typeface="Arial"/>
              </a:rPr>
              <a:t>: Billing </a:t>
            </a:r>
            <a:r>
              <a:rPr lang="en-US" sz="2400" dirty="0" err="1">
                <a:latin typeface="Arial"/>
                <a:ea typeface="Arial"/>
                <a:cs typeface="Arial"/>
                <a:sym typeface="Arial"/>
              </a:rPr>
              <a:t>अनुसार</a:t>
            </a:r>
            <a:r>
              <a:rPr lang="en-US" sz="2400" dirty="0">
                <a:latin typeface="Arial"/>
                <a:ea typeface="Arial"/>
                <a:cs typeface="Arial"/>
                <a:sym typeface="Arial"/>
              </a:rPr>
              <a:t> </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भएको</a:t>
            </a:r>
            <a:r>
              <a:rPr lang="en-US" sz="2400" dirty="0">
                <a:latin typeface="Arial"/>
                <a:ea typeface="Arial"/>
                <a:cs typeface="Arial"/>
                <a:sym typeface="Arial"/>
              </a:rPr>
              <a:t> Unmetered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धाराको</a:t>
            </a:r>
            <a:r>
              <a:rPr lang="en-US" sz="2400" dirty="0">
                <a:latin typeface="Arial"/>
                <a:ea typeface="Arial"/>
                <a:cs typeface="Arial"/>
                <a:sym typeface="Arial"/>
              </a:rPr>
              <a:t> size </a:t>
            </a:r>
            <a:r>
              <a:rPr lang="en-US" sz="2400" dirty="0" err="1">
                <a:latin typeface="Arial"/>
                <a:ea typeface="Arial"/>
                <a:cs typeface="Arial"/>
                <a:sym typeface="Arial"/>
              </a:rPr>
              <a:t>अनुसार</a:t>
            </a:r>
            <a:r>
              <a:rPr lang="en-US" sz="2400" dirty="0">
                <a:latin typeface="Arial"/>
                <a:ea typeface="Arial"/>
                <a:cs typeface="Arial"/>
                <a:sym typeface="Arial"/>
              </a:rPr>
              <a:t> fixed rate</a:t>
            </a:r>
            <a:endParaRPr/>
          </a:p>
          <a:p>
            <a:pPr marL="228600" lvl="0" indent="-228600" algn="l" rtl="0">
              <a:lnSpc>
                <a:spcPct val="90000"/>
              </a:lnSpc>
              <a:spcBef>
                <a:spcPts val="1600"/>
              </a:spcBef>
              <a:spcAft>
                <a:spcPts val="0"/>
              </a:spcAft>
              <a:buClr>
                <a:schemeClr val="dk1"/>
              </a:buClr>
              <a:buSzPts val="2400"/>
              <a:buNone/>
            </a:pPr>
            <a:r>
              <a:rPr lang="en-US" sz="2400" b="1" dirty="0">
                <a:latin typeface="Arial"/>
                <a:ea typeface="Arial"/>
                <a:cs typeface="Arial"/>
                <a:sym typeface="Arial"/>
              </a:rPr>
              <a:t>2. </a:t>
            </a:r>
            <a:r>
              <a:rPr lang="en-US" sz="2400" b="1" dirty="0" err="1">
                <a:latin typeface="Arial"/>
                <a:ea typeface="Arial"/>
                <a:cs typeface="Arial"/>
                <a:sym typeface="Arial"/>
              </a:rPr>
              <a:t>अधिकृत</a:t>
            </a:r>
            <a:r>
              <a:rPr lang="en-US" sz="2400" b="1" dirty="0">
                <a:latin typeface="Arial"/>
                <a:ea typeface="Arial"/>
                <a:cs typeface="Arial"/>
                <a:sym typeface="Arial"/>
              </a:rPr>
              <a:t> </a:t>
            </a:r>
            <a:r>
              <a:rPr lang="en-US" sz="2400" b="1" dirty="0" err="1">
                <a:latin typeface="Arial"/>
                <a:ea typeface="Arial"/>
                <a:cs typeface="Arial"/>
                <a:sym typeface="Arial"/>
              </a:rPr>
              <a:t>खपत</a:t>
            </a:r>
            <a:r>
              <a:rPr lang="en-US" sz="2400" b="1" dirty="0">
                <a:latin typeface="Arial"/>
                <a:ea typeface="Arial"/>
                <a:cs typeface="Arial"/>
                <a:sym typeface="Arial"/>
              </a:rPr>
              <a:t>-Billing </a:t>
            </a:r>
            <a:r>
              <a:rPr lang="en-US" sz="2400" b="1" dirty="0" err="1">
                <a:latin typeface="Arial"/>
                <a:ea typeface="Arial"/>
                <a:cs typeface="Arial"/>
                <a:sym typeface="Arial"/>
              </a:rPr>
              <a:t>नभएको</a:t>
            </a:r>
            <a:r>
              <a:rPr lang="en-US" sz="2400" dirty="0">
                <a:latin typeface="Arial"/>
                <a:ea typeface="Arial"/>
                <a:cs typeface="Arial"/>
                <a:sym typeface="Arial"/>
              </a:rPr>
              <a:t>: </a:t>
            </a:r>
            <a:r>
              <a:rPr lang="en-US" sz="2400" dirty="0" err="1">
                <a:latin typeface="Arial"/>
                <a:ea typeface="Arial"/>
                <a:cs typeface="Arial"/>
                <a:sym typeface="Arial"/>
              </a:rPr>
              <a:t>ग्राहकलाई</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दिइएको</a:t>
            </a:r>
            <a:r>
              <a:rPr lang="en-US" sz="2400" dirty="0">
                <a:latin typeface="Arial"/>
                <a:ea typeface="Arial"/>
                <a:cs typeface="Arial"/>
                <a:sym typeface="Arial"/>
              </a:rPr>
              <a:t>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तर</a:t>
            </a:r>
            <a:r>
              <a:rPr lang="en-US" sz="2400" dirty="0">
                <a:latin typeface="Arial"/>
                <a:ea typeface="Arial"/>
                <a:cs typeface="Arial"/>
                <a:sym typeface="Arial"/>
              </a:rPr>
              <a:t> billing </a:t>
            </a:r>
            <a:r>
              <a:rPr lang="en-US" sz="2400" dirty="0" err="1">
                <a:latin typeface="Arial"/>
                <a:ea typeface="Arial"/>
                <a:cs typeface="Arial"/>
                <a:sym typeface="Arial"/>
              </a:rPr>
              <a:t>चाहिँ</a:t>
            </a:r>
            <a:r>
              <a:rPr lang="en-US" sz="2400" dirty="0">
                <a:latin typeface="Arial"/>
                <a:ea typeface="Arial"/>
                <a:cs typeface="Arial"/>
                <a:sym typeface="Arial"/>
              </a:rPr>
              <a:t> </a:t>
            </a:r>
            <a:r>
              <a:rPr lang="en-US" sz="2400" dirty="0" err="1">
                <a:latin typeface="Arial"/>
                <a:ea typeface="Arial"/>
                <a:cs typeface="Arial"/>
                <a:sym typeface="Arial"/>
              </a:rPr>
              <a:t>नभएको</a:t>
            </a:r>
            <a:r>
              <a:rPr lang="en-US" sz="2400" dirty="0">
                <a:latin typeface="Arial"/>
                <a:ea typeface="Arial"/>
                <a:cs typeface="Arial"/>
                <a:sym typeface="Arial"/>
              </a:rPr>
              <a:t>। </a:t>
            </a:r>
            <a:r>
              <a:rPr lang="en-US" sz="2400" dirty="0" err="1">
                <a:latin typeface="Arial"/>
                <a:ea typeface="Arial"/>
                <a:cs typeface="Arial"/>
                <a:sym typeface="Arial"/>
              </a:rPr>
              <a:t>सामान्यतया</a:t>
            </a:r>
            <a:r>
              <a:rPr lang="en-US" sz="2400" dirty="0">
                <a:latin typeface="Arial"/>
                <a:ea typeface="Arial"/>
                <a:cs typeface="Arial"/>
                <a:sym typeface="Arial"/>
              </a:rPr>
              <a:t> </a:t>
            </a:r>
            <a:r>
              <a:rPr lang="en-US" sz="2400" dirty="0" err="1">
                <a:latin typeface="Arial"/>
                <a:ea typeface="Arial"/>
                <a:cs typeface="Arial"/>
                <a:sym typeface="Arial"/>
              </a:rPr>
              <a:t>यस्ता</a:t>
            </a:r>
            <a:r>
              <a:rPr lang="en-US" sz="2400" dirty="0">
                <a:latin typeface="Arial"/>
                <a:ea typeface="Arial"/>
                <a:cs typeface="Arial"/>
                <a:sym typeface="Arial"/>
              </a:rPr>
              <a:t> </a:t>
            </a:r>
            <a:r>
              <a:rPr lang="en-US" sz="2400" dirty="0" err="1">
                <a:latin typeface="Arial"/>
                <a:ea typeface="Arial"/>
                <a:cs typeface="Arial"/>
                <a:sym typeface="Arial"/>
              </a:rPr>
              <a:t>थोरै</a:t>
            </a:r>
            <a:r>
              <a:rPr lang="en-US" sz="2400" dirty="0">
                <a:latin typeface="Arial"/>
                <a:ea typeface="Arial"/>
                <a:cs typeface="Arial"/>
                <a:sym typeface="Arial"/>
              </a:rPr>
              <a:t>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छन्</a:t>
            </a:r>
            <a:r>
              <a:rPr lang="en-US" sz="2400" dirty="0">
                <a:latin typeface="Arial"/>
                <a:ea typeface="Arial"/>
                <a:cs typeface="Arial"/>
                <a:sym typeface="Arial"/>
              </a:rPr>
              <a:t>। </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नभएको</a:t>
            </a:r>
            <a:r>
              <a:rPr lang="en-US" sz="2400" dirty="0">
                <a:latin typeface="Arial"/>
                <a:ea typeface="Arial"/>
                <a:cs typeface="Arial"/>
                <a:sym typeface="Arial"/>
              </a:rPr>
              <a:t> metered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जस्तै</a:t>
            </a:r>
            <a:r>
              <a:rPr lang="en-US" sz="2400" dirty="0">
                <a:latin typeface="Arial"/>
                <a:ea typeface="Arial"/>
                <a:cs typeface="Arial"/>
                <a:sym typeface="Arial"/>
              </a:rPr>
              <a:t>, </a:t>
            </a:r>
            <a:r>
              <a:rPr lang="en-US" sz="2400" dirty="0" err="1">
                <a:latin typeface="Arial"/>
                <a:ea typeface="Arial"/>
                <a:cs typeface="Arial"/>
                <a:sym typeface="Arial"/>
              </a:rPr>
              <a:t>कल्याणकारी</a:t>
            </a:r>
            <a:r>
              <a:rPr lang="en-US" sz="2400" dirty="0">
                <a:latin typeface="Arial"/>
                <a:ea typeface="Arial"/>
                <a:cs typeface="Arial"/>
                <a:sym typeface="Arial"/>
              </a:rPr>
              <a:t> </a:t>
            </a:r>
            <a:r>
              <a:rPr lang="en-US" sz="2400" dirty="0" err="1">
                <a:latin typeface="Arial"/>
                <a:ea typeface="Arial"/>
                <a:cs typeface="Arial"/>
                <a:sym typeface="Arial"/>
              </a:rPr>
              <a:t>संरक्षण</a:t>
            </a:r>
            <a:r>
              <a:rPr lang="en-US" sz="2400" dirty="0">
                <a:latin typeface="Arial"/>
                <a:ea typeface="Arial"/>
                <a:cs typeface="Arial"/>
                <a:sym typeface="Arial"/>
              </a:rPr>
              <a:t> </a:t>
            </a:r>
            <a:r>
              <a:rPr lang="en-US" sz="2400" dirty="0" err="1">
                <a:latin typeface="Arial"/>
                <a:ea typeface="Arial"/>
                <a:cs typeface="Arial"/>
                <a:sym typeface="Arial"/>
              </a:rPr>
              <a:t>प्राप्त</a:t>
            </a:r>
            <a:r>
              <a:rPr lang="en-US" sz="2400" dirty="0">
                <a:latin typeface="Arial"/>
                <a:ea typeface="Arial"/>
                <a:cs typeface="Arial"/>
                <a:sym typeface="Arial"/>
              </a:rPr>
              <a:t> </a:t>
            </a:r>
            <a:r>
              <a:rPr lang="en-US" sz="2400" dirty="0" err="1">
                <a:latin typeface="Arial"/>
                <a:ea typeface="Arial"/>
                <a:cs typeface="Arial"/>
                <a:sym typeface="Arial"/>
              </a:rPr>
              <a:t>घरपरिवारका</a:t>
            </a:r>
            <a:r>
              <a:rPr lang="en-US" sz="2400" dirty="0">
                <a:latin typeface="Arial"/>
                <a:ea typeface="Arial"/>
                <a:cs typeface="Arial"/>
                <a:sym typeface="Arial"/>
              </a:rPr>
              <a:t> </a:t>
            </a:r>
            <a:r>
              <a:rPr lang="en-US" sz="2400" dirty="0" err="1">
                <a:latin typeface="Arial"/>
                <a:ea typeface="Arial"/>
                <a:cs typeface="Arial"/>
                <a:sym typeface="Arial"/>
              </a:rPr>
              <a:t>लागि</a:t>
            </a:r>
            <a:r>
              <a:rPr lang="en-US" sz="2400" dirty="0">
                <a:latin typeface="Arial"/>
                <a:ea typeface="Arial"/>
                <a:cs typeface="Arial"/>
                <a:sym typeface="Arial"/>
              </a:rPr>
              <a:t> </a:t>
            </a:r>
            <a:r>
              <a:rPr lang="en-US" sz="2400" dirty="0" err="1">
                <a:latin typeface="Arial"/>
                <a:ea typeface="Arial"/>
                <a:cs typeface="Arial"/>
                <a:sym typeface="Arial"/>
              </a:rPr>
              <a:t>पानी</a:t>
            </a:r>
            <a:r>
              <a:rPr lang="en-US" sz="2400" dirty="0">
                <a:latin typeface="Arial"/>
                <a:ea typeface="Arial"/>
                <a:cs typeface="Arial"/>
                <a:sym typeface="Arial"/>
              </a:rPr>
              <a:t>।</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नभएको</a:t>
            </a:r>
            <a:r>
              <a:rPr lang="en-US" sz="2400" dirty="0">
                <a:latin typeface="Arial"/>
                <a:ea typeface="Arial"/>
                <a:cs typeface="Arial"/>
                <a:sym typeface="Arial"/>
              </a:rPr>
              <a:t> unmetered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जस्तै</a:t>
            </a:r>
            <a:r>
              <a:rPr lang="en-US" sz="2400" dirty="0">
                <a:latin typeface="Arial"/>
                <a:ea typeface="Arial"/>
                <a:cs typeface="Arial"/>
                <a:sym typeface="Arial"/>
              </a:rPr>
              <a:t>, </a:t>
            </a:r>
            <a:r>
              <a:rPr lang="en-US" sz="2400" dirty="0" err="1">
                <a:latin typeface="Arial"/>
                <a:ea typeface="Arial"/>
                <a:cs typeface="Arial"/>
                <a:sym typeface="Arial"/>
              </a:rPr>
              <a:t>खानेपानी</a:t>
            </a:r>
            <a:r>
              <a:rPr lang="en-US" sz="2400" dirty="0">
                <a:latin typeface="Arial"/>
                <a:ea typeface="Arial"/>
                <a:cs typeface="Arial"/>
                <a:sym typeface="Arial"/>
              </a:rPr>
              <a:t> </a:t>
            </a:r>
            <a:r>
              <a:rPr lang="en-US" sz="2400" dirty="0" err="1">
                <a:latin typeface="Arial"/>
                <a:ea typeface="Arial"/>
                <a:cs typeface="Arial"/>
                <a:sym typeface="Arial"/>
              </a:rPr>
              <a:t>दिने</a:t>
            </a:r>
            <a:r>
              <a:rPr lang="en-US" sz="2400" dirty="0">
                <a:latin typeface="Arial"/>
                <a:ea typeface="Arial"/>
                <a:cs typeface="Arial"/>
                <a:sym typeface="Arial"/>
              </a:rPr>
              <a:t> company </a:t>
            </a:r>
            <a:r>
              <a:rPr lang="en-US" sz="2400" dirty="0" err="1">
                <a:latin typeface="Arial"/>
                <a:ea typeface="Arial"/>
                <a:cs typeface="Arial"/>
                <a:sym typeface="Arial"/>
              </a:rPr>
              <a:t>ले</a:t>
            </a:r>
            <a:r>
              <a:rPr lang="en-US" sz="2400" dirty="0">
                <a:latin typeface="Arial"/>
                <a:ea typeface="Arial"/>
                <a:cs typeface="Arial"/>
                <a:sym typeface="Arial"/>
              </a:rPr>
              <a:t> </a:t>
            </a:r>
            <a:r>
              <a:rPr lang="en-US" sz="2400" dirty="0" err="1">
                <a:latin typeface="Arial"/>
                <a:ea typeface="Arial"/>
                <a:cs typeface="Arial"/>
                <a:sym typeface="Arial"/>
              </a:rPr>
              <a:t>पाइपलाई</a:t>
            </a:r>
            <a:r>
              <a:rPr lang="en-US" sz="2400" dirty="0">
                <a:latin typeface="Arial"/>
                <a:ea typeface="Arial"/>
                <a:cs typeface="Arial"/>
                <a:sym typeface="Arial"/>
              </a:rPr>
              <a:t> </a:t>
            </a:r>
            <a:r>
              <a:rPr lang="en-US" sz="2400" dirty="0" err="1">
                <a:latin typeface="Arial"/>
                <a:ea typeface="Arial"/>
                <a:cs typeface="Arial"/>
                <a:sym typeface="Arial"/>
              </a:rPr>
              <a:t>भित्र</a:t>
            </a:r>
            <a:r>
              <a:rPr lang="en-US" sz="2400" dirty="0">
                <a:latin typeface="Arial"/>
                <a:ea typeface="Arial"/>
                <a:cs typeface="Arial"/>
                <a:sym typeface="Arial"/>
              </a:rPr>
              <a:t> </a:t>
            </a:r>
            <a:r>
              <a:rPr lang="en-US" sz="2400" dirty="0" err="1">
                <a:latin typeface="Arial"/>
                <a:ea typeface="Arial"/>
                <a:cs typeface="Arial"/>
                <a:sym typeface="Arial"/>
              </a:rPr>
              <a:t>बाट</a:t>
            </a:r>
            <a:r>
              <a:rPr lang="en-US" sz="2400" dirty="0">
                <a:latin typeface="Arial"/>
                <a:ea typeface="Arial"/>
                <a:cs typeface="Arial"/>
                <a:sym typeface="Arial"/>
              </a:rPr>
              <a:t> </a:t>
            </a:r>
            <a:r>
              <a:rPr lang="en-US" sz="2400" dirty="0" err="1">
                <a:latin typeface="Arial"/>
                <a:ea typeface="Arial"/>
                <a:cs typeface="Arial"/>
                <a:sym typeface="Arial"/>
              </a:rPr>
              <a:t>सफा</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a:t>
            </a:r>
            <a:endParaRPr sz="2400" dirty="0">
              <a:latin typeface="Arial"/>
              <a:ea typeface="Arial"/>
              <a:cs typeface="Arial"/>
              <a:sym typeface="Arial"/>
            </a:endParaRPr>
          </a:p>
        </p:txBody>
      </p:sp>
      <p:sp>
        <p:nvSpPr>
          <p:cNvPr id="204" name="Google Shape;20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5</a:t>
            </a:fld>
            <a:endParaRPr sz="1400"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838200" y="310698"/>
            <a:ext cx="10515600" cy="9085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Water losses</a:t>
            </a:r>
            <a:endParaRPr/>
          </a:p>
        </p:txBody>
      </p:sp>
      <p:sp>
        <p:nvSpPr>
          <p:cNvPr id="210" name="Google Shape;2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6</a:t>
            </a:fld>
            <a:endParaRPr sz="1400" b="1">
              <a:solidFill>
                <a:schemeClr val="dk1"/>
              </a:solidFill>
            </a:endParaRPr>
          </a:p>
        </p:txBody>
      </p:sp>
      <p:pic>
        <p:nvPicPr>
          <p:cNvPr id="211" name="Google Shape;211;p5"/>
          <p:cNvPicPr preferRelativeResize="0"/>
          <p:nvPr/>
        </p:nvPicPr>
        <p:blipFill rotWithShape="1">
          <a:blip r:embed="rId3">
            <a:alphaModFix/>
          </a:blip>
          <a:srcRect/>
          <a:stretch/>
        </p:blipFill>
        <p:spPr>
          <a:xfrm>
            <a:off x="9533055" y="-2684"/>
            <a:ext cx="2633544" cy="1746216"/>
          </a:xfrm>
          <a:prstGeom prst="rect">
            <a:avLst/>
          </a:prstGeom>
          <a:noFill/>
          <a:ln>
            <a:noFill/>
          </a:ln>
        </p:spPr>
      </p:pic>
      <p:sp>
        <p:nvSpPr>
          <p:cNvPr id="212" name="Google Shape;212;p5"/>
          <p:cNvSpPr txBox="1">
            <a:spLocks noGrp="1"/>
          </p:cNvSpPr>
          <p:nvPr>
            <p:ph type="body" idx="1"/>
          </p:nvPr>
        </p:nvSpPr>
        <p:spPr>
          <a:xfrm>
            <a:off x="838200" y="1701491"/>
            <a:ext cx="10681138" cy="48458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b="1" dirty="0">
                <a:latin typeface="Arial"/>
                <a:ea typeface="Arial"/>
                <a:cs typeface="Arial"/>
                <a:sym typeface="Arial"/>
              </a:rPr>
              <a:t>Water losses (</a:t>
            </a:r>
            <a:r>
              <a:rPr lang="en-US" dirty="0" err="1">
                <a:latin typeface="Arial"/>
                <a:ea typeface="Arial"/>
                <a:cs typeface="Arial"/>
                <a:sym typeface="Arial"/>
              </a:rPr>
              <a:t>चुहावट</a:t>
            </a:r>
            <a:r>
              <a:rPr lang="en-US" dirty="0">
                <a:latin typeface="Arial"/>
                <a:ea typeface="Arial"/>
                <a:cs typeface="Arial"/>
                <a:sym typeface="Arial"/>
              </a:rPr>
              <a:t>)</a:t>
            </a:r>
            <a:r>
              <a:rPr lang="en-US" b="1" dirty="0">
                <a:latin typeface="Arial"/>
                <a:ea typeface="Arial"/>
                <a:cs typeface="Arial"/>
                <a:sym typeface="Arial"/>
              </a:rPr>
              <a:t> </a:t>
            </a:r>
            <a:r>
              <a:rPr lang="en-US" dirty="0">
                <a:latin typeface="Arial"/>
                <a:ea typeface="Arial"/>
                <a:cs typeface="Arial"/>
                <a:sym typeface="Arial"/>
              </a:rPr>
              <a:t>= </a:t>
            </a:r>
            <a:r>
              <a:rPr lang="en-US" dirty="0" err="1">
                <a:latin typeface="Arial"/>
                <a:ea typeface="Arial"/>
                <a:cs typeface="Arial"/>
                <a:sym typeface="Arial"/>
              </a:rPr>
              <a:t>Systemमा</a:t>
            </a:r>
            <a:r>
              <a:rPr lang="en-US" dirty="0">
                <a:latin typeface="Arial"/>
                <a:ea typeface="Arial"/>
                <a:cs typeface="Arial"/>
                <a:sym typeface="Arial"/>
              </a:rPr>
              <a:t> </a:t>
            </a:r>
            <a:r>
              <a:rPr lang="en-US" dirty="0" err="1">
                <a:latin typeface="Arial"/>
                <a:ea typeface="Arial"/>
                <a:cs typeface="Arial"/>
                <a:sym typeface="Arial"/>
              </a:rPr>
              <a:t>पठाइने</a:t>
            </a:r>
            <a:r>
              <a:rPr lang="en-US" dirty="0">
                <a:latin typeface="Arial"/>
                <a:ea typeface="Arial"/>
                <a:cs typeface="Arial"/>
                <a:sym typeface="Arial"/>
              </a:rPr>
              <a:t> </a:t>
            </a:r>
            <a:r>
              <a:rPr lang="en-US" dirty="0" err="1">
                <a:latin typeface="Arial"/>
                <a:ea typeface="Arial"/>
                <a:cs typeface="Arial"/>
                <a:sym typeface="Arial"/>
              </a:rPr>
              <a:t>पानी</a:t>
            </a:r>
            <a:r>
              <a:rPr lang="en-US" dirty="0">
                <a:latin typeface="Arial"/>
                <a:ea typeface="Arial"/>
                <a:cs typeface="Arial"/>
                <a:sym typeface="Arial"/>
              </a:rPr>
              <a:t> – </a:t>
            </a:r>
            <a:r>
              <a:rPr lang="en-US" dirty="0" err="1">
                <a:latin typeface="Arial"/>
                <a:ea typeface="Arial"/>
                <a:cs typeface="Arial"/>
                <a:sym typeface="Arial"/>
              </a:rPr>
              <a:t>अधिकृत</a:t>
            </a:r>
            <a:r>
              <a:rPr lang="en-US" dirty="0">
                <a:latin typeface="Arial"/>
                <a:ea typeface="Arial"/>
                <a:cs typeface="Arial"/>
                <a:sym typeface="Arial"/>
              </a:rPr>
              <a:t> </a:t>
            </a:r>
            <a:r>
              <a:rPr lang="en-US" dirty="0" err="1">
                <a:latin typeface="Arial"/>
                <a:ea typeface="Arial"/>
                <a:cs typeface="Arial"/>
                <a:sym typeface="Arial"/>
              </a:rPr>
              <a:t>खपत</a:t>
            </a:r>
            <a:endParaRPr dirty="0">
              <a:latin typeface="Arial"/>
              <a:ea typeface="Arial"/>
              <a:cs typeface="Arial"/>
              <a:sym typeface="Arial"/>
            </a:endParaRPr>
          </a:p>
          <a:p>
            <a:pPr marL="228600" lvl="0" indent="-228600" algn="l" rtl="0">
              <a:lnSpc>
                <a:spcPct val="90000"/>
              </a:lnSpc>
              <a:spcBef>
                <a:spcPts val="1600"/>
              </a:spcBef>
              <a:spcAft>
                <a:spcPts val="0"/>
              </a:spcAft>
              <a:buClr>
                <a:schemeClr val="dk1"/>
              </a:buClr>
              <a:buSzPts val="2200"/>
              <a:buNone/>
            </a:pPr>
            <a:r>
              <a:rPr lang="en-US" sz="2400" dirty="0">
                <a:latin typeface="Arial"/>
                <a:ea typeface="Arial"/>
                <a:cs typeface="Arial"/>
                <a:sym typeface="Arial"/>
              </a:rPr>
              <a:t>1.अप्रत्यक्ष Loss:</a:t>
            </a:r>
            <a:endParaRPr sz="2400" dirty="0"/>
          </a:p>
          <a:p>
            <a:pPr marL="533400" lvl="0" indent="-228600" algn="l" rtl="0">
              <a:lnSpc>
                <a:spcPct val="90000"/>
              </a:lnSpc>
              <a:spcBef>
                <a:spcPts val="1600"/>
              </a:spcBef>
              <a:spcAft>
                <a:spcPts val="0"/>
              </a:spcAft>
              <a:buClr>
                <a:schemeClr val="dk1"/>
              </a:buClr>
              <a:buSzPts val="2100"/>
              <a:buFont typeface="Noto Sans Symbols"/>
              <a:buChar char="⮚"/>
            </a:pPr>
            <a:r>
              <a:rPr lang="en-US" sz="2100" dirty="0">
                <a:latin typeface="Arial"/>
                <a:ea typeface="Arial"/>
                <a:cs typeface="Arial"/>
                <a:sym typeface="Arial"/>
              </a:rPr>
              <a:t> </a:t>
            </a:r>
            <a:r>
              <a:rPr lang="en-US" sz="2300" dirty="0" err="1">
                <a:latin typeface="Arial"/>
                <a:ea typeface="Arial"/>
                <a:cs typeface="Arial"/>
                <a:sym typeface="Arial"/>
              </a:rPr>
              <a:t>अनाधिकृत</a:t>
            </a:r>
            <a:r>
              <a:rPr lang="en-US" sz="2300" dirty="0">
                <a:latin typeface="Arial"/>
                <a:ea typeface="Arial"/>
                <a:cs typeface="Arial"/>
                <a:sym typeface="Arial"/>
              </a:rPr>
              <a:t> </a:t>
            </a:r>
            <a:r>
              <a:rPr lang="en-US" sz="2300" dirty="0" err="1">
                <a:latin typeface="Arial"/>
                <a:ea typeface="Arial"/>
                <a:cs typeface="Arial"/>
                <a:sym typeface="Arial"/>
              </a:rPr>
              <a:t>खपत</a:t>
            </a:r>
            <a:r>
              <a:rPr lang="en-US" sz="2300" dirty="0">
                <a:latin typeface="Arial"/>
                <a:ea typeface="Arial"/>
                <a:cs typeface="Arial"/>
                <a:sym typeface="Arial"/>
              </a:rPr>
              <a:t>: illegal connections, fire hydrants </a:t>
            </a:r>
            <a:r>
              <a:rPr lang="en-US" sz="2300" dirty="0" err="1">
                <a:latin typeface="Arial"/>
                <a:ea typeface="Arial"/>
                <a:cs typeface="Arial"/>
                <a:sym typeface="Arial"/>
              </a:rPr>
              <a:t>को</a:t>
            </a:r>
            <a:r>
              <a:rPr lang="en-US" sz="2300" dirty="0">
                <a:latin typeface="Arial"/>
                <a:ea typeface="Arial"/>
                <a:cs typeface="Arial"/>
                <a:sym typeface="Arial"/>
              </a:rPr>
              <a:t> </a:t>
            </a:r>
            <a:r>
              <a:rPr lang="en-US" sz="2300" dirty="0" err="1">
                <a:latin typeface="Arial"/>
                <a:ea typeface="Arial"/>
                <a:cs typeface="Arial"/>
                <a:sym typeface="Arial"/>
              </a:rPr>
              <a:t>दुरुपयोग</a:t>
            </a:r>
            <a:endParaRPr sz="23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a:t>
            </a:r>
            <a:r>
              <a:rPr lang="en-US" sz="2300" dirty="0" err="1">
                <a:latin typeface="Arial"/>
                <a:ea typeface="Arial"/>
                <a:cs typeface="Arial"/>
                <a:sym typeface="Arial"/>
              </a:rPr>
              <a:t>ग्राहकको</a:t>
            </a:r>
            <a:r>
              <a:rPr lang="en-US" sz="2300" dirty="0">
                <a:latin typeface="Arial"/>
                <a:ea typeface="Arial"/>
                <a:cs typeface="Arial"/>
                <a:sym typeface="Arial"/>
              </a:rPr>
              <a:t> meter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देखिने</a:t>
            </a:r>
            <a:r>
              <a:rPr lang="en-US" sz="2300" dirty="0">
                <a:latin typeface="Arial"/>
                <a:ea typeface="Arial"/>
                <a:cs typeface="Arial"/>
                <a:sym typeface="Arial"/>
              </a:rPr>
              <a:t> </a:t>
            </a:r>
            <a:r>
              <a:rPr lang="en-US" sz="2300" dirty="0" err="1">
                <a:latin typeface="Arial"/>
                <a:ea typeface="Arial"/>
                <a:cs typeface="Arial"/>
                <a:sym typeface="Arial"/>
              </a:rPr>
              <a:t>अशुद्धताहरू</a:t>
            </a:r>
            <a:r>
              <a:rPr lang="en-US" sz="2300" dirty="0">
                <a:latin typeface="Arial"/>
                <a:ea typeface="Arial"/>
                <a:cs typeface="Arial"/>
                <a:sym typeface="Arial"/>
              </a:rPr>
              <a:t>: </a:t>
            </a:r>
            <a:r>
              <a:rPr lang="en-US" sz="2300" dirty="0" err="1">
                <a:latin typeface="Arial"/>
                <a:ea typeface="Arial"/>
                <a:cs typeface="Arial"/>
                <a:sym typeface="Arial"/>
              </a:rPr>
              <a:t>meterमा</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meter </a:t>
            </a:r>
            <a:r>
              <a:rPr lang="en-US" sz="2300" dirty="0" err="1">
                <a:latin typeface="Arial"/>
                <a:ea typeface="Arial"/>
                <a:cs typeface="Arial"/>
                <a:sym typeface="Arial"/>
              </a:rPr>
              <a:t>readingमा</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a:t>
            </a:r>
            <a:r>
              <a:rPr lang="en-US" sz="2300" dirty="0" err="1">
                <a:latin typeface="Arial"/>
                <a:ea typeface="Arial"/>
                <a:cs typeface="Arial"/>
                <a:sym typeface="Arial"/>
              </a:rPr>
              <a:t>आदि</a:t>
            </a:r>
            <a:r>
              <a:rPr lang="en-US" sz="2300" dirty="0">
                <a:latin typeface="Arial"/>
                <a:ea typeface="Arial"/>
                <a:cs typeface="Arial"/>
                <a:sym typeface="Arial"/>
              </a:rPr>
              <a:t>।</a:t>
            </a:r>
            <a:endParaRPr sz="23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Data </a:t>
            </a:r>
            <a:r>
              <a:rPr lang="en-US" sz="2300" dirty="0" err="1">
                <a:latin typeface="Arial"/>
                <a:ea typeface="Arial"/>
                <a:cs typeface="Arial"/>
                <a:sym typeface="Arial"/>
              </a:rPr>
              <a:t>handlingमा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त्रुटीहरू</a:t>
            </a:r>
            <a:r>
              <a:rPr lang="en-US" sz="2300" dirty="0">
                <a:latin typeface="Arial"/>
                <a:ea typeface="Arial"/>
                <a:cs typeface="Arial"/>
                <a:sym typeface="Arial"/>
              </a:rPr>
              <a:t>: data </a:t>
            </a:r>
            <a:r>
              <a:rPr lang="en-US" sz="2300" dirty="0" err="1">
                <a:latin typeface="Arial"/>
                <a:ea typeface="Arial"/>
                <a:cs typeface="Arial"/>
                <a:sym typeface="Arial"/>
              </a:rPr>
              <a:t>inputमा</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billing </a:t>
            </a:r>
            <a:r>
              <a:rPr lang="en-US" sz="2300" dirty="0" err="1">
                <a:latin typeface="Arial"/>
                <a:ea typeface="Arial"/>
                <a:cs typeface="Arial"/>
                <a:sym typeface="Arial"/>
              </a:rPr>
              <a:t>गर्दा</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a:t>
            </a:r>
            <a:r>
              <a:rPr lang="en-US" sz="2300" dirty="0" err="1">
                <a:latin typeface="Arial"/>
                <a:ea typeface="Arial"/>
                <a:cs typeface="Arial"/>
                <a:sym typeface="Arial"/>
              </a:rPr>
              <a:t>आदि</a:t>
            </a:r>
            <a:r>
              <a:rPr lang="en-US" sz="2300" dirty="0">
                <a:latin typeface="Arial"/>
                <a:ea typeface="Arial"/>
                <a:cs typeface="Arial"/>
                <a:sym typeface="Arial"/>
              </a:rPr>
              <a:t>।</a:t>
            </a:r>
            <a:endParaRPr sz="2300">
              <a:latin typeface="Arial"/>
              <a:ea typeface="Arial"/>
              <a:cs typeface="Arial"/>
              <a:sym typeface="Arial"/>
            </a:endParaRPr>
          </a:p>
          <a:p>
            <a:pPr marL="228600" lvl="0" indent="-228600" algn="l" rtl="0">
              <a:lnSpc>
                <a:spcPct val="90000"/>
              </a:lnSpc>
              <a:spcBef>
                <a:spcPts val="1600"/>
              </a:spcBef>
              <a:spcAft>
                <a:spcPts val="0"/>
              </a:spcAft>
              <a:buClr>
                <a:schemeClr val="dk1"/>
              </a:buClr>
              <a:buSzPts val="2200"/>
              <a:buNone/>
            </a:pPr>
            <a:r>
              <a:rPr lang="en-US" sz="2400" dirty="0">
                <a:latin typeface="Arial"/>
                <a:ea typeface="Arial"/>
                <a:cs typeface="Arial"/>
                <a:sym typeface="Arial"/>
              </a:rPr>
              <a:t>2.बास्तबिक Loss: </a:t>
            </a:r>
            <a:r>
              <a:rPr lang="en-US" sz="2400" dirty="0" err="1">
                <a:latin typeface="Arial"/>
                <a:ea typeface="Arial"/>
                <a:cs typeface="Arial"/>
                <a:sym typeface="Arial"/>
              </a:rPr>
              <a:t>चुहावट</a:t>
            </a:r>
            <a:r>
              <a:rPr lang="en-US" sz="2400" dirty="0">
                <a:latin typeface="Arial"/>
                <a:ea typeface="Arial"/>
                <a:cs typeface="Arial"/>
                <a:sym typeface="Arial"/>
              </a:rPr>
              <a:t>, </a:t>
            </a:r>
            <a:r>
              <a:rPr lang="en-US" sz="2400" dirty="0" err="1">
                <a:latin typeface="Arial"/>
                <a:ea typeface="Arial"/>
                <a:cs typeface="Arial"/>
                <a:sym typeface="Arial"/>
              </a:rPr>
              <a:t>फुट्नु</a:t>
            </a:r>
            <a:r>
              <a:rPr lang="en-US" sz="2400" dirty="0">
                <a:latin typeface="Arial"/>
                <a:ea typeface="Arial"/>
                <a:cs typeface="Arial"/>
                <a:sym typeface="Arial"/>
              </a:rPr>
              <a:t>, and overflows (</a:t>
            </a:r>
            <a:r>
              <a:rPr lang="en-US" sz="2400" dirty="0" err="1">
                <a:latin typeface="Arial"/>
                <a:ea typeface="Arial"/>
                <a:cs typeface="Arial"/>
                <a:sym typeface="Arial"/>
              </a:rPr>
              <a:t>ग्राहकको</a:t>
            </a:r>
            <a:r>
              <a:rPr lang="en-US" sz="2400" dirty="0">
                <a:latin typeface="Arial"/>
                <a:ea typeface="Arial"/>
                <a:cs typeface="Arial"/>
                <a:sym typeface="Arial"/>
              </a:rPr>
              <a:t> meter </a:t>
            </a:r>
            <a:r>
              <a:rPr lang="en-US" sz="2400" dirty="0" err="1">
                <a:latin typeface="Arial"/>
                <a:ea typeface="Arial"/>
                <a:cs typeface="Arial"/>
                <a:sym typeface="Arial"/>
              </a:rPr>
              <a:t>सम्म</a:t>
            </a:r>
            <a:r>
              <a:rPr lang="en-US" sz="2400" dirty="0">
                <a:latin typeface="Arial"/>
                <a:ea typeface="Arial"/>
                <a:cs typeface="Arial"/>
                <a:sym typeface="Arial"/>
              </a:rPr>
              <a:t>)</a:t>
            </a:r>
            <a:endParaRPr sz="2400"/>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Transmission </a:t>
            </a:r>
            <a:r>
              <a:rPr lang="en-US" sz="2300" dirty="0" err="1">
                <a:latin typeface="Arial"/>
                <a:ea typeface="Arial"/>
                <a:cs typeface="Arial"/>
                <a:sym typeface="Arial"/>
              </a:rPr>
              <a:t>तथा</a:t>
            </a:r>
            <a:r>
              <a:rPr lang="en-US" sz="2300" dirty="0">
                <a:latin typeface="Arial"/>
                <a:ea typeface="Arial"/>
                <a:cs typeface="Arial"/>
                <a:sym typeface="Arial"/>
              </a:rPr>
              <a:t> distribution mains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चुहावट</a:t>
            </a:r>
            <a:endParaRPr sz="23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a:t>
            </a:r>
            <a:r>
              <a:rPr lang="en-US" sz="2300" dirty="0" err="1">
                <a:latin typeface="Arial"/>
                <a:ea typeface="Arial"/>
                <a:cs typeface="Arial"/>
                <a:sym typeface="Arial"/>
              </a:rPr>
              <a:t>खानेपानी</a:t>
            </a:r>
            <a:r>
              <a:rPr lang="en-US" sz="2300" dirty="0">
                <a:latin typeface="Arial"/>
                <a:ea typeface="Arial"/>
                <a:cs typeface="Arial"/>
                <a:sym typeface="Arial"/>
              </a:rPr>
              <a:t> </a:t>
            </a:r>
            <a:r>
              <a:rPr lang="en-US" sz="2300" dirty="0" err="1">
                <a:latin typeface="Arial"/>
                <a:ea typeface="Arial"/>
                <a:cs typeface="Arial"/>
                <a:sym typeface="Arial"/>
              </a:rPr>
              <a:t>दिने</a:t>
            </a:r>
            <a:r>
              <a:rPr lang="en-US" sz="2300" dirty="0">
                <a:latin typeface="Arial"/>
                <a:ea typeface="Arial"/>
                <a:cs typeface="Arial"/>
                <a:sym typeface="Arial"/>
              </a:rPr>
              <a:t> company </a:t>
            </a:r>
            <a:r>
              <a:rPr lang="en-US" sz="2300" dirty="0" err="1">
                <a:latin typeface="Arial"/>
                <a:ea typeface="Arial"/>
                <a:cs typeface="Arial"/>
                <a:sym typeface="Arial"/>
              </a:rPr>
              <a:t>को</a:t>
            </a:r>
            <a:r>
              <a:rPr lang="en-US" sz="2300" dirty="0">
                <a:latin typeface="Arial"/>
                <a:ea typeface="Arial"/>
                <a:cs typeface="Arial"/>
                <a:sym typeface="Arial"/>
              </a:rPr>
              <a:t> storage tanks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चुहावट</a:t>
            </a:r>
            <a:r>
              <a:rPr lang="en-US" sz="2300" dirty="0">
                <a:latin typeface="Arial"/>
                <a:ea typeface="Arial"/>
                <a:cs typeface="Arial"/>
                <a:sym typeface="Arial"/>
              </a:rPr>
              <a:t> </a:t>
            </a:r>
            <a:r>
              <a:rPr lang="en-US" sz="2300" dirty="0" err="1">
                <a:latin typeface="Arial"/>
                <a:ea typeface="Arial"/>
                <a:cs typeface="Arial"/>
                <a:sym typeface="Arial"/>
              </a:rPr>
              <a:t>तथा</a:t>
            </a:r>
            <a:r>
              <a:rPr lang="en-US" sz="2300" dirty="0">
                <a:latin typeface="Arial"/>
                <a:ea typeface="Arial"/>
                <a:cs typeface="Arial"/>
                <a:sym typeface="Arial"/>
              </a:rPr>
              <a:t> overflow</a:t>
            </a:r>
            <a:endParaRPr sz="2300" dirty="0"/>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Service connections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चुहावट</a:t>
            </a:r>
            <a:r>
              <a:rPr lang="en-US" sz="2300" dirty="0">
                <a:latin typeface="Arial"/>
                <a:ea typeface="Arial"/>
                <a:cs typeface="Arial"/>
                <a:sym typeface="Arial"/>
              </a:rPr>
              <a:t> (</a:t>
            </a:r>
            <a:r>
              <a:rPr lang="en-US" sz="2300" dirty="0" err="1">
                <a:latin typeface="Arial"/>
                <a:ea typeface="Arial"/>
                <a:cs typeface="Arial"/>
                <a:sym typeface="Arial"/>
              </a:rPr>
              <a:t>ग्राहकको</a:t>
            </a:r>
            <a:r>
              <a:rPr lang="en-US" sz="2300" dirty="0">
                <a:latin typeface="Arial"/>
                <a:ea typeface="Arial"/>
                <a:cs typeface="Arial"/>
                <a:sym typeface="Arial"/>
              </a:rPr>
              <a:t> meter </a:t>
            </a:r>
            <a:r>
              <a:rPr lang="en-US" sz="2300" dirty="0" err="1">
                <a:latin typeface="Arial"/>
                <a:ea typeface="Arial"/>
                <a:cs typeface="Arial"/>
                <a:sym typeface="Arial"/>
              </a:rPr>
              <a:t>सम्म</a:t>
            </a:r>
            <a:r>
              <a:rPr lang="en-US" sz="2300" dirty="0">
                <a:latin typeface="Arial"/>
                <a:ea typeface="Arial"/>
                <a:cs typeface="Arial"/>
                <a:sym typeface="Arial"/>
              </a:rPr>
              <a:t>)</a:t>
            </a:r>
            <a:endParaRPr sz="2300" dirty="0"/>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a:p>
            <a:pPr marL="381000" lvl="0" indent="-215900" algn="l" rtl="0">
              <a:lnSpc>
                <a:spcPct val="90000"/>
              </a:lnSpc>
              <a:spcBef>
                <a:spcPts val="1600"/>
              </a:spcBef>
              <a:spcAft>
                <a:spcPts val="0"/>
              </a:spcAft>
              <a:buClr>
                <a:schemeClr val="dk1"/>
              </a:buClr>
              <a:buSzPts val="2000"/>
              <a:buNone/>
            </a:pPr>
            <a:endParaRPr sz="2000" dirty="0">
              <a:latin typeface="Arial"/>
              <a:ea typeface="Arial"/>
              <a:cs typeface="Arial"/>
              <a:sym typeface="Arial"/>
            </a:endParaRPr>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2">
                                            <p:txEl>
                                              <p:pRg st="2" end="2"/>
                                            </p:txEl>
                                          </p:spTgt>
                                        </p:tgtEl>
                                        <p:attrNameLst>
                                          <p:attrName>style.visibility</p:attrName>
                                        </p:attrNameLst>
                                      </p:cBhvr>
                                      <p:to>
                                        <p:strVal val="visible"/>
                                      </p:to>
                                    </p:set>
                                    <p:animEffect transition="in" filter="blinds(horizontal)">
                                      <p:cBhvr>
                                        <p:cTn id="7" dur="500"/>
                                        <p:tgtEl>
                                          <p:spTgt spid="21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12">
                                            <p:txEl>
                                              <p:pRg st="3" end="3"/>
                                            </p:txEl>
                                          </p:spTgt>
                                        </p:tgtEl>
                                        <p:attrNameLst>
                                          <p:attrName>style.visibility</p:attrName>
                                        </p:attrNameLst>
                                      </p:cBhvr>
                                      <p:to>
                                        <p:strVal val="visible"/>
                                      </p:to>
                                    </p:set>
                                    <p:animEffect transition="in" filter="blinds(horizontal)">
                                      <p:cBhvr>
                                        <p:cTn id="10" dur="500"/>
                                        <p:tgtEl>
                                          <p:spTgt spid="21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2">
                                            <p:txEl>
                                              <p:pRg st="4" end="4"/>
                                            </p:txEl>
                                          </p:spTgt>
                                        </p:tgtEl>
                                        <p:attrNameLst>
                                          <p:attrName>style.visibility</p:attrName>
                                        </p:attrNameLst>
                                      </p:cBhvr>
                                      <p:to>
                                        <p:strVal val="visible"/>
                                      </p:to>
                                    </p:set>
                                    <p:animEffect transition="in" filter="blinds(horizontal)">
                                      <p:cBhvr>
                                        <p:cTn id="13" dur="500"/>
                                        <p:tgtEl>
                                          <p:spTgt spid="21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12">
                                            <p:txEl>
                                              <p:pRg st="6" end="6"/>
                                            </p:txEl>
                                          </p:spTgt>
                                        </p:tgtEl>
                                        <p:attrNameLst>
                                          <p:attrName>style.visibility</p:attrName>
                                        </p:attrNameLst>
                                      </p:cBhvr>
                                      <p:to>
                                        <p:strVal val="visible"/>
                                      </p:to>
                                    </p:set>
                                    <p:animEffect transition="in" filter="blinds(horizontal)">
                                      <p:cBhvr>
                                        <p:cTn id="18" dur="500"/>
                                        <p:tgtEl>
                                          <p:spTgt spid="212">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12">
                                            <p:txEl>
                                              <p:pRg st="7" end="7"/>
                                            </p:txEl>
                                          </p:spTgt>
                                        </p:tgtEl>
                                        <p:attrNameLst>
                                          <p:attrName>style.visibility</p:attrName>
                                        </p:attrNameLst>
                                      </p:cBhvr>
                                      <p:to>
                                        <p:strVal val="visible"/>
                                      </p:to>
                                    </p:set>
                                    <p:animEffect transition="in" filter="blinds(horizontal)">
                                      <p:cBhvr>
                                        <p:cTn id="21" dur="500"/>
                                        <p:tgtEl>
                                          <p:spTgt spid="212">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12">
                                            <p:txEl>
                                              <p:pRg st="8" end="8"/>
                                            </p:txEl>
                                          </p:spTgt>
                                        </p:tgtEl>
                                        <p:attrNameLst>
                                          <p:attrName>style.visibility</p:attrName>
                                        </p:attrNameLst>
                                      </p:cBhvr>
                                      <p:to>
                                        <p:strVal val="visible"/>
                                      </p:to>
                                    </p:set>
                                    <p:animEffect transition="in" filter="blinds(horizontal)">
                                      <p:cBhvr>
                                        <p:cTn id="24" dur="500"/>
                                        <p:tgtEl>
                                          <p:spTgt spid="2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Reducing NRW</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a:t>
            </a:fld>
            <a:endParaRPr lang="en-US"/>
          </a:p>
        </p:txBody>
      </p:sp>
      <p:pic>
        <p:nvPicPr>
          <p:cNvPr id="1026" name="Picture 2"/>
          <p:cNvPicPr>
            <a:picLocks noChangeAspect="1" noChangeArrowheads="1"/>
          </p:cNvPicPr>
          <p:nvPr/>
        </p:nvPicPr>
        <p:blipFill>
          <a:blip r:embed="rId2"/>
          <a:srcRect/>
          <a:stretch>
            <a:fillRect/>
          </a:stretch>
        </p:blipFill>
        <p:spPr bwMode="auto">
          <a:xfrm>
            <a:off x="1127883" y="1954059"/>
            <a:ext cx="9511088" cy="45293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6"/>
          <p:cNvSpPr txBox="1">
            <a:spLocks noGrp="1"/>
          </p:cNvSpPr>
          <p:nvPr>
            <p:ph type="title"/>
          </p:nvPr>
        </p:nvSpPr>
        <p:spPr>
          <a:xfrm>
            <a:off x="838200" y="136860"/>
            <a:ext cx="10515600" cy="109380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5400"/>
              <a:t>व्यबसायिक घाटाका उदाहरणहरू</a:t>
            </a:r>
            <a:br>
              <a:rPr lang="en-US"/>
            </a:br>
            <a:r>
              <a:rPr lang="en-US" sz="3600">
                <a:latin typeface="Arial"/>
                <a:ea typeface="Arial"/>
                <a:cs typeface="Arial"/>
                <a:sym typeface="Arial"/>
              </a:rPr>
              <a:t>अप्रत्यक्ष</a:t>
            </a:r>
            <a:r>
              <a:rPr lang="en-US" sz="3600" b="1">
                <a:solidFill>
                  <a:srgbClr val="FF0000"/>
                </a:solidFill>
                <a:latin typeface="Arial"/>
                <a:ea typeface="Arial"/>
                <a:cs typeface="Arial"/>
                <a:sym typeface="Arial"/>
              </a:rPr>
              <a:t> </a:t>
            </a:r>
            <a:r>
              <a:rPr lang="en-US" sz="3600"/>
              <a:t>घाटा</a:t>
            </a:r>
            <a:r>
              <a:rPr lang="en-US" sz="3600" b="1">
                <a:solidFill>
                  <a:srgbClr val="FF0000"/>
                </a:solidFill>
                <a:latin typeface="Arial"/>
                <a:ea typeface="Arial"/>
                <a:cs typeface="Arial"/>
                <a:sym typeface="Arial"/>
              </a:rPr>
              <a:t> </a:t>
            </a:r>
            <a:r>
              <a:rPr lang="en-US" sz="3600">
                <a:latin typeface="Arial"/>
                <a:ea typeface="Arial"/>
                <a:cs typeface="Arial"/>
                <a:sym typeface="Arial"/>
              </a:rPr>
              <a:t>/ </a:t>
            </a:r>
            <a:r>
              <a:rPr lang="en-US" sz="3600"/>
              <a:t>व्यबसायिक घाटाका </a:t>
            </a:r>
            <a:endParaRPr sz="3600">
              <a:latin typeface="Arial"/>
              <a:ea typeface="Arial"/>
              <a:cs typeface="Arial"/>
              <a:sym typeface="Arial"/>
            </a:endParaRPr>
          </a:p>
        </p:txBody>
      </p:sp>
      <p:sp>
        <p:nvSpPr>
          <p:cNvPr id="218" name="Google Shape;218;p6"/>
          <p:cNvSpPr txBox="1">
            <a:spLocks noGrp="1"/>
          </p:cNvSpPr>
          <p:nvPr>
            <p:ph type="body" idx="1"/>
          </p:nvPr>
        </p:nvSpPr>
        <p:spPr>
          <a:xfrm>
            <a:off x="838200" y="1450492"/>
            <a:ext cx="10515600" cy="2682639"/>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Char char="•"/>
            </a:pPr>
            <a:r>
              <a:rPr lang="en-US" dirty="0" err="1">
                <a:latin typeface="Arial"/>
                <a:ea typeface="Arial"/>
                <a:cs typeface="Arial"/>
                <a:sym typeface="Arial"/>
              </a:rPr>
              <a:t>अनाधिकृत</a:t>
            </a:r>
            <a:r>
              <a:rPr lang="en-US" dirty="0">
                <a:latin typeface="Arial"/>
                <a:ea typeface="Arial"/>
                <a:cs typeface="Arial"/>
                <a:sym typeface="Arial"/>
              </a:rPr>
              <a:t> </a:t>
            </a:r>
            <a:r>
              <a:rPr lang="en-US" dirty="0" err="1">
                <a:latin typeface="Arial"/>
                <a:ea typeface="Arial"/>
                <a:cs typeface="Arial"/>
                <a:sym typeface="Arial"/>
              </a:rPr>
              <a:t>खपत</a:t>
            </a:r>
            <a:r>
              <a:rPr lang="en-US" dirty="0">
                <a:latin typeface="Arial"/>
                <a:ea typeface="Arial"/>
                <a:cs typeface="Arial"/>
                <a:sym typeface="Arial"/>
              </a:rPr>
              <a:t>: illegal connections, as follows;</a:t>
            </a:r>
            <a:endParaRPr dirty="0"/>
          </a:p>
          <a:p>
            <a:pPr marL="762000" marR="0" lvl="0" indent="-457200" algn="l" rtl="0">
              <a:lnSpc>
                <a:spcPct val="90000"/>
              </a:lnSpc>
              <a:spcBef>
                <a:spcPts val="1600"/>
              </a:spcBef>
              <a:spcAft>
                <a:spcPts val="0"/>
              </a:spcAft>
              <a:buClr>
                <a:schemeClr val="dk1"/>
              </a:buClr>
              <a:buSzPts val="2400"/>
              <a:buFont typeface="Noto Sans Symbols"/>
              <a:buChar char="⮚"/>
            </a:pPr>
            <a:r>
              <a:rPr lang="en-US" sz="2400" dirty="0" err="1">
                <a:latin typeface="Arial"/>
                <a:ea typeface="Arial"/>
                <a:cs typeface="Arial"/>
                <a:sym typeface="Arial"/>
              </a:rPr>
              <a:t>ग्राहकको</a:t>
            </a:r>
            <a:r>
              <a:rPr lang="en-US" sz="2400" dirty="0">
                <a:latin typeface="Arial"/>
                <a:ea typeface="Arial"/>
                <a:cs typeface="Arial"/>
                <a:sym typeface="Arial"/>
              </a:rPr>
              <a:t> meter by-pass </a:t>
            </a:r>
            <a:r>
              <a:rPr lang="en-US" sz="2400" dirty="0" err="1">
                <a:latin typeface="Arial"/>
                <a:ea typeface="Arial"/>
                <a:cs typeface="Arial"/>
                <a:sym typeface="Arial"/>
              </a:rPr>
              <a:t>गरिने</a:t>
            </a:r>
            <a:r>
              <a:rPr lang="en-US" sz="2400" dirty="0">
                <a:latin typeface="Arial"/>
                <a:ea typeface="Arial"/>
                <a:cs typeface="Arial"/>
                <a:sym typeface="Arial"/>
              </a:rPr>
              <a:t>,</a:t>
            </a:r>
            <a:endParaRPr dirty="0"/>
          </a:p>
          <a:p>
            <a:pPr marL="762000" marR="0" lvl="0" indent="-457200" algn="l" rtl="0">
              <a:lnSpc>
                <a:spcPct val="90000"/>
              </a:lnSpc>
              <a:spcBef>
                <a:spcPts val="1600"/>
              </a:spcBef>
              <a:spcAft>
                <a:spcPts val="0"/>
              </a:spcAft>
              <a:buClr>
                <a:schemeClr val="dk1"/>
              </a:buClr>
              <a:buSzPts val="2400"/>
              <a:buFont typeface="Noto Sans Symbols"/>
              <a:buChar char="⮚"/>
            </a:pPr>
            <a:r>
              <a:rPr lang="en-US" sz="2400" dirty="0" err="1">
                <a:latin typeface="Arial"/>
                <a:ea typeface="Arial"/>
                <a:cs typeface="Arial"/>
                <a:sym typeface="Arial"/>
              </a:rPr>
              <a:t>ग्राहकले</a:t>
            </a:r>
            <a:r>
              <a:rPr lang="en-US" sz="2400" dirty="0">
                <a:latin typeface="Arial"/>
                <a:ea typeface="Arial"/>
                <a:cs typeface="Arial"/>
                <a:sym typeface="Arial"/>
              </a:rPr>
              <a:t> </a:t>
            </a:r>
            <a:r>
              <a:rPr lang="en-US" sz="2400" dirty="0" err="1">
                <a:latin typeface="Arial"/>
                <a:ea typeface="Arial"/>
                <a:cs typeface="Arial"/>
                <a:sym typeface="Arial"/>
              </a:rPr>
              <a:t>आफै</a:t>
            </a:r>
            <a:r>
              <a:rPr lang="en-US" sz="2400" dirty="0">
                <a:latin typeface="Arial"/>
                <a:ea typeface="Arial"/>
                <a:cs typeface="Arial"/>
                <a:sym typeface="Arial"/>
              </a:rPr>
              <a:t> illegal pipe </a:t>
            </a:r>
            <a:r>
              <a:rPr lang="en-US" sz="2400" dirty="0" err="1">
                <a:latin typeface="Arial"/>
                <a:ea typeface="Arial"/>
                <a:cs typeface="Arial"/>
                <a:sym typeface="Arial"/>
              </a:rPr>
              <a:t>जोड्नु</a:t>
            </a:r>
            <a:r>
              <a:rPr lang="en-US" sz="2400" dirty="0">
                <a:latin typeface="Arial"/>
                <a:ea typeface="Arial"/>
                <a:cs typeface="Arial"/>
                <a:sym typeface="Arial"/>
              </a:rPr>
              <a:t>,</a:t>
            </a:r>
            <a:endParaRPr dirty="0"/>
          </a:p>
          <a:p>
            <a:pPr marL="762000" marR="0" lvl="0" indent="-4572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Meter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छेडछाड</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 meter </a:t>
            </a:r>
            <a:r>
              <a:rPr lang="en-US" sz="2400" dirty="0" err="1">
                <a:latin typeface="Arial"/>
                <a:ea typeface="Arial"/>
                <a:cs typeface="Arial"/>
                <a:sym typeface="Arial"/>
              </a:rPr>
              <a:t>निकालेर</a:t>
            </a:r>
            <a:r>
              <a:rPr lang="en-US" sz="2400" dirty="0">
                <a:latin typeface="Arial"/>
                <a:ea typeface="Arial"/>
                <a:cs typeface="Arial"/>
                <a:sym typeface="Arial"/>
              </a:rPr>
              <a:t> </a:t>
            </a:r>
            <a:r>
              <a:rPr lang="en-US" sz="2400" dirty="0" err="1">
                <a:latin typeface="Arial"/>
                <a:ea typeface="Arial"/>
                <a:cs typeface="Arial"/>
                <a:sym typeface="Arial"/>
              </a:rPr>
              <a:t>उल्टोबाट</a:t>
            </a:r>
            <a:r>
              <a:rPr lang="en-US" sz="2400" dirty="0">
                <a:latin typeface="Arial"/>
                <a:ea typeface="Arial"/>
                <a:cs typeface="Arial"/>
                <a:sym typeface="Arial"/>
              </a:rPr>
              <a:t> </a:t>
            </a:r>
            <a:r>
              <a:rPr lang="en-US" sz="2400" dirty="0" err="1">
                <a:latin typeface="Arial"/>
                <a:ea typeface="Arial"/>
                <a:cs typeface="Arial"/>
                <a:sym typeface="Arial"/>
              </a:rPr>
              <a:t>जोड्नु</a:t>
            </a:r>
            <a:r>
              <a:rPr lang="en-US" sz="2400" dirty="0">
                <a:latin typeface="Arial"/>
                <a:ea typeface="Arial"/>
                <a:cs typeface="Arial"/>
                <a:sym typeface="Arial"/>
              </a:rPr>
              <a:t>। </a:t>
            </a:r>
            <a:endParaRPr sz="2400" dirty="0">
              <a:latin typeface="Arial"/>
              <a:ea typeface="Arial"/>
              <a:cs typeface="Arial"/>
              <a:sym typeface="Arial"/>
            </a:endParaRPr>
          </a:p>
        </p:txBody>
      </p:sp>
      <p:sp>
        <p:nvSpPr>
          <p:cNvPr id="219" name="Google Shape;21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8</a:t>
            </a:fld>
            <a:endParaRPr sz="1400" b="1">
              <a:solidFill>
                <a:schemeClr val="dk1"/>
              </a:solidFill>
            </a:endParaRPr>
          </a:p>
        </p:txBody>
      </p:sp>
      <p:pic>
        <p:nvPicPr>
          <p:cNvPr id="220" name="Google Shape;220;p6"/>
          <p:cNvPicPr preferRelativeResize="0"/>
          <p:nvPr/>
        </p:nvPicPr>
        <p:blipFill rotWithShape="1">
          <a:blip r:embed="rId3">
            <a:alphaModFix/>
          </a:blip>
          <a:srcRect/>
          <a:stretch/>
        </p:blipFill>
        <p:spPr>
          <a:xfrm>
            <a:off x="2657976" y="4724831"/>
            <a:ext cx="2626235" cy="1969676"/>
          </a:xfrm>
          <a:prstGeom prst="rect">
            <a:avLst/>
          </a:prstGeom>
          <a:noFill/>
          <a:ln>
            <a:noFill/>
          </a:ln>
        </p:spPr>
      </p:pic>
      <p:pic>
        <p:nvPicPr>
          <p:cNvPr id="221" name="Google Shape;221;p6"/>
          <p:cNvPicPr preferRelativeResize="0"/>
          <p:nvPr/>
        </p:nvPicPr>
        <p:blipFill rotWithShape="1">
          <a:blip r:embed="rId4">
            <a:alphaModFix/>
          </a:blip>
          <a:srcRect/>
          <a:stretch/>
        </p:blipFill>
        <p:spPr>
          <a:xfrm>
            <a:off x="289184" y="3783724"/>
            <a:ext cx="2208505" cy="2944674"/>
          </a:xfrm>
          <a:prstGeom prst="rect">
            <a:avLst/>
          </a:prstGeom>
          <a:noFill/>
          <a:ln>
            <a:noFill/>
          </a:ln>
        </p:spPr>
      </p:pic>
      <p:pic>
        <p:nvPicPr>
          <p:cNvPr id="222" name="Google Shape;222;p6"/>
          <p:cNvPicPr preferRelativeResize="0"/>
          <p:nvPr/>
        </p:nvPicPr>
        <p:blipFill rotWithShape="1">
          <a:blip r:embed="rId5">
            <a:alphaModFix/>
          </a:blip>
          <a:srcRect/>
          <a:stretch/>
        </p:blipFill>
        <p:spPr>
          <a:xfrm>
            <a:off x="5442312" y="4668395"/>
            <a:ext cx="2698731" cy="2024049"/>
          </a:xfrm>
          <a:prstGeom prst="rect">
            <a:avLst/>
          </a:prstGeom>
          <a:noFill/>
          <a:ln>
            <a:noFill/>
          </a:ln>
        </p:spPr>
      </p:pic>
      <p:grpSp>
        <p:nvGrpSpPr>
          <p:cNvPr id="223" name="Google Shape;223;p6"/>
          <p:cNvGrpSpPr/>
          <p:nvPr/>
        </p:nvGrpSpPr>
        <p:grpSpPr>
          <a:xfrm>
            <a:off x="8408020" y="3866657"/>
            <a:ext cx="2943069" cy="2032339"/>
            <a:chOff x="1104900" y="-205070"/>
            <a:chExt cx="2339690" cy="1618580"/>
          </a:xfrm>
        </p:grpSpPr>
        <p:grpSp>
          <p:nvGrpSpPr>
            <p:cNvPr id="224" name="Google Shape;224;p6"/>
            <p:cNvGrpSpPr/>
            <p:nvPr/>
          </p:nvGrpSpPr>
          <p:grpSpPr>
            <a:xfrm>
              <a:off x="1577690" y="-205070"/>
              <a:ext cx="1866900" cy="754345"/>
              <a:chOff x="-124110" y="-249520"/>
              <a:chExt cx="1866900" cy="754345"/>
            </a:xfrm>
          </p:grpSpPr>
          <p:sp>
            <p:nvSpPr>
              <p:cNvPr id="225" name="Google Shape;225;p6"/>
              <p:cNvSpPr/>
              <p:nvPr/>
            </p:nvSpPr>
            <p:spPr>
              <a:xfrm>
                <a:off x="774700" y="260350"/>
                <a:ext cx="158750" cy="244475"/>
              </a:xfrm>
              <a:prstGeom prst="downArrow">
                <a:avLst>
                  <a:gd name="adj1" fmla="val 50000"/>
                  <a:gd name="adj2" fmla="val 50000"/>
                </a:avLst>
              </a:prstGeom>
              <a:solidFill>
                <a:srgbClr val="FFFF00">
                  <a:alpha val="48627"/>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26" name="Google Shape;226;p6"/>
              <p:cNvSpPr txBox="1"/>
              <p:nvPr/>
            </p:nvSpPr>
            <p:spPr>
              <a:xfrm>
                <a:off x="-124110" y="-249520"/>
                <a:ext cx="1866900" cy="37665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Direct connection …Illegal !</a:t>
                </a:r>
                <a:endParaRPr sz="2000" dirty="0">
                  <a:solidFill>
                    <a:schemeClr val="dk1"/>
                  </a:solidFill>
                  <a:latin typeface="Arial"/>
                  <a:ea typeface="Arial"/>
                  <a:cs typeface="Arial"/>
                  <a:sym typeface="Arial"/>
                </a:endParaRPr>
              </a:p>
            </p:txBody>
          </p:sp>
        </p:grpSp>
        <p:grpSp>
          <p:nvGrpSpPr>
            <p:cNvPr id="227" name="Google Shape;227;p6"/>
            <p:cNvGrpSpPr/>
            <p:nvPr/>
          </p:nvGrpSpPr>
          <p:grpSpPr>
            <a:xfrm>
              <a:off x="1104900" y="0"/>
              <a:ext cx="2196163" cy="1413510"/>
              <a:chOff x="0" y="0"/>
              <a:chExt cx="2196163" cy="1413510"/>
            </a:xfrm>
          </p:grpSpPr>
          <p:sp>
            <p:nvSpPr>
              <p:cNvPr id="228" name="Google Shape;228;p6"/>
              <p:cNvSpPr/>
              <p:nvPr/>
            </p:nvSpPr>
            <p:spPr>
              <a:xfrm>
                <a:off x="2048843" y="0"/>
                <a:ext cx="147320" cy="1413510"/>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229" name="Google Shape;229;p6"/>
              <p:cNvGrpSpPr/>
              <p:nvPr/>
            </p:nvGrpSpPr>
            <p:grpSpPr>
              <a:xfrm>
                <a:off x="665018" y="669908"/>
                <a:ext cx="327025" cy="147320"/>
                <a:chOff x="0" y="0"/>
                <a:chExt cx="327106" cy="147418"/>
              </a:xfrm>
            </p:grpSpPr>
            <p:sp>
              <p:nvSpPr>
                <p:cNvPr id="230" name="Google Shape;230;p6"/>
                <p:cNvSpPr/>
                <p:nvPr/>
              </p:nvSpPr>
              <p:spPr>
                <a:xfrm>
                  <a:off x="98425" y="0"/>
                  <a:ext cx="126365" cy="147418"/>
                </a:xfrm>
                <a:prstGeom prst="rect">
                  <a:avLst/>
                </a:prstGeom>
                <a:solidFill>
                  <a:srgbClr val="D8D8D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1" name="Google Shape;231;p6"/>
                <p:cNvSpPr/>
                <p:nvPr/>
              </p:nvSpPr>
              <p:spPr>
                <a:xfrm>
                  <a:off x="70290" y="0"/>
                  <a:ext cx="182636" cy="48895"/>
                </a:xfrm>
                <a:prstGeom prst="ellipse">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2" name="Google Shape;232;p6"/>
                <p:cNvSpPr/>
                <p:nvPr/>
              </p:nvSpPr>
              <p:spPr>
                <a:xfrm rot="-5400000">
                  <a:off x="3468" y="45720"/>
                  <a:ext cx="91587" cy="98523"/>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3" name="Google Shape;233;p6"/>
                <p:cNvSpPr/>
                <p:nvPr/>
              </p:nvSpPr>
              <p:spPr>
                <a:xfrm rot="5400000" flipH="1">
                  <a:off x="232173" y="45720"/>
                  <a:ext cx="91440" cy="98425"/>
                </a:xfrm>
                <a:prstGeom prst="triangle">
                  <a:avLst>
                    <a:gd name="adj" fmla="val 50000"/>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34" name="Google Shape;234;p6"/>
              <p:cNvSpPr/>
              <p:nvPr/>
            </p:nvSpPr>
            <p:spPr>
              <a:xfrm>
                <a:off x="958409" y="841053"/>
                <a:ext cx="620395" cy="224790"/>
              </a:xfrm>
              <a:custGeom>
                <a:avLst/>
                <a:gdLst/>
                <a:ahLst/>
                <a:cxnLst/>
                <a:rect l="l" t="t" r="r" b="b"/>
                <a:pathLst>
                  <a:path w="620973" h="225188" extrusionOk="0">
                    <a:moveTo>
                      <a:pt x="0" y="0"/>
                    </a:moveTo>
                    <a:lnTo>
                      <a:pt x="126242" y="75062"/>
                    </a:lnTo>
                    <a:lnTo>
                      <a:pt x="105770" y="214952"/>
                    </a:lnTo>
                    <a:lnTo>
                      <a:pt x="620973" y="225188"/>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235" name="Google Shape;235;p6"/>
              <p:cNvGrpSpPr/>
              <p:nvPr/>
            </p:nvGrpSpPr>
            <p:grpSpPr>
              <a:xfrm>
                <a:off x="0" y="151585"/>
                <a:ext cx="678815" cy="644857"/>
                <a:chOff x="0" y="0"/>
                <a:chExt cx="678815" cy="644857"/>
              </a:xfrm>
            </p:grpSpPr>
            <p:sp>
              <p:nvSpPr>
                <p:cNvPr id="236" name="Google Shape;236;p6"/>
                <p:cNvSpPr/>
                <p:nvPr/>
              </p:nvSpPr>
              <p:spPr>
                <a:xfrm flipH="1">
                  <a:off x="313898" y="371902"/>
                  <a:ext cx="45719" cy="262145"/>
                </a:xfrm>
                <a:custGeom>
                  <a:avLst/>
                  <a:gdLst/>
                  <a:ahLst/>
                  <a:cxnLst/>
                  <a:rect l="l" t="t" r="r" b="b"/>
                  <a:pathLst>
                    <a:path w="120000" h="309490" extrusionOk="0">
                      <a:moveTo>
                        <a:pt x="0" y="309490"/>
                      </a:moveTo>
                      <a:lnTo>
                        <a:pt x="0" y="0"/>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6"/>
                <p:cNvSpPr/>
                <p:nvPr/>
              </p:nvSpPr>
              <p:spPr>
                <a:xfrm>
                  <a:off x="122830" y="290015"/>
                  <a:ext cx="161748" cy="168740"/>
                </a:xfrm>
                <a:custGeom>
                  <a:avLst/>
                  <a:gdLst/>
                  <a:ahLst/>
                  <a:cxnLst/>
                  <a:rect l="l" t="t" r="r" b="b"/>
                  <a:pathLst>
                    <a:path w="161779" h="168812" extrusionOk="0">
                      <a:moveTo>
                        <a:pt x="0" y="0"/>
                      </a:moveTo>
                      <a:lnTo>
                        <a:pt x="7034" y="98473"/>
                      </a:lnTo>
                      <a:lnTo>
                        <a:pt x="154745" y="168812"/>
                      </a:lnTo>
                      <a:lnTo>
                        <a:pt x="161779" y="63304"/>
                      </a:lnTo>
                      <a:lnTo>
                        <a:pt x="0" y="0"/>
                      </a:lnTo>
                      <a:close/>
                    </a:path>
                  </a:pathLst>
                </a:custGeom>
                <a:solidFill>
                  <a:schemeClr val="accent1"/>
                </a:solid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6"/>
                <p:cNvSpPr/>
                <p:nvPr/>
              </p:nvSpPr>
              <p:spPr>
                <a:xfrm>
                  <a:off x="47767" y="201305"/>
                  <a:ext cx="593678" cy="443552"/>
                </a:xfrm>
                <a:custGeom>
                  <a:avLst/>
                  <a:gdLst/>
                  <a:ahLst/>
                  <a:cxnLst/>
                  <a:rect l="l" t="t" r="r" b="b"/>
                  <a:pathLst>
                    <a:path w="593678" h="443552" extrusionOk="0">
                      <a:moveTo>
                        <a:pt x="593678" y="27295"/>
                      </a:moveTo>
                      <a:lnTo>
                        <a:pt x="586854" y="197892"/>
                      </a:lnTo>
                      <a:lnTo>
                        <a:pt x="320722" y="443552"/>
                      </a:lnTo>
                      <a:lnTo>
                        <a:pt x="3412" y="290015"/>
                      </a:lnTo>
                      <a:cubicBezTo>
                        <a:pt x="2275" y="197893"/>
                        <a:pt x="1137" y="105770"/>
                        <a:pt x="0" y="13648"/>
                      </a:cubicBezTo>
                      <a:lnTo>
                        <a:pt x="187657" y="0"/>
                      </a:lnTo>
                      <a:lnTo>
                        <a:pt x="351430" y="218364"/>
                      </a:lnTo>
                      <a:lnTo>
                        <a:pt x="593678" y="27295"/>
                      </a:lnTo>
                      <a:close/>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6"/>
                <p:cNvSpPr/>
                <p:nvPr/>
              </p:nvSpPr>
              <p:spPr>
                <a:xfrm>
                  <a:off x="0" y="3412"/>
                  <a:ext cx="678815" cy="214630"/>
                </a:xfrm>
                <a:custGeom>
                  <a:avLst/>
                  <a:gdLst/>
                  <a:ahLst/>
                  <a:cxnLst/>
                  <a:rect l="l" t="t" r="r" b="b"/>
                  <a:pathLst>
                    <a:path w="678976" h="214953" extrusionOk="0">
                      <a:moveTo>
                        <a:pt x="242248" y="194481"/>
                      </a:moveTo>
                      <a:lnTo>
                        <a:pt x="0" y="214953"/>
                      </a:lnTo>
                      <a:lnTo>
                        <a:pt x="255895" y="23884"/>
                      </a:lnTo>
                      <a:lnTo>
                        <a:pt x="528851" y="0"/>
                      </a:lnTo>
                      <a:lnTo>
                        <a:pt x="678976" y="194481"/>
                      </a:lnTo>
                      <a:lnTo>
                        <a:pt x="648269" y="211541"/>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6"/>
                <p:cNvSpPr/>
                <p:nvPr/>
              </p:nvSpPr>
              <p:spPr>
                <a:xfrm>
                  <a:off x="232012" y="0"/>
                  <a:ext cx="303663" cy="187657"/>
                </a:xfrm>
                <a:custGeom>
                  <a:avLst/>
                  <a:gdLst/>
                  <a:ahLst/>
                  <a:cxnLst/>
                  <a:rect l="l" t="t" r="r" b="b"/>
                  <a:pathLst>
                    <a:path w="303663" h="187657" extrusionOk="0">
                      <a:moveTo>
                        <a:pt x="0" y="187657"/>
                      </a:moveTo>
                      <a:lnTo>
                        <a:pt x="303663" y="0"/>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241" name="Google Shape;241;p6"/>
              <p:cNvSpPr/>
              <p:nvPr/>
            </p:nvSpPr>
            <p:spPr>
              <a:xfrm>
                <a:off x="552552" y="601451"/>
                <a:ext cx="122246" cy="73347"/>
              </a:xfrm>
              <a:custGeom>
                <a:avLst/>
                <a:gdLst/>
                <a:ahLst/>
                <a:cxnLst/>
                <a:rect l="l" t="t" r="r" b="b"/>
                <a:pathLst>
                  <a:path w="122246" h="73347" extrusionOk="0">
                    <a:moveTo>
                      <a:pt x="122246" y="73347"/>
                    </a:moveTo>
                    <a:lnTo>
                      <a:pt x="0" y="0"/>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6"/>
              <p:cNvSpPr/>
              <p:nvPr/>
            </p:nvSpPr>
            <p:spPr>
              <a:xfrm>
                <a:off x="645459" y="396077"/>
                <a:ext cx="1271358" cy="391187"/>
              </a:xfrm>
              <a:custGeom>
                <a:avLst/>
                <a:gdLst/>
                <a:ahLst/>
                <a:cxnLst/>
                <a:rect l="l" t="t" r="r" b="b"/>
                <a:pathLst>
                  <a:path w="1271358" h="391187" extrusionOk="0">
                    <a:moveTo>
                      <a:pt x="0" y="122246"/>
                    </a:moveTo>
                    <a:lnTo>
                      <a:pt x="161365" y="0"/>
                    </a:lnTo>
                    <a:lnTo>
                      <a:pt x="1271358" y="391187"/>
                    </a:lnTo>
                  </a:path>
                </a:pathLst>
              </a:cu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grpSp>
      <p:grpSp>
        <p:nvGrpSpPr>
          <p:cNvPr id="243" name="Google Shape;243;p6"/>
          <p:cNvGrpSpPr/>
          <p:nvPr/>
        </p:nvGrpSpPr>
        <p:grpSpPr>
          <a:xfrm>
            <a:off x="316381" y="6089194"/>
            <a:ext cx="2139950" cy="603250"/>
            <a:chOff x="0" y="0"/>
            <a:chExt cx="2139950" cy="603250"/>
          </a:xfrm>
        </p:grpSpPr>
        <p:sp>
          <p:nvSpPr>
            <p:cNvPr id="244" name="Google Shape;244;p6"/>
            <p:cNvSpPr/>
            <p:nvPr/>
          </p:nvSpPr>
          <p:spPr>
            <a:xfrm>
              <a:off x="654050" y="546100"/>
              <a:ext cx="336550" cy="57150"/>
            </a:xfrm>
            <a:custGeom>
              <a:avLst/>
              <a:gdLst/>
              <a:ahLst/>
              <a:cxnLst/>
              <a:rect l="l" t="t" r="r" b="b"/>
              <a:pathLst>
                <a:path w="336550" h="57150" extrusionOk="0">
                  <a:moveTo>
                    <a:pt x="336550" y="0"/>
                  </a:moveTo>
                  <a:lnTo>
                    <a:pt x="0" y="57150"/>
                  </a:lnTo>
                </a:path>
              </a:pathLst>
            </a:custGeom>
            <a:noFill/>
            <a:ln w="47625" cap="flat" cmpd="sng">
              <a:solidFill>
                <a:srgbClr val="D5DBE5"/>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6"/>
            <p:cNvSpPr txBox="1"/>
            <p:nvPr/>
          </p:nvSpPr>
          <p:spPr>
            <a:xfrm>
              <a:off x="0" y="146050"/>
              <a:ext cx="1168400" cy="3175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b="1" dirty="0">
                  <a:solidFill>
                    <a:srgbClr val="FFFFFF"/>
                  </a:solidFill>
                  <a:latin typeface="Arial Narrow"/>
                  <a:ea typeface="Arial Narrow"/>
                  <a:cs typeface="Arial Narrow"/>
                  <a:sym typeface="Arial Narrow"/>
                </a:rPr>
                <a:t>To the house</a:t>
              </a:r>
              <a:endParaRPr sz="1050" b="1" dirty="0">
                <a:solidFill>
                  <a:schemeClr val="dk1"/>
                </a:solidFill>
                <a:latin typeface="Arial"/>
                <a:ea typeface="Arial"/>
                <a:cs typeface="Arial"/>
                <a:sym typeface="Arial"/>
              </a:endParaRPr>
            </a:p>
          </p:txBody>
        </p:sp>
        <p:sp>
          <p:nvSpPr>
            <p:cNvPr id="246" name="Google Shape;246;p6"/>
            <p:cNvSpPr/>
            <p:nvPr/>
          </p:nvSpPr>
          <p:spPr>
            <a:xfrm>
              <a:off x="1200150" y="438150"/>
              <a:ext cx="336550" cy="57150"/>
            </a:xfrm>
            <a:custGeom>
              <a:avLst/>
              <a:gdLst/>
              <a:ahLst/>
              <a:cxnLst/>
              <a:rect l="l" t="t" r="r" b="b"/>
              <a:pathLst>
                <a:path w="336550" h="57150" extrusionOk="0">
                  <a:moveTo>
                    <a:pt x="336550" y="0"/>
                  </a:moveTo>
                  <a:lnTo>
                    <a:pt x="0" y="57150"/>
                  </a:lnTo>
                </a:path>
              </a:pathLst>
            </a:custGeom>
            <a:noFill/>
            <a:ln w="31750" cap="flat" cmpd="sng">
              <a:solidFill>
                <a:srgbClr val="C5D8F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7" name="Google Shape;247;p6"/>
            <p:cNvSpPr txBox="1"/>
            <p:nvPr/>
          </p:nvSpPr>
          <p:spPr>
            <a:xfrm>
              <a:off x="1085850" y="0"/>
              <a:ext cx="1054100" cy="406400"/>
            </a:xfrm>
            <a:prstGeom prst="rect">
              <a:avLst/>
            </a:prstGeom>
            <a:noFill/>
            <a:ln>
              <a:noFill/>
            </a:ln>
          </p:spPr>
          <p:txBody>
            <a:bodyPr spcFirstLastPara="1" wrap="square" lIns="0" tIns="0" rIns="0" bIns="0" anchor="t" anchorCtr="0">
              <a:noAutofit/>
            </a:bodyPr>
            <a:lstStyle/>
            <a:p>
              <a:pPr marL="0" marR="0" lvl="0" indent="0" algn="ctr" rtl="0">
                <a:lnSpc>
                  <a:spcPct val="127272"/>
                </a:lnSpc>
                <a:spcBef>
                  <a:spcPts val="0"/>
                </a:spcBef>
                <a:spcAft>
                  <a:spcPts val="0"/>
                </a:spcAft>
                <a:buNone/>
              </a:pPr>
              <a:r>
                <a:rPr lang="en-US" sz="1100" b="1" dirty="0">
                  <a:solidFill>
                    <a:srgbClr val="FFFFFF"/>
                  </a:solidFill>
                  <a:latin typeface="Arial Narrow"/>
                  <a:ea typeface="Arial Narrow"/>
                  <a:cs typeface="Arial Narrow"/>
                  <a:sym typeface="Arial Narrow"/>
                </a:rPr>
                <a:t>From distribution pipe</a:t>
              </a:r>
              <a:endParaRPr sz="1050" b="1" dirty="0">
                <a:solidFill>
                  <a:schemeClr val="dk1"/>
                </a:solidFill>
                <a:latin typeface="Century"/>
                <a:ea typeface="Century"/>
                <a:cs typeface="Century"/>
                <a:sym typeface="Centur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8">
                                            <p:txEl>
                                              <p:pRg st="1" end="1"/>
                                            </p:txEl>
                                          </p:spTgt>
                                        </p:tgtEl>
                                        <p:attrNameLst>
                                          <p:attrName>style.visibility</p:attrName>
                                        </p:attrNameLst>
                                      </p:cBhvr>
                                      <p:to>
                                        <p:strVal val="visible"/>
                                      </p:to>
                                    </p:set>
                                    <p:animEffect transition="in" filter="blinds(horizontal)">
                                      <p:cBhvr>
                                        <p:cTn id="7" dur="500"/>
                                        <p:tgtEl>
                                          <p:spTgt spid="21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18">
                                            <p:txEl>
                                              <p:pRg st="2" end="2"/>
                                            </p:txEl>
                                          </p:spTgt>
                                        </p:tgtEl>
                                        <p:attrNameLst>
                                          <p:attrName>style.visibility</p:attrName>
                                        </p:attrNameLst>
                                      </p:cBhvr>
                                      <p:to>
                                        <p:strVal val="visible"/>
                                      </p:to>
                                    </p:set>
                                    <p:animEffect transition="in" filter="blinds(horizontal)">
                                      <p:cBhvr>
                                        <p:cTn id="10" dur="500"/>
                                        <p:tgtEl>
                                          <p:spTgt spid="21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8">
                                            <p:txEl>
                                              <p:pRg st="3" end="3"/>
                                            </p:txEl>
                                          </p:spTgt>
                                        </p:tgtEl>
                                        <p:attrNameLst>
                                          <p:attrName>style.visibility</p:attrName>
                                        </p:attrNameLst>
                                      </p:cBhvr>
                                      <p:to>
                                        <p:strVal val="visible"/>
                                      </p:to>
                                    </p:set>
                                    <p:animEffect transition="in" filter="blinds(horizontal)">
                                      <p:cBhvr>
                                        <p:cTn id="13" dur="500"/>
                                        <p:tgtEl>
                                          <p:spTgt spid="21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18">
                                            <p:txEl>
                                              <p:pRg st="1" end="1"/>
                                            </p:txEl>
                                          </p:spTgt>
                                        </p:tgtEl>
                                        <p:attrNameLst>
                                          <p:attrName>style.visibility</p:attrName>
                                        </p:attrNameLst>
                                      </p:cBhvr>
                                      <p:to>
                                        <p:strVal val="visible"/>
                                      </p:to>
                                    </p:set>
                                    <p:animEffect transition="in" filter="blinds(horizontal)">
                                      <p:cBhvr>
                                        <p:cTn id="18" dur="500"/>
                                        <p:tgtEl>
                                          <p:spTgt spid="218">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18">
                                            <p:txEl>
                                              <p:pRg st="2" end="2"/>
                                            </p:txEl>
                                          </p:spTgt>
                                        </p:tgtEl>
                                        <p:attrNameLst>
                                          <p:attrName>style.visibility</p:attrName>
                                        </p:attrNameLst>
                                      </p:cBhvr>
                                      <p:to>
                                        <p:strVal val="visible"/>
                                      </p:to>
                                    </p:set>
                                    <p:animEffect transition="in" filter="blinds(horizontal)">
                                      <p:cBhvr>
                                        <p:cTn id="21" dur="500"/>
                                        <p:tgtEl>
                                          <p:spTgt spid="218">
                                            <p:txEl>
                                              <p:pRg st="2" end="2"/>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18">
                                            <p:txEl>
                                              <p:pRg st="3" end="3"/>
                                            </p:txEl>
                                          </p:spTgt>
                                        </p:tgtEl>
                                        <p:attrNameLst>
                                          <p:attrName>style.visibility</p:attrName>
                                        </p:attrNameLst>
                                      </p:cBhvr>
                                      <p:to>
                                        <p:strVal val="visible"/>
                                      </p:to>
                                    </p:set>
                                    <p:animEffect transition="in" filter="blinds(horizontal)">
                                      <p:cBhvr>
                                        <p:cTn id="24" dur="500"/>
                                        <p:tgtEl>
                                          <p:spTgt spid="2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7"/>
          <p:cNvSpPr txBox="1">
            <a:spLocks noGrp="1"/>
          </p:cNvSpPr>
          <p:nvPr>
            <p:ph type="title"/>
          </p:nvPr>
        </p:nvSpPr>
        <p:spPr>
          <a:xfrm>
            <a:off x="838200" y="170627"/>
            <a:ext cx="10515600" cy="108667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5400" dirty="0" err="1"/>
              <a:t>व्यबसायिक</a:t>
            </a:r>
            <a:r>
              <a:rPr lang="en-US" sz="5400" dirty="0"/>
              <a:t> </a:t>
            </a:r>
            <a:r>
              <a:rPr lang="en-US" sz="5400" dirty="0" err="1"/>
              <a:t>घाटाका</a:t>
            </a:r>
            <a:r>
              <a:rPr lang="en-US" sz="5400" dirty="0"/>
              <a:t> </a:t>
            </a:r>
            <a:r>
              <a:rPr lang="en-US" sz="5400" dirty="0" err="1"/>
              <a:t>उदाहरणहरू</a:t>
            </a:r>
            <a:br>
              <a:rPr lang="en-US" sz="4000" dirty="0"/>
            </a:br>
            <a:r>
              <a:rPr lang="en-US" sz="4000" dirty="0" err="1">
                <a:latin typeface="Arial"/>
                <a:ea typeface="Arial"/>
                <a:cs typeface="Arial"/>
                <a:sym typeface="Arial"/>
              </a:rPr>
              <a:t>अप्रत्यक्ष</a:t>
            </a:r>
            <a:r>
              <a:rPr lang="en-US" sz="4000" b="1" dirty="0">
                <a:solidFill>
                  <a:srgbClr val="FF0000"/>
                </a:solidFill>
                <a:latin typeface="Arial"/>
                <a:ea typeface="Arial"/>
                <a:cs typeface="Arial"/>
                <a:sym typeface="Arial"/>
              </a:rPr>
              <a:t> </a:t>
            </a:r>
            <a:r>
              <a:rPr lang="en-US" sz="4000" dirty="0" err="1"/>
              <a:t>घाटा</a:t>
            </a:r>
            <a:r>
              <a:rPr lang="en-US" sz="4000" b="1" dirty="0">
                <a:solidFill>
                  <a:srgbClr val="FF0000"/>
                </a:solidFill>
                <a:latin typeface="Arial"/>
                <a:ea typeface="Arial"/>
                <a:cs typeface="Arial"/>
                <a:sym typeface="Arial"/>
              </a:rPr>
              <a:t> </a:t>
            </a:r>
            <a:r>
              <a:rPr lang="en-US" sz="4000" dirty="0">
                <a:latin typeface="Arial"/>
                <a:ea typeface="Arial"/>
                <a:cs typeface="Arial"/>
                <a:sym typeface="Arial"/>
              </a:rPr>
              <a:t>/ </a:t>
            </a:r>
            <a:r>
              <a:rPr lang="en-US" sz="4000" dirty="0" err="1"/>
              <a:t>व्यबसायिक</a:t>
            </a:r>
            <a:r>
              <a:rPr lang="en-US" sz="4000" dirty="0"/>
              <a:t> </a:t>
            </a:r>
            <a:r>
              <a:rPr lang="en-US" sz="4000" dirty="0" err="1"/>
              <a:t>घाटाका</a:t>
            </a:r>
            <a:r>
              <a:rPr lang="en-US" sz="4000" dirty="0"/>
              <a:t> </a:t>
            </a:r>
            <a:r>
              <a:rPr lang="en-US" sz="4000" dirty="0">
                <a:latin typeface="Arial"/>
                <a:ea typeface="Arial"/>
                <a:cs typeface="Arial"/>
                <a:sym typeface="Arial"/>
              </a:rPr>
              <a:t>- 2</a:t>
            </a:r>
            <a:endParaRPr sz="4000" dirty="0">
              <a:latin typeface="Arial"/>
              <a:ea typeface="Arial"/>
              <a:cs typeface="Arial"/>
              <a:sym typeface="Arial"/>
            </a:endParaRPr>
          </a:p>
        </p:txBody>
      </p:sp>
      <p:sp>
        <p:nvSpPr>
          <p:cNvPr id="253" name="Google Shape;253;p7"/>
          <p:cNvSpPr txBox="1">
            <a:spLocks noGrp="1"/>
          </p:cNvSpPr>
          <p:nvPr>
            <p:ph type="body" idx="1"/>
          </p:nvPr>
        </p:nvSpPr>
        <p:spPr>
          <a:xfrm>
            <a:off x="838200" y="1332486"/>
            <a:ext cx="10515600" cy="290543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Char char="•"/>
            </a:pPr>
            <a:r>
              <a:rPr lang="en-US" dirty="0">
                <a:latin typeface="Arial"/>
                <a:ea typeface="Arial"/>
                <a:cs typeface="Arial"/>
                <a:sym typeface="Arial"/>
              </a:rPr>
              <a:t>Meter Reading </a:t>
            </a:r>
            <a:r>
              <a:rPr lang="en-US" dirty="0" err="1">
                <a:latin typeface="Arial"/>
                <a:ea typeface="Arial"/>
                <a:cs typeface="Arial"/>
                <a:sym typeface="Arial"/>
              </a:rPr>
              <a:t>तथा</a:t>
            </a:r>
            <a:r>
              <a:rPr lang="en-US" dirty="0">
                <a:latin typeface="Arial"/>
                <a:ea typeface="Arial"/>
                <a:cs typeface="Arial"/>
                <a:sym typeface="Arial"/>
              </a:rPr>
              <a:t> data handling </a:t>
            </a:r>
            <a:r>
              <a:rPr lang="en-US" dirty="0" err="1">
                <a:latin typeface="Arial"/>
                <a:ea typeface="Arial"/>
                <a:cs typeface="Arial"/>
                <a:sym typeface="Arial"/>
              </a:rPr>
              <a:t>मा</a:t>
            </a:r>
            <a:r>
              <a:rPr lang="en-US" dirty="0">
                <a:latin typeface="Arial"/>
                <a:ea typeface="Arial"/>
                <a:cs typeface="Arial"/>
                <a:sym typeface="Arial"/>
              </a:rPr>
              <a:t> </a:t>
            </a:r>
            <a:r>
              <a:rPr lang="en-US" dirty="0" err="1">
                <a:latin typeface="Arial"/>
                <a:ea typeface="Arial"/>
                <a:cs typeface="Arial"/>
                <a:sym typeface="Arial"/>
              </a:rPr>
              <a:t>हुने</a:t>
            </a:r>
            <a:r>
              <a:rPr lang="en-US" dirty="0">
                <a:latin typeface="Arial"/>
                <a:ea typeface="Arial"/>
                <a:cs typeface="Arial"/>
                <a:sym typeface="Arial"/>
              </a:rPr>
              <a:t> </a:t>
            </a:r>
            <a:r>
              <a:rPr lang="en-US" dirty="0" err="1">
                <a:latin typeface="Arial"/>
                <a:ea typeface="Arial"/>
                <a:cs typeface="Arial"/>
                <a:sym typeface="Arial"/>
              </a:rPr>
              <a:t>त्रुटीहरू</a:t>
            </a:r>
            <a:r>
              <a:rPr lang="en-US" dirty="0">
                <a:latin typeface="Arial"/>
                <a:ea typeface="Arial"/>
                <a:cs typeface="Arial"/>
                <a:sym typeface="Arial"/>
              </a:rPr>
              <a:t>:</a:t>
            </a:r>
            <a:endParaRPr dirty="0"/>
          </a:p>
          <a:p>
            <a:pPr marL="762000" lvl="0" indent="-4572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Meter </a:t>
            </a:r>
            <a:r>
              <a:rPr lang="en-US" sz="2400" dirty="0" err="1">
                <a:latin typeface="Arial"/>
                <a:ea typeface="Arial"/>
                <a:cs typeface="Arial"/>
                <a:sym typeface="Arial"/>
              </a:rPr>
              <a:t>आफैमा</a:t>
            </a:r>
            <a:r>
              <a:rPr lang="en-US" sz="2400" dirty="0">
                <a:latin typeface="Arial"/>
                <a:ea typeface="Arial"/>
                <a:cs typeface="Arial"/>
                <a:sym typeface="Arial"/>
              </a:rPr>
              <a:t> </a:t>
            </a:r>
            <a:r>
              <a:rPr lang="en-US" sz="2400" dirty="0" err="1">
                <a:latin typeface="Arial"/>
                <a:ea typeface="Arial"/>
                <a:cs typeface="Arial"/>
                <a:sym typeface="Arial"/>
              </a:rPr>
              <a:t>हुने</a:t>
            </a:r>
            <a:r>
              <a:rPr lang="en-US" sz="2400" dirty="0">
                <a:latin typeface="Arial"/>
                <a:ea typeface="Arial"/>
                <a:cs typeface="Arial"/>
                <a:sym typeface="Arial"/>
              </a:rPr>
              <a:t> </a:t>
            </a:r>
            <a:r>
              <a:rPr lang="en-US" sz="2400" dirty="0" err="1">
                <a:latin typeface="Arial"/>
                <a:ea typeface="Arial"/>
                <a:cs typeface="Arial"/>
                <a:sym typeface="Arial"/>
              </a:rPr>
              <a:t>त्रुटी</a:t>
            </a:r>
            <a:r>
              <a:rPr lang="en-US" sz="2400" dirty="0">
                <a:latin typeface="Arial"/>
                <a:ea typeface="Arial"/>
                <a:cs typeface="Arial"/>
                <a:sym typeface="Arial"/>
              </a:rPr>
              <a:t> </a:t>
            </a:r>
            <a:endParaRPr dirty="0"/>
          </a:p>
          <a:p>
            <a:pPr marL="762000" lvl="0" indent="-4572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Meter reading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हुने</a:t>
            </a:r>
            <a:r>
              <a:rPr lang="en-US" sz="2400" dirty="0">
                <a:latin typeface="Arial"/>
                <a:ea typeface="Arial"/>
                <a:cs typeface="Arial"/>
                <a:sym typeface="Arial"/>
              </a:rPr>
              <a:t>: </a:t>
            </a:r>
            <a:r>
              <a:rPr lang="en-US" sz="2400" dirty="0" err="1">
                <a:latin typeface="Arial"/>
                <a:ea typeface="Arial"/>
                <a:cs typeface="Arial"/>
                <a:sym typeface="Arial"/>
              </a:rPr>
              <a:t>ग्राहक</a:t>
            </a:r>
            <a:r>
              <a:rPr lang="en-US" sz="2400" dirty="0">
                <a:latin typeface="Arial"/>
                <a:ea typeface="Arial"/>
                <a:cs typeface="Arial"/>
                <a:sym typeface="Arial"/>
              </a:rPr>
              <a:t> </a:t>
            </a:r>
            <a:r>
              <a:rPr lang="en-US" sz="2400" dirty="0" err="1">
                <a:latin typeface="Arial"/>
                <a:ea typeface="Arial"/>
                <a:cs typeface="Arial"/>
                <a:sym typeface="Arial"/>
              </a:rPr>
              <a:t>को</a:t>
            </a:r>
            <a:r>
              <a:rPr lang="en-US" sz="2400" dirty="0">
                <a:latin typeface="Arial"/>
                <a:ea typeface="Arial"/>
                <a:cs typeface="Arial"/>
                <a:sym typeface="Arial"/>
              </a:rPr>
              <a:t> </a:t>
            </a:r>
            <a:r>
              <a:rPr lang="en-US" sz="2400" dirty="0" err="1">
                <a:latin typeface="Arial"/>
                <a:ea typeface="Arial"/>
                <a:cs typeface="Arial"/>
                <a:sym typeface="Arial"/>
              </a:rPr>
              <a:t>घर</a:t>
            </a:r>
            <a:r>
              <a:rPr lang="en-US" sz="2400" dirty="0">
                <a:latin typeface="Arial"/>
                <a:ea typeface="Arial"/>
                <a:cs typeface="Arial"/>
                <a:sym typeface="Arial"/>
              </a:rPr>
              <a:t>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नगई</a:t>
            </a:r>
            <a:r>
              <a:rPr lang="en-US" sz="2400" dirty="0">
                <a:latin typeface="Arial"/>
                <a:ea typeface="Arial"/>
                <a:cs typeface="Arial"/>
                <a:sym typeface="Arial"/>
              </a:rPr>
              <a:t> </a:t>
            </a:r>
            <a:r>
              <a:rPr lang="en-US" sz="2400" dirty="0" err="1">
                <a:latin typeface="Arial"/>
                <a:ea typeface="Arial"/>
                <a:cs typeface="Arial"/>
                <a:sym typeface="Arial"/>
              </a:rPr>
              <a:t>अनुमान</a:t>
            </a:r>
            <a:r>
              <a:rPr lang="en-US" sz="2400" dirty="0">
                <a:latin typeface="Arial"/>
                <a:ea typeface="Arial"/>
                <a:cs typeface="Arial"/>
                <a:sym typeface="Arial"/>
              </a:rPr>
              <a:t> </a:t>
            </a:r>
            <a:r>
              <a:rPr lang="en-US" sz="2400" dirty="0" err="1">
                <a:latin typeface="Arial"/>
                <a:ea typeface="Arial"/>
                <a:cs typeface="Arial"/>
                <a:sym typeface="Arial"/>
              </a:rPr>
              <a:t>गर्नु</a:t>
            </a:r>
            <a:endParaRPr sz="2400" dirty="0">
              <a:latin typeface="Arial"/>
              <a:ea typeface="Arial"/>
              <a:cs typeface="Arial"/>
              <a:sym typeface="Arial"/>
            </a:endParaRPr>
          </a:p>
          <a:p>
            <a:pPr marL="762000" lvl="0" indent="-457200" algn="l" rtl="0">
              <a:lnSpc>
                <a:spcPct val="90000"/>
              </a:lnSpc>
              <a:spcBef>
                <a:spcPts val="1600"/>
              </a:spcBef>
              <a:spcAft>
                <a:spcPts val="0"/>
              </a:spcAft>
              <a:buClr>
                <a:schemeClr val="dk1"/>
              </a:buClr>
              <a:buSzPts val="2400"/>
              <a:buFont typeface="Noto Sans Symbols"/>
              <a:buChar char="⮚"/>
            </a:pPr>
            <a:r>
              <a:rPr lang="en-US" sz="2400" dirty="0" err="1">
                <a:latin typeface="Arial"/>
                <a:ea typeface="Arial"/>
                <a:cs typeface="Arial"/>
                <a:sym typeface="Arial"/>
              </a:rPr>
              <a:t>ग्राहकको</a:t>
            </a:r>
            <a:r>
              <a:rPr lang="en-US" sz="2400" dirty="0">
                <a:latin typeface="Arial"/>
                <a:ea typeface="Arial"/>
                <a:cs typeface="Arial"/>
                <a:sym typeface="Arial"/>
              </a:rPr>
              <a:t> </a:t>
            </a:r>
            <a:r>
              <a:rPr lang="en-US" sz="2400" dirty="0" err="1">
                <a:latin typeface="Arial"/>
                <a:ea typeface="Arial"/>
                <a:cs typeface="Arial"/>
                <a:sym typeface="Arial"/>
              </a:rPr>
              <a:t>मीटर</a:t>
            </a:r>
            <a:r>
              <a:rPr lang="en-US" sz="2400" dirty="0">
                <a:latin typeface="Arial"/>
                <a:ea typeface="Arial"/>
                <a:cs typeface="Arial"/>
                <a:sym typeface="Arial"/>
              </a:rPr>
              <a:t>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अनुमानित</a:t>
            </a:r>
            <a:r>
              <a:rPr lang="en-US" sz="2400" dirty="0">
                <a:latin typeface="Arial"/>
                <a:ea typeface="Arial"/>
                <a:cs typeface="Arial"/>
                <a:sym typeface="Arial"/>
              </a:rPr>
              <a:t> (</a:t>
            </a:r>
            <a:r>
              <a:rPr lang="en-US" sz="2400" dirty="0" err="1">
                <a:latin typeface="Arial"/>
                <a:ea typeface="Arial"/>
                <a:cs typeface="Arial"/>
                <a:sym typeface="Arial"/>
              </a:rPr>
              <a:t>जस्तै</a:t>
            </a:r>
            <a:r>
              <a:rPr lang="en-US" sz="2400" dirty="0">
                <a:latin typeface="Arial"/>
                <a:ea typeface="Arial"/>
                <a:cs typeface="Arial"/>
                <a:sym typeface="Arial"/>
              </a:rPr>
              <a:t>, </a:t>
            </a:r>
            <a:r>
              <a:rPr lang="en-US" sz="2400" dirty="0" err="1">
                <a:latin typeface="Arial"/>
                <a:ea typeface="Arial"/>
                <a:cs typeface="Arial"/>
                <a:sym typeface="Arial"/>
              </a:rPr>
              <a:t>औसत</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अथवा</a:t>
            </a:r>
            <a:r>
              <a:rPr lang="en-US" sz="2400" dirty="0">
                <a:latin typeface="Arial"/>
                <a:ea typeface="Arial"/>
                <a:cs typeface="Arial"/>
                <a:sym typeface="Arial"/>
              </a:rPr>
              <a:t> minimum charge </a:t>
            </a:r>
            <a:r>
              <a:rPr lang="en-US" sz="2400" dirty="0" err="1">
                <a:latin typeface="Arial"/>
                <a:ea typeface="Arial"/>
                <a:cs typeface="Arial"/>
                <a:sym typeface="Arial"/>
              </a:rPr>
              <a:t>मात्रा</a:t>
            </a:r>
            <a:r>
              <a:rPr lang="en-US" sz="2400" dirty="0">
                <a:latin typeface="Arial"/>
                <a:ea typeface="Arial"/>
                <a:cs typeface="Arial"/>
                <a:sym typeface="Arial"/>
              </a:rPr>
              <a:t> र </a:t>
            </a:r>
            <a:r>
              <a:rPr lang="en-US" sz="2400" dirty="0" err="1">
                <a:latin typeface="Arial"/>
                <a:ea typeface="Arial"/>
                <a:cs typeface="Arial"/>
                <a:sym typeface="Arial"/>
              </a:rPr>
              <a:t>बास्तविक</a:t>
            </a:r>
            <a:r>
              <a:rPr lang="en-US" sz="2400" dirty="0">
                <a:latin typeface="Arial"/>
                <a:ea typeface="Arial"/>
                <a:cs typeface="Arial"/>
                <a:sym typeface="Arial"/>
              </a:rPr>
              <a:t> </a:t>
            </a:r>
            <a:r>
              <a:rPr lang="en-US" sz="2400" dirty="0" err="1">
                <a:latin typeface="Arial"/>
                <a:ea typeface="Arial"/>
                <a:cs typeface="Arial"/>
                <a:sym typeface="Arial"/>
              </a:rPr>
              <a:t>खपत</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बिच</a:t>
            </a:r>
            <a:r>
              <a:rPr lang="en-US" sz="2400" dirty="0">
                <a:latin typeface="Arial"/>
                <a:ea typeface="Arial"/>
                <a:cs typeface="Arial"/>
                <a:sym typeface="Arial"/>
              </a:rPr>
              <a:t> </a:t>
            </a:r>
            <a:r>
              <a:rPr lang="en-US" sz="2400" dirty="0" err="1">
                <a:latin typeface="Arial"/>
                <a:ea typeface="Arial"/>
                <a:cs typeface="Arial"/>
                <a:sym typeface="Arial"/>
              </a:rPr>
              <a:t>फरक</a:t>
            </a:r>
            <a:r>
              <a:rPr lang="en-US" sz="2400" dirty="0">
                <a:latin typeface="Arial"/>
                <a:ea typeface="Arial"/>
                <a:cs typeface="Arial"/>
                <a:sym typeface="Arial"/>
              </a:rPr>
              <a:t> </a:t>
            </a:r>
            <a:r>
              <a:rPr lang="en-US" sz="2400" dirty="0" err="1">
                <a:latin typeface="Arial"/>
                <a:ea typeface="Arial"/>
                <a:cs typeface="Arial"/>
                <a:sym typeface="Arial"/>
              </a:rPr>
              <a:t>हुनु</a:t>
            </a:r>
            <a:r>
              <a:rPr lang="en-US" sz="2400" dirty="0">
                <a:latin typeface="Arial"/>
                <a:ea typeface="Arial"/>
                <a:cs typeface="Arial"/>
                <a:sym typeface="Arial"/>
              </a:rPr>
              <a:t>। (meter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नहुनु</a:t>
            </a:r>
            <a:r>
              <a:rPr lang="en-US" sz="2400" dirty="0">
                <a:latin typeface="Arial"/>
                <a:ea typeface="Arial"/>
                <a:cs typeface="Arial"/>
                <a:sym typeface="Arial"/>
              </a:rPr>
              <a:t> reading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नहुनु</a:t>
            </a:r>
            <a:r>
              <a:rPr lang="en-US" sz="2400" dirty="0">
                <a:latin typeface="Arial"/>
                <a:ea typeface="Arial"/>
                <a:cs typeface="Arial"/>
                <a:sym typeface="Arial"/>
              </a:rPr>
              <a:t> </a:t>
            </a:r>
            <a:r>
              <a:rPr lang="en-US" sz="2400" dirty="0" err="1">
                <a:latin typeface="Arial"/>
                <a:ea typeface="Arial"/>
                <a:cs typeface="Arial"/>
                <a:sym typeface="Arial"/>
              </a:rPr>
              <a:t>अवस्थामा</a:t>
            </a:r>
            <a:r>
              <a:rPr lang="en-US" sz="2400" dirty="0">
                <a:latin typeface="Arial"/>
                <a:ea typeface="Arial"/>
                <a:cs typeface="Arial"/>
                <a:sym typeface="Arial"/>
              </a:rPr>
              <a:t>)</a:t>
            </a:r>
            <a:endParaRPr dirty="0"/>
          </a:p>
        </p:txBody>
      </p:sp>
      <p:sp>
        <p:nvSpPr>
          <p:cNvPr id="254" name="Google Shape;25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b="1">
                <a:solidFill>
                  <a:schemeClr val="dk1"/>
                </a:solidFill>
              </a:rPr>
              <a:pPr marL="0" lvl="0" indent="0" algn="r" rtl="0">
                <a:spcBef>
                  <a:spcPts val="0"/>
                </a:spcBef>
                <a:spcAft>
                  <a:spcPts val="0"/>
                </a:spcAft>
                <a:buNone/>
              </a:pPr>
              <a:t>9</a:t>
            </a:fld>
            <a:endParaRPr sz="1400" b="1">
              <a:solidFill>
                <a:schemeClr val="dk1"/>
              </a:solidFill>
            </a:endParaRPr>
          </a:p>
        </p:txBody>
      </p:sp>
      <p:pic>
        <p:nvPicPr>
          <p:cNvPr id="255" name="Google Shape;255;p7"/>
          <p:cNvPicPr preferRelativeResize="0"/>
          <p:nvPr/>
        </p:nvPicPr>
        <p:blipFill rotWithShape="1">
          <a:blip r:embed="rId3">
            <a:alphaModFix/>
          </a:blip>
          <a:srcRect/>
          <a:stretch/>
        </p:blipFill>
        <p:spPr>
          <a:xfrm>
            <a:off x="495300" y="4287074"/>
            <a:ext cx="3265936" cy="2449452"/>
          </a:xfrm>
          <a:prstGeom prst="rect">
            <a:avLst/>
          </a:prstGeom>
          <a:noFill/>
          <a:ln>
            <a:noFill/>
          </a:ln>
        </p:spPr>
      </p:pic>
      <p:pic>
        <p:nvPicPr>
          <p:cNvPr id="256" name="Google Shape;256;p7"/>
          <p:cNvPicPr preferRelativeResize="0"/>
          <p:nvPr/>
        </p:nvPicPr>
        <p:blipFill rotWithShape="1">
          <a:blip r:embed="rId4">
            <a:alphaModFix/>
          </a:blip>
          <a:srcRect/>
          <a:stretch/>
        </p:blipFill>
        <p:spPr>
          <a:xfrm>
            <a:off x="3937001" y="4272025"/>
            <a:ext cx="3265935" cy="2449451"/>
          </a:xfrm>
          <a:prstGeom prst="rect">
            <a:avLst/>
          </a:prstGeom>
          <a:noFill/>
          <a:ln>
            <a:noFill/>
          </a:ln>
        </p:spPr>
      </p:pic>
      <p:pic>
        <p:nvPicPr>
          <p:cNvPr id="257" name="Google Shape;257;p7"/>
          <p:cNvPicPr preferRelativeResize="0"/>
          <p:nvPr/>
        </p:nvPicPr>
        <p:blipFill rotWithShape="1">
          <a:blip r:embed="rId5">
            <a:alphaModFix/>
          </a:blip>
          <a:srcRect/>
          <a:stretch/>
        </p:blipFill>
        <p:spPr>
          <a:xfrm>
            <a:off x="7378701" y="4287074"/>
            <a:ext cx="3603711" cy="2400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3">
                                            <p:txEl>
                                              <p:pRg st="1" end="1"/>
                                            </p:txEl>
                                          </p:spTgt>
                                        </p:tgtEl>
                                        <p:attrNameLst>
                                          <p:attrName>style.visibility</p:attrName>
                                        </p:attrNameLst>
                                      </p:cBhvr>
                                      <p:to>
                                        <p:strVal val="visible"/>
                                      </p:to>
                                    </p:set>
                                    <p:animEffect transition="in" filter="blinds(horizontal)">
                                      <p:cBhvr>
                                        <p:cTn id="7" dur="500"/>
                                        <p:tgtEl>
                                          <p:spTgt spid="25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53">
                                            <p:txEl>
                                              <p:pRg st="2" end="2"/>
                                            </p:txEl>
                                          </p:spTgt>
                                        </p:tgtEl>
                                        <p:attrNameLst>
                                          <p:attrName>style.visibility</p:attrName>
                                        </p:attrNameLst>
                                      </p:cBhvr>
                                      <p:to>
                                        <p:strVal val="visible"/>
                                      </p:to>
                                    </p:set>
                                    <p:animEffect transition="in" filter="blinds(horizontal)">
                                      <p:cBhvr>
                                        <p:cTn id="10" dur="500"/>
                                        <p:tgtEl>
                                          <p:spTgt spid="25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53">
                                            <p:txEl>
                                              <p:pRg st="3" end="3"/>
                                            </p:txEl>
                                          </p:spTgt>
                                        </p:tgtEl>
                                        <p:attrNameLst>
                                          <p:attrName>style.visibility</p:attrName>
                                        </p:attrNameLst>
                                      </p:cBhvr>
                                      <p:to>
                                        <p:strVal val="visible"/>
                                      </p:to>
                                    </p:set>
                                    <p:animEffect transition="in" filter="blinds(horizontal)">
                                      <p:cBhvr>
                                        <p:cTn id="13" dur="500"/>
                                        <p:tgtEl>
                                          <p:spTgt spid="2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4033c2b-00f7-40c7-8f48-15b44c4f841c}" enabled="1" method="Privileged" siteId="{615d96c1-231f-40d5-b2ef-46a3c20be1f2}" contentBits="0" removed="0"/>
</clbl:labelList>
</file>

<file path=docProps/app.xml><?xml version="1.0" encoding="utf-8"?>
<Properties xmlns="http://schemas.openxmlformats.org/officeDocument/2006/extended-properties" xmlns:vt="http://schemas.openxmlformats.org/officeDocument/2006/docPropsVTypes">
  <TotalTime>618</TotalTime>
  <Words>3091</Words>
  <Application>Microsoft Office PowerPoint</Application>
  <PresentationFormat>ワイド画面</PresentationFormat>
  <Paragraphs>437</Paragraphs>
  <Slides>49</Slides>
  <Notes>37</Notes>
  <HiddenSlides>0</HiddenSlides>
  <MMClips>0</MMClips>
  <ScaleCrop>false</ScaleCrop>
  <HeadingPairs>
    <vt:vector size="6" baseType="variant">
      <vt:variant>
        <vt:lpstr>使用されているフォント</vt:lpstr>
      </vt:variant>
      <vt:variant>
        <vt:i4>11</vt:i4>
      </vt:variant>
      <vt:variant>
        <vt:lpstr>テーマ</vt:lpstr>
      </vt:variant>
      <vt:variant>
        <vt:i4>3</vt:i4>
      </vt:variant>
      <vt:variant>
        <vt:lpstr>スライド タイトル</vt:lpstr>
      </vt:variant>
      <vt:variant>
        <vt:i4>49</vt:i4>
      </vt:variant>
    </vt:vector>
  </HeadingPairs>
  <TitlesOfParts>
    <vt:vector size="63" baseType="lpstr">
      <vt:lpstr>Times New Roman</vt:lpstr>
      <vt:lpstr>Century</vt:lpstr>
      <vt:lpstr>Verdana</vt:lpstr>
      <vt:lpstr>Arial Narrow</vt:lpstr>
      <vt:lpstr>Arial</vt:lpstr>
      <vt:lpstr>Roboto</vt:lpstr>
      <vt:lpstr>Noto Sans Symbols</vt:lpstr>
      <vt:lpstr>Wingdings 3</vt:lpstr>
      <vt:lpstr>Wingdings 2</vt:lpstr>
      <vt:lpstr>Lucida Sans Unicode</vt:lpstr>
      <vt:lpstr>Calibri</vt:lpstr>
      <vt:lpstr>Office テーマ</vt:lpstr>
      <vt:lpstr>1_Office テーマ</vt:lpstr>
      <vt:lpstr>Concourse</vt:lpstr>
      <vt:lpstr>PowerPoint プレゼンテーション</vt:lpstr>
      <vt:lpstr>आजको प्रस्तुतिका सामग्री:</vt:lpstr>
      <vt:lpstr>Non-Revenue Water को परिभाषा</vt:lpstr>
      <vt:lpstr>Water Balance – NRW को संरचना -  </vt:lpstr>
      <vt:lpstr>अधिकृत खपत</vt:lpstr>
      <vt:lpstr>Water losses</vt:lpstr>
      <vt:lpstr>Importance of Reducing NRW</vt:lpstr>
      <vt:lpstr>व्यबसायिक घाटाका उदाहरणहरू अप्रत्यक्ष घाटा / व्यबसायिक घाटाका </vt:lpstr>
      <vt:lpstr>व्यबसायिक घाटाका उदाहरणहरू अप्रत्यक्ष घाटा / व्यबसायिक घाटाका - 2</vt:lpstr>
      <vt:lpstr>व्यबसायिक घाटा र यसका प्रतिरोधी उपायहरू  व्यबसायिक घाटाका प्रतिरोधी उपायहरूको संरचना</vt:lpstr>
      <vt:lpstr>व्यबसायिक घाटा र यसका प्रतिरोधी उपायहरू - 2</vt:lpstr>
      <vt:lpstr>व्यबसायिक घाटा र यसका प्रतिरोधी उपायहरू - 3</vt:lpstr>
      <vt:lpstr>Meter Readingको अवस्था सुधार गर्न गर्न सकिने जनसम्पर्कका कामहरूका उदाहरण:</vt:lpstr>
      <vt:lpstr>व्यबसायिक घाटा र यसका प्रतिरोधी उपायहरू - 4</vt:lpstr>
      <vt:lpstr>PowerPoint プレゼンテーション</vt:lpstr>
      <vt:lpstr>व्यबसायिक घाटा कम गर्ने तरिकाहरू बिस्तारमा  1. बास्तविक illegal connection हरूको छानवीन</vt:lpstr>
      <vt:lpstr>1. वास्तविक illegal connectionको छानबिन - 2</vt:lpstr>
      <vt:lpstr>PowerPoint プレゼンテーション</vt:lpstr>
      <vt:lpstr>सन्दर्भको लागि: पाइप स्थान कसरी खोज्ने (भूमिगत illegal pipeहरूमा लागू)</vt:lpstr>
      <vt:lpstr>सन्दर्भको लागि: Pipe को  स्थान कसरी पत्ता लगाउने (Underground Illegal Pipeहरूमा लागू) 2</vt:lpstr>
      <vt:lpstr>1. वास्तविक illegal connectionको छानबिन – 3 (4) Illegal connection छानबिन गर्दा ध्यान दिनुपर्ने कुराहरू</vt:lpstr>
      <vt:lpstr>2. वास्तविक त्रुटिपूर्ण मिटरको सर्वेक्षण</vt:lpstr>
      <vt:lpstr>PowerPoint プレゼンテーション</vt:lpstr>
      <vt:lpstr>ग्राहकको Meterको शुद्धता परीक्षणका फोटोहरू</vt:lpstr>
      <vt:lpstr>(3) Meter calibration test </vt:lpstr>
      <vt:lpstr>(4) खराब meter बदल्दा ध्यान दिनुपर्ने कुराहरू</vt:lpstr>
      <vt:lpstr>(3) Meter calibration test </vt:lpstr>
      <vt:lpstr>3. Meter readingका त्रुटिहरू</vt:lpstr>
      <vt:lpstr>3. Meter readingका त्रुटिहरू - 2</vt:lpstr>
      <vt:lpstr>4. Data processing का त्रुटिहरू </vt:lpstr>
      <vt:lpstr>5. Collecting and storing NRW Data</vt:lpstr>
      <vt:lpstr>(1) NRW व्यवस्थापनको लागि statistical प्रणाली (उदाहरण)</vt:lpstr>
      <vt:lpstr>व्यबसायिक घाटा रोकथाम योजना (अपेक्षित अस्थायी बुंदाहरू)</vt:lpstr>
      <vt:lpstr>व्यबसायिक घाटा रोकथाम योजना (अपेक्षित अस्थायी बुंदाहरू) - 2</vt:lpstr>
      <vt:lpstr>Sharing of knowledge regarding Metering Investigation</vt:lpstr>
      <vt:lpstr>  Preparation for Investigation  * Site Selection with date &amp; Distribution Schedule  *Suspect customer Selection   * Team Formation  *Authorised Letter for Team  *Instruction to Team  </vt:lpstr>
      <vt:lpstr>Letter for Team</vt:lpstr>
      <vt:lpstr>PowerPoint プレゼンテーション</vt:lpstr>
      <vt:lpstr>Ward 11 Babarmahal </vt:lpstr>
      <vt:lpstr>12 ward Sabahal</vt:lpstr>
      <vt:lpstr>12 ward Sabahal</vt:lpstr>
      <vt:lpstr>Metering  investigation on Kumari club,Balkhu</vt:lpstr>
      <vt:lpstr>Metering  investigation on Kumari club,Balkhu</vt:lpstr>
      <vt:lpstr>Metering work investigation on Kumari club,Balkhu</vt:lpstr>
      <vt:lpstr>PowerPoint プレゼンテーション</vt:lpstr>
      <vt:lpstr>overall</vt:lpstr>
      <vt:lpstr>Illegal Penalty</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NRW: व्यबसायिक घाटा र प्रतिरोधी उपायहरू, व्यबसायिक घाटा रोकथाम योजना</dc:title>
  <dc:creator>岩田 大三</dc:creator>
  <cp:lastModifiedBy>Koji NAITO</cp:lastModifiedBy>
  <cp:revision>43</cp:revision>
  <cp:lastPrinted>2022-12-07T04:23:09Z</cp:lastPrinted>
  <dcterms:created xsi:type="dcterms:W3CDTF">2022-05-25T04:54:28Z</dcterms:created>
  <dcterms:modified xsi:type="dcterms:W3CDTF">2025-03-05T07:33:43Z</dcterms:modified>
</cp:coreProperties>
</file>