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58" autoAdjust="0"/>
    <p:restoredTop sz="93557" autoAdjust="0"/>
  </p:normalViewPr>
  <p:slideViewPr>
    <p:cSldViewPr>
      <p:cViewPr varScale="1">
        <p:scale>
          <a:sx n="72" d="100"/>
          <a:sy n="72" d="100"/>
        </p:scale>
        <p:origin x="54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AC8223F3-77BC-9822-B46F-B4C1631C70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511" cy="494734"/>
          </a:xfrm>
          <a:prstGeom prst="rect">
            <a:avLst/>
          </a:prstGeom>
        </p:spPr>
        <p:txBody>
          <a:bodyPr vert="horz" lIns="90626" tIns="45313" rIns="90626" bIns="453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0406FD3-B44A-900B-D41B-81E6B2F20A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682" y="0"/>
            <a:ext cx="2919510" cy="494734"/>
          </a:xfrm>
          <a:prstGeom prst="rect">
            <a:avLst/>
          </a:prstGeom>
        </p:spPr>
        <p:txBody>
          <a:bodyPr vert="horz" lIns="90626" tIns="45313" rIns="90626" bIns="45313" rtlCol="0"/>
          <a:lstStyle>
            <a:lvl1pPr algn="r">
              <a:defRPr sz="1200"/>
            </a:lvl1pPr>
          </a:lstStyle>
          <a:p>
            <a:fld id="{123BEFC3-8A3A-421C-8CB1-0CF69EE057FA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88E5BF3-196C-F8FC-DF09-C773A2AE4B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371580"/>
            <a:ext cx="2919511" cy="494734"/>
          </a:xfrm>
          <a:prstGeom prst="rect">
            <a:avLst/>
          </a:prstGeom>
        </p:spPr>
        <p:txBody>
          <a:bodyPr vert="horz" lIns="90626" tIns="45313" rIns="90626" bIns="453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1ED3C7C-185C-62AF-47A6-9116FF215C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682" y="9371580"/>
            <a:ext cx="2919510" cy="494734"/>
          </a:xfrm>
          <a:prstGeom prst="rect">
            <a:avLst/>
          </a:prstGeom>
        </p:spPr>
        <p:txBody>
          <a:bodyPr vert="horz" lIns="90626" tIns="45313" rIns="90626" bIns="45313" rtlCol="0" anchor="b"/>
          <a:lstStyle>
            <a:lvl1pPr algn="r">
              <a:defRPr sz="1200"/>
            </a:lvl1pPr>
          </a:lstStyle>
          <a:p>
            <a:fld id="{05785438-86FA-4F55-85C8-4D18C59F29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0323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511" cy="493159"/>
          </a:xfrm>
          <a:prstGeom prst="rect">
            <a:avLst/>
          </a:prstGeom>
        </p:spPr>
        <p:txBody>
          <a:bodyPr vert="horz" lIns="90626" tIns="45313" rIns="90626" bIns="453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682" y="0"/>
            <a:ext cx="2919510" cy="493159"/>
          </a:xfrm>
          <a:prstGeom prst="rect">
            <a:avLst/>
          </a:prstGeom>
        </p:spPr>
        <p:txBody>
          <a:bodyPr vert="horz" lIns="90626" tIns="45313" rIns="90626" bIns="45313" rtlCol="0"/>
          <a:lstStyle>
            <a:lvl1pPr algn="r">
              <a:defRPr sz="1200"/>
            </a:lvl1pPr>
          </a:lstStyle>
          <a:p>
            <a:fld id="{81BEF2CD-BE67-49E2-8533-D5F7E67F6BD0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26" tIns="45313" rIns="90626" bIns="4531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734" y="4685790"/>
            <a:ext cx="5388295" cy="4439998"/>
          </a:xfrm>
          <a:prstGeom prst="rect">
            <a:avLst/>
          </a:prstGeom>
        </p:spPr>
        <p:txBody>
          <a:bodyPr vert="horz" lIns="90626" tIns="45313" rIns="90626" bIns="4531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579"/>
            <a:ext cx="2919511" cy="493159"/>
          </a:xfrm>
          <a:prstGeom prst="rect">
            <a:avLst/>
          </a:prstGeom>
        </p:spPr>
        <p:txBody>
          <a:bodyPr vert="horz" lIns="90626" tIns="45313" rIns="90626" bIns="453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682" y="9371579"/>
            <a:ext cx="2919510" cy="493159"/>
          </a:xfrm>
          <a:prstGeom prst="rect">
            <a:avLst/>
          </a:prstGeom>
        </p:spPr>
        <p:txBody>
          <a:bodyPr vert="horz" lIns="90626" tIns="45313" rIns="90626" bIns="45313" rtlCol="0" anchor="b"/>
          <a:lstStyle>
            <a:lvl1pPr algn="r">
              <a:defRPr sz="1200"/>
            </a:lvl1pPr>
          </a:lstStyle>
          <a:p>
            <a:fld id="{A4C6CD15-5ACD-49F6-9502-8C5141BBA3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9877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6422-0B18-42CA-80BA-E5D903AAED17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59C0-C797-44EC-B8F2-B9B0269B074C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3824-D53D-4F5A-A6B3-CA81D1C68654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6F2A-4340-40CB-AB9B-A9214F76F3FD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6B83-4A5B-4F31-993F-7E04103C7063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8F4D-FEA3-4D4D-8F57-02EF594CB9DD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EAEA-34DE-4A6A-BE3D-60E9253E42F8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2BFD-3030-4752-BFA8-B9339142185E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946D1-C762-42F3-9A55-FC0A4A0B3DD8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F828-E4A7-4DA4-99CD-0B21537D48C3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B9C6-C21A-40AE-8769-1F0CD1D8F15B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3D28E89-19FD-4E75-AD94-2C3443699E5D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044824"/>
          </a:xfrm>
        </p:spPr>
        <p:txBody>
          <a:bodyPr/>
          <a:lstStyle/>
          <a:p>
            <a:r>
              <a:rPr lang="hi-IN" altLang="ja-JP" dirty="0"/>
              <a:t>सामूहिक कार्यशाला</a:t>
            </a:r>
            <a:br>
              <a:rPr lang="en-US" altLang="ja-JP" dirty="0"/>
            </a:br>
            <a:r>
              <a:rPr lang="hi-IN" altLang="ja-JP" dirty="0"/>
              <a:t>कसरी गर्ने</a:t>
            </a:r>
            <a:endParaRPr lang="es-ES" altLang="ja-JP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1853355"/>
          </a:xfrm>
        </p:spPr>
        <p:txBody>
          <a:bodyPr>
            <a:norm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Training courses: Illegal connection reduction measures</a:t>
            </a:r>
          </a:p>
          <a:p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NRW Reduction: Commercial Loss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2400" dirty="0"/>
              <a:t>July 2023</a:t>
            </a:r>
            <a:endParaRPr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4DF9446-5396-180E-E525-025BC2CB77DD}"/>
              </a:ext>
            </a:extLst>
          </p:cNvPr>
          <p:cNvSpPr txBox="1"/>
          <p:nvPr/>
        </p:nvSpPr>
        <p:spPr>
          <a:xfrm>
            <a:off x="1007604" y="889835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i="1" dirty="0">
                <a:solidFill>
                  <a:schemeClr val="bg1"/>
                </a:solidFill>
              </a:rPr>
              <a:t>The Project on Capacity Development of KUKL to Improve Overall Water Supply Service in Kathmandu Valley</a:t>
            </a:r>
            <a:endParaRPr kumimoji="1" lang="ja-JP" altLang="en-US" sz="2000" b="1" i="1" dirty="0">
              <a:solidFill>
                <a:schemeClr val="bg1"/>
              </a:solidFill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CAF6FE57-B1DB-F03A-CE61-70EAFE7F4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2400" y="6318918"/>
            <a:ext cx="1161826" cy="365125"/>
          </a:xfrm>
        </p:spPr>
        <p:txBody>
          <a:bodyPr/>
          <a:lstStyle/>
          <a:p>
            <a:fld id="{D2D8002D-B5B0-4BAC-B1F6-782DDCCE6D9C}" type="slidenum">
              <a:rPr kumimoji="1" lang="ja-JP" altLang="en-US" sz="1600" smtClean="0">
                <a:solidFill>
                  <a:schemeClr val="tx1"/>
                </a:solidFill>
              </a:rPr>
              <a:t>1</a:t>
            </a:fld>
            <a:endParaRPr kumimoji="1" lang="ja-JP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94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A295C9D2-11D2-B9FB-228B-3E77EC054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564904"/>
            <a:ext cx="7408333" cy="3561259"/>
          </a:xfrm>
        </p:spPr>
        <p:txBody>
          <a:bodyPr>
            <a:normAutofit fontScale="92500"/>
          </a:bodyPr>
          <a:lstStyle/>
          <a:p>
            <a:r>
              <a:rPr kumimoji="1" lang="hi-IN" altLang="ja-JP" sz="2800" dirty="0"/>
              <a:t>सबै प्रशिक्षार्थीहरूलाई 5 समूहमा विभाजन गरिनेछ, प्रत्येक समूहमा 4 जना व्यक्तिहरू छन्।</a:t>
            </a:r>
            <a:endParaRPr kumimoji="1" lang="en-US" altLang="ja-JP" sz="2800" dirty="0"/>
          </a:p>
          <a:p>
            <a:r>
              <a:rPr lang="hi-IN" altLang="ja-JP" sz="2800" dirty="0"/>
              <a:t>सबै प्रशिक्षार्थीहरूलाई "छलफलको नतिजा भर्ने फारम" दिइन्छ।</a:t>
            </a:r>
            <a:endParaRPr lang="en-US" altLang="ja-JP" sz="2800" dirty="0"/>
          </a:p>
          <a:p>
            <a:r>
              <a:rPr kumimoji="1" lang="hi-IN" altLang="ja-JP" sz="2800" dirty="0"/>
              <a:t>प्रत्येक समूहले भर्ने फारममा उल्लेखित विषयहरूको बारेमा छलफल गर्नेछ। प्रत्येक समूहले निर्णय गरेको राय सबै प्रशिक्षार्थीहरूले आफ्नो फारममा लेख्नु पर्छ।</a:t>
            </a:r>
            <a:endParaRPr lang="en-US" altLang="ja-JP" sz="2800" dirty="0"/>
          </a:p>
          <a:p>
            <a:r>
              <a:rPr kumimoji="1" lang="hi-IN" altLang="ja-JP" sz="2800" dirty="0"/>
              <a:t>फारममा</a:t>
            </a:r>
            <a:r>
              <a:rPr kumimoji="1" lang="en-US" altLang="ja-JP" sz="2800" dirty="0"/>
              <a:t> </a:t>
            </a:r>
            <a:r>
              <a:rPr kumimoji="1" lang="hi-IN" altLang="ja-JP" sz="2800" dirty="0"/>
              <a:t>कुल 5 विषयहरू छन्।</a:t>
            </a:r>
            <a:endParaRPr kumimoji="1" lang="ja-JP" altLang="en-US" sz="28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CC060C9-8655-A400-9DE4-864C1FC6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2662" y="6304235"/>
            <a:ext cx="1161826" cy="365125"/>
          </a:xfrm>
        </p:spPr>
        <p:txBody>
          <a:bodyPr/>
          <a:lstStyle/>
          <a:p>
            <a:fld id="{D2D8002D-B5B0-4BAC-B1F6-782DDCCE6D9C}" type="slidenum">
              <a:rPr kumimoji="1" lang="ja-JP" altLang="en-US" sz="1600" smtClean="0"/>
              <a:pPr/>
              <a:t>2</a:t>
            </a:fld>
            <a:endParaRPr kumimoji="1" lang="ja-JP" altLang="en-US" sz="160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C87AB040-C53E-6EA0-F570-92C2B5899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52728"/>
          </a:xfrm>
        </p:spPr>
        <p:txBody>
          <a:bodyPr>
            <a:normAutofit/>
          </a:bodyPr>
          <a:lstStyle/>
          <a:p>
            <a:r>
              <a:rPr kumimoji="1" lang="hi-IN" altLang="ja-JP" sz="3600" dirty="0"/>
              <a:t>कार्यशाला – </a:t>
            </a:r>
            <a:r>
              <a:rPr kumimoji="1" lang="en-US" altLang="ja-JP" sz="3600" dirty="0"/>
              <a:t>1</a:t>
            </a:r>
            <a:r>
              <a:rPr kumimoji="1" lang="hi-IN" altLang="ja-JP" sz="3600" dirty="0"/>
              <a:t>: </a:t>
            </a:r>
            <a:r>
              <a:rPr kumimoji="1"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1" lang="en-US" altLang="ja-JP" sz="3600" dirty="0"/>
              <a:t>llegal</a:t>
            </a:r>
            <a:r>
              <a:rPr kumimoji="1" lang="hi-IN" altLang="ja-JP" sz="3600" dirty="0"/>
              <a:t> प्रयोग पत्ता लगाउन फिल्ड अनुसन्धानको योजना बनाउने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032349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44E6E205-574A-2216-B1DF-9C2AC128E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4248472"/>
          </a:xfrm>
        </p:spPr>
        <p:txBody>
          <a:bodyPr>
            <a:normAutofit fontScale="92500" lnSpcReduction="20000"/>
          </a:bodyPr>
          <a:lstStyle/>
          <a:p>
            <a:r>
              <a:rPr kumimoji="1" lang="hi-IN" altLang="ja-JP" dirty="0"/>
              <a:t>यस कोठाको पछाडिपट्टि, हामीले डिजिटल लीक डिटेक्टर र चुम्बकीय लोकेटर राखेका छौं, जुन प्रत्येक शाखामा पूर्व </a:t>
            </a:r>
            <a:r>
              <a:rPr kumimoji="1" lang="en-US" altLang="ja-JP" dirty="0"/>
              <a:t>JICA Expert</a:t>
            </a:r>
            <a:r>
              <a:rPr kumimoji="1" lang="hi-IN" altLang="ja-JP" dirty="0"/>
              <a:t>द्वारा प्रदान गरिएको थियो।</a:t>
            </a:r>
            <a:endParaRPr kumimoji="1" lang="en-US" altLang="ja-JP" dirty="0"/>
          </a:p>
          <a:p>
            <a:r>
              <a:rPr kumimoji="1" lang="hi-IN" altLang="ja-JP" dirty="0"/>
              <a:t>उपकरण प्रयोग गर्नको लागि प्रत्येक समूहलाई बोलाईनेछ।</a:t>
            </a:r>
            <a:endParaRPr kumimoji="1" lang="en-US" altLang="ja-JP" dirty="0"/>
          </a:p>
          <a:p>
            <a:r>
              <a:rPr kumimoji="1" lang="hi-IN" altLang="ja-JP" dirty="0"/>
              <a:t>प्रत्येक समूहका सबै सदस्यहरूले 2 उपकरणहरू प्रयोग गर्नु हुनेछ।</a:t>
            </a:r>
            <a:r>
              <a:rPr kumimoji="1" lang="en-US" altLang="ja-JP" dirty="0"/>
              <a:t> </a:t>
            </a:r>
          </a:p>
          <a:p>
            <a:r>
              <a:rPr kumimoji="1" lang="hi-IN" altLang="ja-JP" dirty="0"/>
              <a:t>चुम्बकीय लोकेटर (</a:t>
            </a:r>
            <a:r>
              <a:rPr kumimoji="1" lang="en-US" altLang="ja-JP" dirty="0"/>
              <a:t>Magnetic Locator ) </a:t>
            </a:r>
            <a:r>
              <a:rPr kumimoji="1" lang="hi-IN" altLang="ja-JP" dirty="0"/>
              <a:t>द्वारा गमलामा गाडिएको धातुको पाइपको प्रतिक्रिया थाहा पाउने प्रयास गर्नुहोस्।</a:t>
            </a:r>
            <a:endParaRPr kumimoji="1" lang="en-US" altLang="ja-JP" dirty="0"/>
          </a:p>
          <a:p>
            <a:r>
              <a:rPr kumimoji="1" lang="hi-IN" altLang="ja-JP" dirty="0"/>
              <a:t>डिजिटल लीक डिटेक्टर (</a:t>
            </a:r>
            <a:r>
              <a:rPr kumimoji="1" lang="en-US" altLang="ja-JP" dirty="0"/>
              <a:t>Digital Leak Detector) </a:t>
            </a:r>
            <a:r>
              <a:rPr kumimoji="1" lang="hi-IN" altLang="ja-JP" dirty="0"/>
              <a:t>द्वारा गाडिएको गैर-मेटल पाइपबाट संगीतको आवाज आएको सुन्नुहोस्। यदि सम्भव छ भने, पाइपको स्थान अनुमान गर्नुहोस्।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17DC831-D54D-9012-C115-3BAC7D1C3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2662" y="6304235"/>
            <a:ext cx="1161826" cy="365125"/>
          </a:xfrm>
        </p:spPr>
        <p:txBody>
          <a:bodyPr/>
          <a:lstStyle/>
          <a:p>
            <a:fld id="{D2D8002D-B5B0-4BAC-B1F6-782DDCCE6D9C}" type="slidenum">
              <a:rPr kumimoji="1" lang="ja-JP" altLang="en-US" sz="1600" smtClean="0"/>
              <a:t>3</a:t>
            </a:fld>
            <a:endParaRPr kumimoji="1" lang="ja-JP" altLang="en-US" sz="1600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4D49A2E2-41CD-E7E2-DD67-198467C0D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52728"/>
          </a:xfrm>
        </p:spPr>
        <p:txBody>
          <a:bodyPr>
            <a:noAutofit/>
          </a:bodyPr>
          <a:lstStyle/>
          <a:p>
            <a:r>
              <a:rPr kumimoji="1" lang="hi-IN" altLang="ja-JP" sz="3000" dirty="0"/>
              <a:t>कार्यशाला –</a:t>
            </a:r>
            <a:r>
              <a:rPr kumimoji="1" lang="en-US" altLang="ja-JP" sz="3000" dirty="0"/>
              <a:t> 2: </a:t>
            </a:r>
            <a:r>
              <a:rPr kumimoji="1" lang="hi-IN" altLang="ja-JP" sz="3000" dirty="0"/>
              <a:t>डिजिटल लीक डिटेक्टर (</a:t>
            </a:r>
            <a:r>
              <a:rPr kumimoji="1" lang="en-US" altLang="ja-JP" sz="3000" dirty="0"/>
              <a:t>Digital Leak Detector), </a:t>
            </a:r>
            <a:r>
              <a:rPr kumimoji="1" lang="hi-IN" altLang="ja-JP" sz="3000" dirty="0"/>
              <a:t>चुम्बकीय लोकेटर (</a:t>
            </a:r>
            <a:r>
              <a:rPr kumimoji="1" lang="en-US" altLang="ja-JP" sz="3000" dirty="0"/>
              <a:t>Magnetic Locator) </a:t>
            </a:r>
            <a:r>
              <a:rPr kumimoji="1" lang="hi-IN" altLang="ja-JP" sz="3000" dirty="0"/>
              <a:t>प्रयोगको अनुभव</a:t>
            </a:r>
            <a:endParaRPr kumimoji="1" lang="ja-JP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774140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44E6E205-574A-2216-B1DF-9C2AC128E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3633267"/>
          </a:xfrm>
        </p:spPr>
        <p:txBody>
          <a:bodyPr>
            <a:normAutofit fontScale="92500" lnSpcReduction="20000"/>
          </a:bodyPr>
          <a:lstStyle/>
          <a:p>
            <a:r>
              <a:rPr lang="hi-IN" altLang="ja-JP" sz="2800" dirty="0"/>
              <a:t>कार्यशाला जम्मा 60 मिनेटको हुनेछ।</a:t>
            </a:r>
            <a:endParaRPr lang="en-US" altLang="ja-JP" sz="2800" dirty="0"/>
          </a:p>
          <a:p>
            <a:r>
              <a:rPr lang="hi-IN" altLang="ja-JP" sz="2800" dirty="0"/>
              <a:t>५ वटा समूह छन्।</a:t>
            </a:r>
            <a:r>
              <a:rPr lang="en-US" altLang="ja-JP" sz="2800" dirty="0"/>
              <a:t> </a:t>
            </a:r>
          </a:p>
          <a:p>
            <a:r>
              <a:rPr lang="hi-IN" altLang="ja-JP" sz="2800" dirty="0"/>
              <a:t>त्यसैले प्रत्येक समूहले उपकरणहरू प्रयोग गर्न र मिटर खोल्न (अर्को स्लाइड) को लागि 10 मिनेट प्रयोग गर्न सक्छ। </a:t>
            </a:r>
            <a:endParaRPr lang="en-US" altLang="ja-JP" sz="2800" dirty="0"/>
          </a:p>
          <a:p>
            <a:r>
              <a:rPr lang="hi-IN" altLang="ja-JP" sz="2800" dirty="0"/>
              <a:t>प्रत्येक समूहको प्रत्येक प्रशिक्षार्थीले 2.5 मिनेटको लागि 1 उपकरण प्रयोग गर्न सक्छ। धेरै छोटो समयको लागि माफ गर्नुहोस्।</a:t>
            </a:r>
            <a:endParaRPr lang="en-US" altLang="ja-JP" sz="2800" dirty="0"/>
          </a:p>
          <a:p>
            <a:r>
              <a:rPr lang="hi-IN" altLang="ja-JP" sz="2800" dirty="0"/>
              <a:t>यो तिनीहरूलाई प्रयोग गर्ने पहिलो अनुभव प्राप्त गर्न हो।</a:t>
            </a:r>
            <a:endParaRPr kumimoji="1" lang="ja-JP" altLang="en-US" sz="28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17DC831-D54D-9012-C115-3BAC7D1C3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2662" y="6304235"/>
            <a:ext cx="116182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HGP明朝E" panose="02020900000000000000" pitchFamily="18" charset="-12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HGP明朝E" panose="02020900000000000000" pitchFamily="18" charset="-128"/>
              <a:cs typeface="+mn-cs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4D49A2E2-41CD-E7E2-DD67-198467C0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hi-IN" altLang="ja-JP" sz="3000" dirty="0"/>
              <a:t>कार्यशाला –</a:t>
            </a:r>
            <a:r>
              <a:rPr kumimoji="1" lang="en-US" altLang="ja-JP" sz="3000" dirty="0"/>
              <a:t> 2: </a:t>
            </a:r>
            <a:r>
              <a:rPr kumimoji="1" lang="hi-IN" altLang="ja-JP" sz="3000" dirty="0"/>
              <a:t>डिजिटल लीक डिटेक्टर (</a:t>
            </a:r>
            <a:r>
              <a:rPr kumimoji="1" lang="en-US" altLang="ja-JP" sz="3000" dirty="0"/>
              <a:t>Digital Leak Detector), </a:t>
            </a:r>
            <a:r>
              <a:rPr kumimoji="1" lang="hi-IN" altLang="ja-JP" sz="3000" dirty="0"/>
              <a:t>चुम्बकीय लोकेटर (</a:t>
            </a:r>
            <a:r>
              <a:rPr kumimoji="1" lang="en-US" altLang="ja-JP" sz="3000" dirty="0"/>
              <a:t>Magnetic Locator) </a:t>
            </a:r>
            <a:r>
              <a:rPr kumimoji="1" lang="hi-IN" altLang="ja-JP" sz="3000" dirty="0"/>
              <a:t>प्रयोगको अनुभव</a:t>
            </a:r>
            <a:endParaRPr kumimoji="1" lang="ja-JP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355064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44E6E205-574A-2216-B1DF-9C2AC128E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705275"/>
          </a:xfrm>
        </p:spPr>
        <p:txBody>
          <a:bodyPr>
            <a:normAutofit/>
          </a:bodyPr>
          <a:lstStyle/>
          <a:p>
            <a:r>
              <a:rPr lang="hi-IN" altLang="ja-JP" dirty="0"/>
              <a:t>पछाडि पट्टि, 2 </a:t>
            </a:r>
            <a:r>
              <a:rPr lang="en-US" altLang="ja-JP" dirty="0"/>
              <a:t>velocity </a:t>
            </a:r>
            <a:r>
              <a:rPr kumimoji="1" lang="hi-IN" altLang="ja-JP" dirty="0"/>
              <a:t>वाटर</a:t>
            </a:r>
            <a:r>
              <a:rPr lang="en-US" altLang="ja-JP" dirty="0"/>
              <a:t>  </a:t>
            </a:r>
            <a:r>
              <a:rPr lang="hi-IN" altLang="ja-JP" dirty="0"/>
              <a:t>मिटर राखिएको छ।</a:t>
            </a:r>
            <a:endParaRPr lang="en-US" altLang="ja-JP" dirty="0"/>
          </a:p>
          <a:p>
            <a:r>
              <a:rPr lang="hi-IN" altLang="ja-JP" dirty="0"/>
              <a:t>1 सिल सहित र 1 सिल बिना</a:t>
            </a:r>
            <a:r>
              <a:rPr lang="en-US" altLang="ja-JP" dirty="0"/>
              <a:t> </a:t>
            </a:r>
            <a:r>
              <a:rPr lang="hi-IN" altLang="ja-JP" dirty="0"/>
              <a:t>।</a:t>
            </a:r>
            <a:endParaRPr lang="en-US" altLang="ja-JP" dirty="0"/>
          </a:p>
          <a:p>
            <a:r>
              <a:rPr lang="hi-IN" altLang="ja-JP" dirty="0"/>
              <a:t>सिल नाबिगरिकान ती मिटरहरू खोल्ने प्रयास गर्नुहोस्।</a:t>
            </a:r>
            <a:endParaRPr lang="en-US" altLang="ja-JP" dirty="0"/>
          </a:p>
          <a:p>
            <a:r>
              <a:rPr lang="hi-IN" altLang="ja-JP" dirty="0"/>
              <a:t>खोलिसकेपछि, कृपया मिटर भित्र हेर्नुहोस् यसले कसरी काम गर्दछ जान्नको लागि।</a:t>
            </a:r>
            <a:endParaRPr lang="en-US" altLang="ja-JP" dirty="0"/>
          </a:p>
          <a:p>
            <a:r>
              <a:rPr lang="hi-IN" altLang="ja-JP" dirty="0"/>
              <a:t>अर्को व्यक्तिको लागि खोलेको मिटर फेरि जोडिदिनुहोला।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17DC831-D54D-9012-C115-3BAC7D1C3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2662" y="6304235"/>
            <a:ext cx="116182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HGP明朝E" panose="02020900000000000000" pitchFamily="18" charset="-12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HGP明朝E" panose="02020900000000000000" pitchFamily="18" charset="-128"/>
              <a:cs typeface="+mn-cs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4D49A2E2-41CD-E7E2-DD67-198467C0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hi-IN" altLang="ja-JP" sz="4400" dirty="0"/>
              <a:t>कार्यशाला</a:t>
            </a:r>
            <a:r>
              <a:rPr kumimoji="1" lang="en-US" altLang="ja-JP" dirty="0"/>
              <a:t> – </a:t>
            </a:r>
            <a:r>
              <a:rPr lang="en-US" altLang="ja-JP" dirty="0"/>
              <a:t>3</a:t>
            </a:r>
            <a:r>
              <a:rPr kumimoji="1" lang="en-US" altLang="ja-JP" dirty="0"/>
              <a:t>: Velocity </a:t>
            </a:r>
            <a:r>
              <a:rPr kumimoji="1" lang="hi-IN" altLang="ja-JP" dirty="0"/>
              <a:t>वाटर मिटर भित्र हेर्ने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1871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AD92A8E-A808-D40F-E7A6-4C47E043A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766" y="1509226"/>
            <a:ext cx="1458953" cy="2475976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4E484-BA69-2FEF-1630-8AF271E30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2662" y="6309320"/>
            <a:ext cx="1161826" cy="365125"/>
          </a:xfrm>
        </p:spPr>
        <p:txBody>
          <a:bodyPr/>
          <a:lstStyle/>
          <a:p>
            <a:fld id="{D2D8002D-B5B0-4BAC-B1F6-782DDCCE6D9C}" type="slidenum">
              <a:rPr kumimoji="1" lang="ja-JP" altLang="en-US" sz="1600" smtClean="0"/>
              <a:t>6</a:t>
            </a:fld>
            <a:endParaRPr kumimoji="1" lang="ja-JP" altLang="en-US" sz="160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ECA67A51-A631-BA5F-6C22-793204BB7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altLang="ja-JP" dirty="0"/>
              <a:t>कोठाको पछाडिपट्टि</a:t>
            </a:r>
            <a:endParaRPr kumimoji="1" lang="ja-JP" altLang="en-US" dirty="0"/>
          </a:p>
        </p:txBody>
      </p:sp>
      <p:pic>
        <p:nvPicPr>
          <p:cNvPr id="10" name="図 41">
            <a:extLst>
              <a:ext uri="{FF2B5EF4-FFF2-40B4-BE49-F238E27FC236}">
                <a16:creationId xmlns:a16="http://schemas.microsoft.com/office/drawing/2014/main" id="{C9C14601-E1D3-2709-333A-0A6732CFA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2258">
            <a:off x="3676392" y="2721471"/>
            <a:ext cx="1964676" cy="141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3856A134-F466-3BA0-8FE7-BB7F1AF7FC10}"/>
              </a:ext>
            </a:extLst>
          </p:cNvPr>
          <p:cNvGrpSpPr/>
          <p:nvPr/>
        </p:nvGrpSpPr>
        <p:grpSpPr>
          <a:xfrm>
            <a:off x="3558151" y="4295024"/>
            <a:ext cx="2249548" cy="1948097"/>
            <a:chOff x="3558151" y="4295024"/>
            <a:chExt cx="2249548" cy="1948097"/>
          </a:xfrm>
        </p:grpSpPr>
        <p:sp>
          <p:nvSpPr>
            <p:cNvPr id="48" name="台形 47">
              <a:extLst>
                <a:ext uri="{FF2B5EF4-FFF2-40B4-BE49-F238E27FC236}">
                  <a16:creationId xmlns:a16="http://schemas.microsoft.com/office/drawing/2014/main" id="{6892534A-CFD2-004B-92F7-8DD7EDE8B614}"/>
                </a:ext>
              </a:extLst>
            </p:cNvPr>
            <p:cNvSpPr/>
            <p:nvPr/>
          </p:nvSpPr>
          <p:spPr>
            <a:xfrm rot="10800000">
              <a:off x="3571627" y="4541277"/>
              <a:ext cx="2066484" cy="971334"/>
            </a:xfrm>
            <a:prstGeom prst="trapezoid">
              <a:avLst/>
            </a:prstGeom>
            <a:blipFill>
              <a:blip r:embed="rId4"/>
              <a:tile tx="0" ty="0" sx="100000" sy="100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49" name="楕円 48">
              <a:extLst>
                <a:ext uri="{FF2B5EF4-FFF2-40B4-BE49-F238E27FC236}">
                  <a16:creationId xmlns:a16="http://schemas.microsoft.com/office/drawing/2014/main" id="{625D3232-E8EF-9042-DD13-036F380E6B23}"/>
                </a:ext>
              </a:extLst>
            </p:cNvPr>
            <p:cNvSpPr/>
            <p:nvPr/>
          </p:nvSpPr>
          <p:spPr>
            <a:xfrm>
              <a:off x="3809722" y="5293719"/>
              <a:ext cx="1585366" cy="442345"/>
            </a:xfrm>
            <a:prstGeom prst="ellipse">
              <a:avLst/>
            </a:prstGeom>
            <a:blipFill>
              <a:blip r:embed="rId4"/>
              <a:tile tx="0" ty="0" sx="100000" sy="100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50" name="楕円 49">
              <a:extLst>
                <a:ext uri="{FF2B5EF4-FFF2-40B4-BE49-F238E27FC236}">
                  <a16:creationId xmlns:a16="http://schemas.microsoft.com/office/drawing/2014/main" id="{37D0A114-205C-10C4-71DC-64DF5F6FED1D}"/>
                </a:ext>
              </a:extLst>
            </p:cNvPr>
            <p:cNvSpPr/>
            <p:nvPr/>
          </p:nvSpPr>
          <p:spPr>
            <a:xfrm>
              <a:off x="3558151" y="4295024"/>
              <a:ext cx="2088947" cy="442344"/>
            </a:xfrm>
            <a:prstGeom prst="ellipse">
              <a:avLst/>
            </a:prstGeom>
            <a:blipFill>
              <a:blip r:embed="rId4"/>
              <a:tile tx="0" ty="0" sx="100000" sy="100000" flip="none" algn="tl"/>
            </a:blipFill>
            <a:ln w="2540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51" name="楕円 50">
              <a:extLst>
                <a:ext uri="{FF2B5EF4-FFF2-40B4-BE49-F238E27FC236}">
                  <a16:creationId xmlns:a16="http://schemas.microsoft.com/office/drawing/2014/main" id="{3E974C10-BED2-9E9A-3994-6E1874237A53}"/>
                </a:ext>
              </a:extLst>
            </p:cNvPr>
            <p:cNvSpPr/>
            <p:nvPr/>
          </p:nvSpPr>
          <p:spPr>
            <a:xfrm>
              <a:off x="3724368" y="4395350"/>
              <a:ext cx="1774482" cy="241692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6C097E69-3EC9-0897-3F5D-77A2E9D72742}"/>
                </a:ext>
              </a:extLst>
            </p:cNvPr>
            <p:cNvGrpSpPr/>
            <p:nvPr/>
          </p:nvGrpSpPr>
          <p:grpSpPr>
            <a:xfrm>
              <a:off x="4230205" y="5034638"/>
              <a:ext cx="683898" cy="518162"/>
              <a:chOff x="0" y="0"/>
              <a:chExt cx="744783" cy="555781"/>
            </a:xfrm>
          </p:grpSpPr>
          <p:sp>
            <p:nvSpPr>
              <p:cNvPr id="44" name="楕円 43">
                <a:extLst>
                  <a:ext uri="{FF2B5EF4-FFF2-40B4-BE49-F238E27FC236}">
                    <a16:creationId xmlns:a16="http://schemas.microsoft.com/office/drawing/2014/main" id="{E0385833-019F-91CA-706C-7B75340143E1}"/>
                  </a:ext>
                </a:extLst>
              </p:cNvPr>
              <p:cNvSpPr/>
              <p:nvPr/>
            </p:nvSpPr>
            <p:spPr>
              <a:xfrm>
                <a:off x="0" y="420526"/>
                <a:ext cx="135255" cy="135255"/>
              </a:xfrm>
              <a:prstGeom prst="ellipse">
                <a:avLst/>
              </a:prstGeom>
              <a:noFill/>
              <a:ln w="19050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45" name="楕円 44">
                <a:extLst>
                  <a:ext uri="{FF2B5EF4-FFF2-40B4-BE49-F238E27FC236}">
                    <a16:creationId xmlns:a16="http://schemas.microsoft.com/office/drawing/2014/main" id="{703E8960-A93A-55B7-0EC0-75B894D5A5FB}"/>
                  </a:ext>
                </a:extLst>
              </p:cNvPr>
              <p:cNvSpPr/>
              <p:nvPr/>
            </p:nvSpPr>
            <p:spPr>
              <a:xfrm>
                <a:off x="645459" y="0"/>
                <a:ext cx="99324" cy="108595"/>
              </a:xfrm>
              <a:prstGeom prst="ellipse">
                <a:avLst/>
              </a:prstGeom>
              <a:noFill/>
              <a:ln w="19050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cxnSp>
            <p:nvCxnSpPr>
              <p:cNvPr id="46" name="直線コネクタ 45">
                <a:extLst>
                  <a:ext uri="{FF2B5EF4-FFF2-40B4-BE49-F238E27FC236}">
                    <a16:creationId xmlns:a16="http://schemas.microsoft.com/office/drawing/2014/main" id="{4799DBFD-6BAB-5066-265F-1C578BB68E5F}"/>
                  </a:ext>
                </a:extLst>
              </p:cNvPr>
              <p:cNvCxnSpPr/>
              <p:nvPr/>
            </p:nvCxnSpPr>
            <p:spPr>
              <a:xfrm flipV="1">
                <a:off x="11307" y="15688"/>
                <a:ext cx="656767" cy="420527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>
                <a:extLst>
                  <a:ext uri="{FF2B5EF4-FFF2-40B4-BE49-F238E27FC236}">
                    <a16:creationId xmlns:a16="http://schemas.microsoft.com/office/drawing/2014/main" id="{B261E3B3-D7BB-4077-BCA6-C201406A8A46}"/>
                  </a:ext>
                </a:extLst>
              </p:cNvPr>
              <p:cNvCxnSpPr/>
              <p:nvPr/>
            </p:nvCxnSpPr>
            <p:spPr>
              <a:xfrm flipV="1">
                <a:off x="123774" y="113485"/>
                <a:ext cx="591185" cy="42037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3" name="吹き出し: 折線 42">
              <a:extLst>
                <a:ext uri="{FF2B5EF4-FFF2-40B4-BE49-F238E27FC236}">
                  <a16:creationId xmlns:a16="http://schemas.microsoft.com/office/drawing/2014/main" id="{6649C380-4022-C792-66E6-2E90FE8C1970}"/>
                </a:ext>
              </a:extLst>
            </p:cNvPr>
            <p:cNvSpPr/>
            <p:nvPr/>
          </p:nvSpPr>
          <p:spPr>
            <a:xfrm>
              <a:off x="4553804" y="5885890"/>
              <a:ext cx="1253895" cy="357231"/>
            </a:xfrm>
            <a:prstGeom prst="borderCallout2">
              <a:avLst>
                <a:gd name="adj1" fmla="val -29424"/>
                <a:gd name="adj2" fmla="val 49038"/>
                <a:gd name="adj3" fmla="val -108478"/>
                <a:gd name="adj4" fmla="val 39135"/>
                <a:gd name="adj5" fmla="val -169116"/>
                <a:gd name="adj6" fmla="val 6153"/>
              </a:avLst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kern="100" dirty="0">
                  <a:ea typeface="ＭＳ 明朝" panose="02020609040205080304" pitchFamily="17" charset="-128"/>
                  <a:cs typeface="Times New Roman" panose="02020603050405020304" pitchFamily="18" charset="0"/>
                </a:rPr>
                <a:t>Metal</a:t>
              </a:r>
              <a:r>
                <a:rPr lang="en-US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rPr>
                <a:t> pipe</a:t>
              </a:r>
              <a:endParaRPr lang="ja-JP" sz="20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E0B609D1-92D8-7AC9-1AD5-4A9D30F90CF2}"/>
              </a:ext>
            </a:extLst>
          </p:cNvPr>
          <p:cNvGrpSpPr/>
          <p:nvPr/>
        </p:nvGrpSpPr>
        <p:grpSpPr>
          <a:xfrm>
            <a:off x="5704145" y="4048955"/>
            <a:ext cx="3188335" cy="2175287"/>
            <a:chOff x="5704145" y="4048955"/>
            <a:chExt cx="3188335" cy="2175287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370EC618-3DBE-4FBF-F487-D501E88E0FAA}"/>
                </a:ext>
              </a:extLst>
            </p:cNvPr>
            <p:cNvGrpSpPr/>
            <p:nvPr/>
          </p:nvGrpSpPr>
          <p:grpSpPr>
            <a:xfrm>
              <a:off x="5704145" y="4048955"/>
              <a:ext cx="3188335" cy="1717041"/>
              <a:chOff x="-31327" y="0"/>
              <a:chExt cx="3188636" cy="1717177"/>
            </a:xfrm>
          </p:grpSpPr>
          <p:grpSp>
            <p:nvGrpSpPr>
              <p:cNvPr id="12" name="グループ化 11">
                <a:extLst>
                  <a:ext uri="{FF2B5EF4-FFF2-40B4-BE49-F238E27FC236}">
                    <a16:creationId xmlns:a16="http://schemas.microsoft.com/office/drawing/2014/main" id="{A7BA2204-4055-C936-8010-959DE7526785}"/>
                  </a:ext>
                </a:extLst>
              </p:cNvPr>
              <p:cNvGrpSpPr/>
              <p:nvPr/>
            </p:nvGrpSpPr>
            <p:grpSpPr>
              <a:xfrm>
                <a:off x="-31327" y="30358"/>
                <a:ext cx="3078126" cy="1686819"/>
                <a:chOff x="-31327" y="0"/>
                <a:chExt cx="3078126" cy="1686819"/>
              </a:xfrm>
            </p:grpSpPr>
            <p:grpSp>
              <p:nvGrpSpPr>
                <p:cNvPr id="14" name="グループ化 13">
                  <a:extLst>
                    <a:ext uri="{FF2B5EF4-FFF2-40B4-BE49-F238E27FC236}">
                      <a16:creationId xmlns:a16="http://schemas.microsoft.com/office/drawing/2014/main" id="{075681FF-69FA-4080-7E9D-45E500EA7CF8}"/>
                    </a:ext>
                  </a:extLst>
                </p:cNvPr>
                <p:cNvGrpSpPr/>
                <p:nvPr/>
              </p:nvGrpSpPr>
              <p:grpSpPr>
                <a:xfrm>
                  <a:off x="-31327" y="0"/>
                  <a:ext cx="3078126" cy="1686819"/>
                  <a:chOff x="-31327" y="0"/>
                  <a:chExt cx="3078126" cy="1686819"/>
                </a:xfrm>
              </p:grpSpPr>
              <p:grpSp>
                <p:nvGrpSpPr>
                  <p:cNvPr id="17" name="グループ化 16">
                    <a:extLst>
                      <a:ext uri="{FF2B5EF4-FFF2-40B4-BE49-F238E27FC236}">
                        <a16:creationId xmlns:a16="http://schemas.microsoft.com/office/drawing/2014/main" id="{D5CDDD51-B3CF-5AE6-6743-FC28C6E8C322}"/>
                      </a:ext>
                    </a:extLst>
                  </p:cNvPr>
                  <p:cNvGrpSpPr/>
                  <p:nvPr/>
                </p:nvGrpSpPr>
                <p:grpSpPr>
                  <a:xfrm>
                    <a:off x="-31327" y="22111"/>
                    <a:ext cx="2565232" cy="1664708"/>
                    <a:chOff x="-244359" y="-171234"/>
                    <a:chExt cx="2791938" cy="1784882"/>
                  </a:xfrm>
                </p:grpSpPr>
                <p:grpSp>
                  <p:nvGrpSpPr>
                    <p:cNvPr id="22" name="グループ化 21">
                      <a:extLst>
                        <a:ext uri="{FF2B5EF4-FFF2-40B4-BE49-F238E27FC236}">
                          <a16:creationId xmlns:a16="http://schemas.microsoft.com/office/drawing/2014/main" id="{AB72E0F9-1412-B1C8-C0F5-2E211FCEC44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244359" y="-171234"/>
                      <a:ext cx="2791938" cy="1784882"/>
                      <a:chOff x="-244358" y="-171234"/>
                      <a:chExt cx="2791938" cy="1784882"/>
                    </a:xfrm>
                  </p:grpSpPr>
                  <p:sp>
                    <p:nvSpPr>
                      <p:cNvPr id="26" name="台形 25">
                        <a:extLst>
                          <a:ext uri="{FF2B5EF4-FFF2-40B4-BE49-F238E27FC236}">
                            <a16:creationId xmlns:a16="http://schemas.microsoft.com/office/drawing/2014/main" id="{89C0E0D3-7408-B4D8-1F00-F6455A111507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34229" y="332509"/>
                        <a:ext cx="2249326" cy="1041536"/>
                      </a:xfrm>
                      <a:prstGeom prst="trapezoid">
                        <a:avLst/>
                      </a:prstGeom>
                      <a:blipFill>
                        <a:blip r:embed="rId4"/>
                        <a:tile tx="0" ty="0" sx="100000" sy="100000" flip="none" algn="tl"/>
                      </a:blip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27" name="楕円 26">
                        <a:extLst>
                          <a:ext uri="{FF2B5EF4-FFF2-40B4-BE49-F238E27FC236}">
                            <a16:creationId xmlns:a16="http://schemas.microsoft.com/office/drawing/2014/main" id="{435A0E0A-7ADC-318C-7401-899E35466C3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3390" y="1139333"/>
                        <a:ext cx="1725638" cy="474315"/>
                      </a:xfrm>
                      <a:prstGeom prst="ellipse">
                        <a:avLst/>
                      </a:prstGeom>
                      <a:blipFill>
                        <a:blip r:embed="rId4"/>
                        <a:tile tx="0" ty="0" sx="100000" sy="100000" flip="none" algn="tl"/>
                      </a:blip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ja-JP" altLang="en-US"/>
                      </a:p>
                    </p:txBody>
                  </p:sp>
                  <p:grpSp>
                    <p:nvGrpSpPr>
                      <p:cNvPr id="28" name="グループ化 27">
                        <a:extLst>
                          <a:ext uri="{FF2B5EF4-FFF2-40B4-BE49-F238E27FC236}">
                            <a16:creationId xmlns:a16="http://schemas.microsoft.com/office/drawing/2014/main" id="{B18D02A0-A92C-B592-3718-DBA569B2E92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95516" y="805805"/>
                        <a:ext cx="744783" cy="555781"/>
                        <a:chOff x="0" y="0"/>
                        <a:chExt cx="744783" cy="555781"/>
                      </a:xfrm>
                    </p:grpSpPr>
                    <p:sp>
                      <p:nvSpPr>
                        <p:cNvPr id="38" name="楕円 37">
                          <a:extLst>
                            <a:ext uri="{FF2B5EF4-FFF2-40B4-BE49-F238E27FC236}">
                              <a16:creationId xmlns:a16="http://schemas.microsoft.com/office/drawing/2014/main" id="{415F68DC-1FB8-C264-98E4-86186370A50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0" y="420526"/>
                          <a:ext cx="135255" cy="135255"/>
                        </a:xfrm>
                        <a:prstGeom prst="ellipse">
                          <a:avLst/>
                        </a:prstGeom>
                        <a:noFill/>
                        <a:ln w="19050" cap="flat" cmpd="sng" algn="ctr">
                          <a:solidFill>
                            <a:sysClr val="windowText" lastClr="000000">
                              <a:shade val="95000"/>
                              <a:satMod val="105000"/>
                            </a:sysClr>
                          </a:solidFill>
                          <a:prstDash val="solid"/>
                        </a:ln>
                        <a:effectLst>
                          <a:outerShdw blurRad="40000" dist="20000" dir="5400000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ja-JP" altLang="en-US"/>
                        </a:p>
                      </p:txBody>
                    </p:sp>
                    <p:sp>
                      <p:nvSpPr>
                        <p:cNvPr id="39" name="楕円 38">
                          <a:extLst>
                            <a:ext uri="{FF2B5EF4-FFF2-40B4-BE49-F238E27FC236}">
                              <a16:creationId xmlns:a16="http://schemas.microsoft.com/office/drawing/2014/main" id="{729944AA-5521-343F-C7D7-62B3A8D6930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5459" y="0"/>
                          <a:ext cx="99324" cy="108595"/>
                        </a:xfrm>
                        <a:prstGeom prst="ellipse">
                          <a:avLst/>
                        </a:prstGeom>
                        <a:noFill/>
                        <a:ln w="19050" cap="flat" cmpd="sng" algn="ctr">
                          <a:solidFill>
                            <a:sysClr val="windowText" lastClr="000000">
                              <a:shade val="95000"/>
                              <a:satMod val="105000"/>
                            </a:sysClr>
                          </a:solidFill>
                          <a:prstDash val="solid"/>
                        </a:ln>
                        <a:effectLst>
                          <a:outerShdw blurRad="40000" dist="20000" dir="5400000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ja-JP" altLang="en-US"/>
                        </a:p>
                      </p:txBody>
                    </p:sp>
                    <p:cxnSp>
                      <p:nvCxnSpPr>
                        <p:cNvPr id="40" name="直線コネクタ 39">
                          <a:extLst>
                            <a:ext uri="{FF2B5EF4-FFF2-40B4-BE49-F238E27FC236}">
                              <a16:creationId xmlns:a16="http://schemas.microsoft.com/office/drawing/2014/main" id="{24892B5A-3AA2-8B92-45CC-C87B02F0B826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11307" y="15688"/>
                          <a:ext cx="656767" cy="420527"/>
                        </a:xfrm>
                        <a:prstGeom prst="line">
                          <a:avLst/>
                        </a:prstGeom>
                        <a:noFill/>
                        <a:ln w="19050" cap="flat" cmpd="sng" algn="ctr">
                          <a:solidFill>
                            <a:sysClr val="windowText" lastClr="000000">
                              <a:shade val="95000"/>
                              <a:satMod val="105000"/>
                            </a:sysClr>
                          </a:solidFill>
                          <a:prstDash val="solid"/>
                        </a:ln>
                        <a:effectLst/>
                      </p:spPr>
                    </p:cxnSp>
                    <p:cxnSp>
                      <p:nvCxnSpPr>
                        <p:cNvPr id="41" name="直線コネクタ 40">
                          <a:extLst>
                            <a:ext uri="{FF2B5EF4-FFF2-40B4-BE49-F238E27FC236}">
                              <a16:creationId xmlns:a16="http://schemas.microsoft.com/office/drawing/2014/main" id="{F5EA7EA4-BCDE-1776-6D43-BE88C6112C55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123774" y="113485"/>
                          <a:ext cx="591185" cy="420370"/>
                        </a:xfrm>
                        <a:prstGeom prst="line">
                          <a:avLst/>
                        </a:prstGeom>
                        <a:noFill/>
                        <a:ln w="19050" cap="flat" cmpd="sng" algn="ctr">
                          <a:solidFill>
                            <a:sysClr val="windowText" lastClr="000000">
                              <a:shade val="95000"/>
                              <a:satMod val="105000"/>
                            </a:sysClr>
                          </a:solidFill>
                          <a:prstDash val="solid"/>
                        </a:ln>
                        <a:effectLst/>
                      </p:spPr>
                    </p:cxnSp>
                  </p:grpSp>
                  <p:grpSp>
                    <p:nvGrpSpPr>
                      <p:cNvPr id="29" name="グループ化 28">
                        <a:extLst>
                          <a:ext uri="{FF2B5EF4-FFF2-40B4-BE49-F238E27FC236}">
                            <a16:creationId xmlns:a16="http://schemas.microsoft.com/office/drawing/2014/main" id="{241ABC91-1295-0CE4-4954-3E595E63940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44358" y="-171234"/>
                        <a:ext cx="2791938" cy="928264"/>
                        <a:chOff x="-244358" y="-171234"/>
                        <a:chExt cx="2791938" cy="928264"/>
                      </a:xfrm>
                    </p:grpSpPr>
                    <p:sp>
                      <p:nvSpPr>
                        <p:cNvPr id="30" name="テキスト ボックス 5">
                          <a:extLst>
                            <a:ext uri="{FF2B5EF4-FFF2-40B4-BE49-F238E27FC236}">
                              <a16:creationId xmlns:a16="http://schemas.microsoft.com/office/drawing/2014/main" id="{8322ED22-5D56-0623-F591-2B34786F440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681522" y="459434"/>
                          <a:ext cx="263525" cy="288290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just">
                            <a:lnSpc>
                              <a:spcPts val="1200"/>
                            </a:lnSpc>
                          </a:pPr>
                          <a:r>
                            <a:rPr lang="en-US" sz="1050" b="1" kern="100">
                              <a:effectLst/>
                              <a:latin typeface="Arial Black" panose="020B0A04020102020204" pitchFamily="34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ja-JP" sz="1050" kern="100"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31" name="テキスト ボックス 5">
                          <a:extLst>
                            <a:ext uri="{FF2B5EF4-FFF2-40B4-BE49-F238E27FC236}">
                              <a16:creationId xmlns:a16="http://schemas.microsoft.com/office/drawing/2014/main" id="{63BC52CE-6480-34C0-09B4-0FD609315E8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82655" y="480136"/>
                          <a:ext cx="263525" cy="276894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just">
                            <a:lnSpc>
                              <a:spcPts val="1200"/>
                            </a:lnSpc>
                          </a:pPr>
                          <a:r>
                            <a:rPr lang="en-US" sz="1050" b="1" kern="100">
                              <a:effectLst/>
                              <a:latin typeface="Arial Black" panose="020B0A04020102020204" pitchFamily="34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ja-JP" sz="1050" kern="100"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32" name="テキスト ボックス 5">
                          <a:extLst>
                            <a:ext uri="{FF2B5EF4-FFF2-40B4-BE49-F238E27FC236}">
                              <a16:creationId xmlns:a16="http://schemas.microsoft.com/office/drawing/2014/main" id="{0D4AF023-236D-F730-C86E-E504A2CA77E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003580" y="516097"/>
                          <a:ext cx="278721" cy="229823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just">
                            <a:lnSpc>
                              <a:spcPts val="1200"/>
                            </a:lnSpc>
                          </a:pPr>
                          <a:r>
                            <a:rPr lang="en-US" sz="1050" b="1" kern="100">
                              <a:effectLst/>
                              <a:latin typeface="Arial Black" panose="020B0A04020102020204" pitchFamily="34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ja-JP" sz="1050" kern="100"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33" name="テキスト ボックス 5">
                          <a:extLst>
                            <a:ext uri="{FF2B5EF4-FFF2-40B4-BE49-F238E27FC236}">
                              <a16:creationId xmlns:a16="http://schemas.microsoft.com/office/drawing/2014/main" id="{C0A9CB6C-1D19-604B-507C-EBE92935B1B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244358" y="170933"/>
                          <a:ext cx="264052" cy="288501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just">
                            <a:lnSpc>
                              <a:spcPts val="1200"/>
                            </a:lnSpc>
                          </a:pPr>
                          <a:r>
                            <a:rPr lang="en-US" sz="1050" b="1" kern="100">
                              <a:effectLst/>
                              <a:latin typeface="Arial Black" panose="020B0A04020102020204" pitchFamily="34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ja-JP" sz="1050" kern="100"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34" name="テキスト ボックス 5">
                          <a:extLst>
                            <a:ext uri="{FF2B5EF4-FFF2-40B4-BE49-F238E27FC236}">
                              <a16:creationId xmlns:a16="http://schemas.microsoft.com/office/drawing/2014/main" id="{09420CD4-14D0-E64A-923B-75896B563C1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4499" y="-117569"/>
                          <a:ext cx="264052" cy="288501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just">
                            <a:lnSpc>
                              <a:spcPts val="1200"/>
                            </a:lnSpc>
                          </a:pPr>
                          <a:r>
                            <a:rPr lang="en-US" sz="1050" b="1" kern="100">
                              <a:effectLst/>
                              <a:latin typeface="Arial Black" panose="020B0A04020102020204" pitchFamily="34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ja-JP" sz="1050" kern="100"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35" name="テキスト ボックス 5">
                          <a:extLst>
                            <a:ext uri="{FF2B5EF4-FFF2-40B4-BE49-F238E27FC236}">
                              <a16:creationId xmlns:a16="http://schemas.microsoft.com/office/drawing/2014/main" id="{E2F65F1C-8199-8FA7-7503-C753CCBA1A3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003579" y="-171234"/>
                          <a:ext cx="264052" cy="288501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just">
                            <a:lnSpc>
                              <a:spcPts val="1200"/>
                            </a:lnSpc>
                          </a:pPr>
                          <a:r>
                            <a:rPr lang="en-US" sz="1050" b="1" kern="100">
                              <a:effectLst/>
                              <a:latin typeface="Arial Black" panose="020B0A04020102020204" pitchFamily="34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ja-JP" sz="1050" kern="100"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36" name="テキスト ボックス 5">
                          <a:extLst>
                            <a:ext uri="{FF2B5EF4-FFF2-40B4-BE49-F238E27FC236}">
                              <a16:creationId xmlns:a16="http://schemas.microsoft.com/office/drawing/2014/main" id="{16C9EBF8-5BF8-6155-E316-375DE4DCA7D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673189" y="-132028"/>
                          <a:ext cx="263525" cy="288290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just">
                            <a:lnSpc>
                              <a:spcPts val="1200"/>
                            </a:lnSpc>
                          </a:pPr>
                          <a:r>
                            <a:rPr lang="en-US" sz="1050" b="1" kern="100">
                              <a:effectLst/>
                              <a:latin typeface="Arial Black" panose="020B0A04020102020204" pitchFamily="34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ja-JP" sz="1050" kern="100"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37" name="テキスト ボックス 5">
                          <a:extLst>
                            <a:ext uri="{FF2B5EF4-FFF2-40B4-BE49-F238E27FC236}">
                              <a16:creationId xmlns:a16="http://schemas.microsoft.com/office/drawing/2014/main" id="{928DF61E-0640-77B2-B70F-2281409A4B6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283528" y="170932"/>
                          <a:ext cx="264052" cy="254243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just">
                            <a:lnSpc>
                              <a:spcPts val="1200"/>
                            </a:lnSpc>
                          </a:pPr>
                          <a:r>
                            <a:rPr lang="en-US" sz="1050" b="1" kern="100">
                              <a:effectLst/>
                              <a:latin typeface="Arial Black" panose="020B0A04020102020204" pitchFamily="34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ja-JP" sz="1050" kern="100"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3" name="グループ化 22">
                      <a:extLst>
                        <a:ext uri="{FF2B5EF4-FFF2-40B4-BE49-F238E27FC236}">
                          <a16:creationId xmlns:a16="http://schemas.microsoft.com/office/drawing/2014/main" id="{10043608-44FC-702A-51AF-9315B7AE0EA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559" y="68458"/>
                      <a:ext cx="2273776" cy="474314"/>
                      <a:chOff x="0" y="0"/>
                      <a:chExt cx="2273776" cy="474315"/>
                    </a:xfrm>
                  </p:grpSpPr>
                  <p:sp>
                    <p:nvSpPr>
                      <p:cNvPr id="24" name="楕円 23">
                        <a:extLst>
                          <a:ext uri="{FF2B5EF4-FFF2-40B4-BE49-F238E27FC236}">
                            <a16:creationId xmlns:a16="http://schemas.microsoft.com/office/drawing/2014/main" id="{D442636B-C224-E429-2BBC-E03693EF7B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2273776" cy="474315"/>
                      </a:xfrm>
                      <a:prstGeom prst="ellipse">
                        <a:avLst/>
                      </a:prstGeom>
                      <a:blipFill>
                        <a:blip r:embed="rId4"/>
                        <a:tile tx="0" ty="0" sx="100000" sy="100000" flip="none" algn="tl"/>
                      </a:blipFill>
                      <a:ln w="25400" cap="flat" cmpd="sng" algn="ctr">
                        <a:solidFill>
                          <a:srgbClr val="EEECE1">
                            <a:lumMod val="25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25" name="楕円 24">
                        <a:extLst>
                          <a:ext uri="{FF2B5EF4-FFF2-40B4-BE49-F238E27FC236}">
                            <a16:creationId xmlns:a16="http://schemas.microsoft.com/office/drawing/2014/main" id="{D30AA2D0-FBF8-13D1-9108-E81F35F92F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924" y="107577"/>
                        <a:ext cx="1931487" cy="259161"/>
                      </a:xfrm>
                      <a:prstGeom prst="ellipse">
                        <a:avLst/>
                      </a:prstGeom>
                      <a:solidFill>
                        <a:sysClr val="windowText" lastClr="000000"/>
                      </a:solidFill>
                      <a:ln w="25400" cap="flat" cmpd="sng" algn="ctr">
                        <a:solidFill>
                          <a:sysClr val="windowText" lastClr="000000">
                            <a:shade val="50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ja-JP" altLang="en-US"/>
                      </a:p>
                    </p:txBody>
                  </p:sp>
                </p:grpSp>
              </p:grpSp>
              <p:sp>
                <p:nvSpPr>
                  <p:cNvPr id="18" name="フリーフォーム: 図形 17">
                    <a:extLst>
                      <a:ext uri="{FF2B5EF4-FFF2-40B4-BE49-F238E27FC236}">
                        <a16:creationId xmlns:a16="http://schemas.microsoft.com/office/drawing/2014/main" id="{1AEC8AE0-3D65-D9C4-FC0F-8D28A0AA4053}"/>
                      </a:ext>
                    </a:extLst>
                  </p:cNvPr>
                  <p:cNvSpPr/>
                  <p:nvPr/>
                </p:nvSpPr>
                <p:spPr>
                  <a:xfrm>
                    <a:off x="1481621" y="0"/>
                    <a:ext cx="1565178" cy="1056206"/>
                  </a:xfrm>
                  <a:custGeom>
                    <a:avLst/>
                    <a:gdLst>
                      <a:gd name="connsiteX0" fmla="*/ 1565178 w 1565178"/>
                      <a:gd name="connsiteY0" fmla="*/ 0 h 1056206"/>
                      <a:gd name="connsiteX1" fmla="*/ 1501610 w 1565178"/>
                      <a:gd name="connsiteY1" fmla="*/ 4890 h 1056206"/>
                      <a:gd name="connsiteX2" fmla="*/ 1413593 w 1565178"/>
                      <a:gd name="connsiteY2" fmla="*/ 14670 h 1056206"/>
                      <a:gd name="connsiteX3" fmla="*/ 1296237 w 1565178"/>
                      <a:gd name="connsiteY3" fmla="*/ 19560 h 1056206"/>
                      <a:gd name="connsiteX4" fmla="*/ 1222889 w 1565178"/>
                      <a:gd name="connsiteY4" fmla="*/ 24449 h 1056206"/>
                      <a:gd name="connsiteX5" fmla="*/ 1144651 w 1565178"/>
                      <a:gd name="connsiteY5" fmla="*/ 39119 h 1056206"/>
                      <a:gd name="connsiteX6" fmla="*/ 1100643 w 1565178"/>
                      <a:gd name="connsiteY6" fmla="*/ 48899 h 1056206"/>
                      <a:gd name="connsiteX7" fmla="*/ 1037075 w 1565178"/>
                      <a:gd name="connsiteY7" fmla="*/ 73348 h 1056206"/>
                      <a:gd name="connsiteX8" fmla="*/ 1022405 w 1565178"/>
                      <a:gd name="connsiteY8" fmla="*/ 78238 h 1056206"/>
                      <a:gd name="connsiteX9" fmla="*/ 973507 w 1565178"/>
                      <a:gd name="connsiteY9" fmla="*/ 112466 h 1056206"/>
                      <a:gd name="connsiteX10" fmla="*/ 914829 w 1565178"/>
                      <a:gd name="connsiteY10" fmla="*/ 146695 h 1056206"/>
                      <a:gd name="connsiteX11" fmla="*/ 880600 w 1565178"/>
                      <a:gd name="connsiteY11" fmla="*/ 176034 h 1056206"/>
                      <a:gd name="connsiteX12" fmla="*/ 851261 w 1565178"/>
                      <a:gd name="connsiteY12" fmla="*/ 200484 h 1056206"/>
                      <a:gd name="connsiteX13" fmla="*/ 836592 w 1565178"/>
                      <a:gd name="connsiteY13" fmla="*/ 210263 h 1056206"/>
                      <a:gd name="connsiteX14" fmla="*/ 812142 w 1565178"/>
                      <a:gd name="connsiteY14" fmla="*/ 239602 h 1056206"/>
                      <a:gd name="connsiteX15" fmla="*/ 773024 w 1565178"/>
                      <a:gd name="connsiteY15" fmla="*/ 268941 h 1056206"/>
                      <a:gd name="connsiteX16" fmla="*/ 738795 w 1565178"/>
                      <a:gd name="connsiteY16" fmla="*/ 298280 h 1056206"/>
                      <a:gd name="connsiteX17" fmla="*/ 733905 w 1565178"/>
                      <a:gd name="connsiteY17" fmla="*/ 312950 h 1056206"/>
                      <a:gd name="connsiteX18" fmla="*/ 685007 w 1565178"/>
                      <a:gd name="connsiteY18" fmla="*/ 366738 h 1056206"/>
                      <a:gd name="connsiteX19" fmla="*/ 665447 w 1565178"/>
                      <a:gd name="connsiteY19" fmla="*/ 386297 h 1056206"/>
                      <a:gd name="connsiteX20" fmla="*/ 660557 w 1565178"/>
                      <a:gd name="connsiteY20" fmla="*/ 400967 h 1056206"/>
                      <a:gd name="connsiteX21" fmla="*/ 650778 w 1565178"/>
                      <a:gd name="connsiteY21" fmla="*/ 425416 h 1056206"/>
                      <a:gd name="connsiteX22" fmla="*/ 631218 w 1565178"/>
                      <a:gd name="connsiteY22" fmla="*/ 513433 h 1056206"/>
                      <a:gd name="connsiteX23" fmla="*/ 616549 w 1565178"/>
                      <a:gd name="connsiteY23" fmla="*/ 528103 h 1056206"/>
                      <a:gd name="connsiteX24" fmla="*/ 562761 w 1565178"/>
                      <a:gd name="connsiteY24" fmla="*/ 567222 h 1056206"/>
                      <a:gd name="connsiteX25" fmla="*/ 533422 w 1565178"/>
                      <a:gd name="connsiteY25" fmla="*/ 606340 h 1056206"/>
                      <a:gd name="connsiteX26" fmla="*/ 528532 w 1565178"/>
                      <a:gd name="connsiteY26" fmla="*/ 621010 h 1056206"/>
                      <a:gd name="connsiteX27" fmla="*/ 513862 w 1565178"/>
                      <a:gd name="connsiteY27" fmla="*/ 640569 h 1056206"/>
                      <a:gd name="connsiteX28" fmla="*/ 494303 w 1565178"/>
                      <a:gd name="connsiteY28" fmla="*/ 704137 h 1056206"/>
                      <a:gd name="connsiteX29" fmla="*/ 479633 w 1565178"/>
                      <a:gd name="connsiteY29" fmla="*/ 748146 h 1056206"/>
                      <a:gd name="connsiteX30" fmla="*/ 469854 w 1565178"/>
                      <a:gd name="connsiteY30" fmla="*/ 767705 h 1056206"/>
                      <a:gd name="connsiteX31" fmla="*/ 460074 w 1565178"/>
                      <a:gd name="connsiteY31" fmla="*/ 792154 h 1056206"/>
                      <a:gd name="connsiteX32" fmla="*/ 435625 w 1565178"/>
                      <a:gd name="connsiteY32" fmla="*/ 831273 h 1056206"/>
                      <a:gd name="connsiteX33" fmla="*/ 430735 w 1565178"/>
                      <a:gd name="connsiteY33" fmla="*/ 845942 h 1056206"/>
                      <a:gd name="connsiteX34" fmla="*/ 396506 w 1565178"/>
                      <a:gd name="connsiteY34" fmla="*/ 889951 h 1056206"/>
                      <a:gd name="connsiteX35" fmla="*/ 381837 w 1565178"/>
                      <a:gd name="connsiteY35" fmla="*/ 914400 h 1056206"/>
                      <a:gd name="connsiteX36" fmla="*/ 352497 w 1565178"/>
                      <a:gd name="connsiteY36" fmla="*/ 938849 h 1056206"/>
                      <a:gd name="connsiteX37" fmla="*/ 347608 w 1565178"/>
                      <a:gd name="connsiteY37" fmla="*/ 958409 h 1056206"/>
                      <a:gd name="connsiteX38" fmla="*/ 313379 w 1565178"/>
                      <a:gd name="connsiteY38" fmla="*/ 987748 h 1056206"/>
                      <a:gd name="connsiteX39" fmla="*/ 274260 w 1565178"/>
                      <a:gd name="connsiteY39" fmla="*/ 1007307 h 1056206"/>
                      <a:gd name="connsiteX40" fmla="*/ 220472 w 1565178"/>
                      <a:gd name="connsiteY40" fmla="*/ 1017087 h 1056206"/>
                      <a:gd name="connsiteX41" fmla="*/ 127565 w 1565178"/>
                      <a:gd name="connsiteY41" fmla="*/ 1012197 h 1056206"/>
                      <a:gd name="connsiteX42" fmla="*/ 93336 w 1565178"/>
                      <a:gd name="connsiteY42" fmla="*/ 1007307 h 1056206"/>
                      <a:gd name="connsiteX43" fmla="*/ 19988 w 1565178"/>
                      <a:gd name="connsiteY43" fmla="*/ 1012197 h 1056206"/>
                      <a:gd name="connsiteX44" fmla="*/ 5319 w 1565178"/>
                      <a:gd name="connsiteY44" fmla="*/ 1017087 h 1056206"/>
                      <a:gd name="connsiteX45" fmla="*/ 429 w 1565178"/>
                      <a:gd name="connsiteY45" fmla="*/ 1056206 h 1056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565178" h="1056206">
                        <a:moveTo>
                          <a:pt x="1565178" y="0"/>
                        </a:moveTo>
                        <a:lnTo>
                          <a:pt x="1501610" y="4890"/>
                        </a:lnTo>
                        <a:cubicBezTo>
                          <a:pt x="1472228" y="7734"/>
                          <a:pt x="1443038" y="12567"/>
                          <a:pt x="1413593" y="14670"/>
                        </a:cubicBezTo>
                        <a:cubicBezTo>
                          <a:pt x="1374540" y="17460"/>
                          <a:pt x="1335338" y="17555"/>
                          <a:pt x="1296237" y="19560"/>
                        </a:cubicBezTo>
                        <a:cubicBezTo>
                          <a:pt x="1271766" y="20815"/>
                          <a:pt x="1247338" y="22819"/>
                          <a:pt x="1222889" y="24449"/>
                        </a:cubicBezTo>
                        <a:cubicBezTo>
                          <a:pt x="1100357" y="44872"/>
                          <a:pt x="1202843" y="26187"/>
                          <a:pt x="1144651" y="39119"/>
                        </a:cubicBezTo>
                        <a:cubicBezTo>
                          <a:pt x="1126698" y="43109"/>
                          <a:pt x="1117683" y="43787"/>
                          <a:pt x="1100643" y="48899"/>
                        </a:cubicBezTo>
                        <a:cubicBezTo>
                          <a:pt x="1062855" y="60235"/>
                          <a:pt x="1076772" y="57469"/>
                          <a:pt x="1037075" y="73348"/>
                        </a:cubicBezTo>
                        <a:cubicBezTo>
                          <a:pt x="1032289" y="75262"/>
                          <a:pt x="1026911" y="75735"/>
                          <a:pt x="1022405" y="78238"/>
                        </a:cubicBezTo>
                        <a:cubicBezTo>
                          <a:pt x="935641" y="126439"/>
                          <a:pt x="1037584" y="74020"/>
                          <a:pt x="973507" y="112466"/>
                        </a:cubicBezTo>
                        <a:cubicBezTo>
                          <a:pt x="959616" y="120801"/>
                          <a:pt x="925359" y="133532"/>
                          <a:pt x="914829" y="146695"/>
                        </a:cubicBezTo>
                        <a:cubicBezTo>
                          <a:pt x="892050" y="175170"/>
                          <a:pt x="905172" y="167845"/>
                          <a:pt x="880600" y="176034"/>
                        </a:cubicBezTo>
                        <a:cubicBezTo>
                          <a:pt x="844174" y="200320"/>
                          <a:pt x="888918" y="169103"/>
                          <a:pt x="851261" y="200484"/>
                        </a:cubicBezTo>
                        <a:cubicBezTo>
                          <a:pt x="846746" y="204246"/>
                          <a:pt x="840747" y="206108"/>
                          <a:pt x="836592" y="210263"/>
                        </a:cubicBezTo>
                        <a:cubicBezTo>
                          <a:pt x="827590" y="219265"/>
                          <a:pt x="821496" y="230967"/>
                          <a:pt x="812142" y="239602"/>
                        </a:cubicBezTo>
                        <a:cubicBezTo>
                          <a:pt x="800165" y="250657"/>
                          <a:pt x="784549" y="257416"/>
                          <a:pt x="773024" y="268941"/>
                        </a:cubicBezTo>
                        <a:cubicBezTo>
                          <a:pt x="752591" y="289374"/>
                          <a:pt x="763886" y="279462"/>
                          <a:pt x="738795" y="298280"/>
                        </a:cubicBezTo>
                        <a:cubicBezTo>
                          <a:pt x="737165" y="303170"/>
                          <a:pt x="736210" y="308340"/>
                          <a:pt x="733905" y="312950"/>
                        </a:cubicBezTo>
                        <a:cubicBezTo>
                          <a:pt x="723902" y="332955"/>
                          <a:pt x="696881" y="354864"/>
                          <a:pt x="685007" y="366738"/>
                        </a:cubicBezTo>
                        <a:lnTo>
                          <a:pt x="665447" y="386297"/>
                        </a:lnTo>
                        <a:cubicBezTo>
                          <a:pt x="663817" y="391187"/>
                          <a:pt x="662367" y="396141"/>
                          <a:pt x="660557" y="400967"/>
                        </a:cubicBezTo>
                        <a:cubicBezTo>
                          <a:pt x="657475" y="409186"/>
                          <a:pt x="652617" y="416833"/>
                          <a:pt x="650778" y="425416"/>
                        </a:cubicBezTo>
                        <a:cubicBezTo>
                          <a:pt x="644431" y="455037"/>
                          <a:pt x="649920" y="487250"/>
                          <a:pt x="631218" y="513433"/>
                        </a:cubicBezTo>
                        <a:cubicBezTo>
                          <a:pt x="627199" y="519060"/>
                          <a:pt x="621901" y="523724"/>
                          <a:pt x="616549" y="528103"/>
                        </a:cubicBezTo>
                        <a:cubicBezTo>
                          <a:pt x="592457" y="547815"/>
                          <a:pt x="583879" y="553143"/>
                          <a:pt x="562761" y="567222"/>
                        </a:cubicBezTo>
                        <a:cubicBezTo>
                          <a:pt x="552865" y="606805"/>
                          <a:pt x="566962" y="567210"/>
                          <a:pt x="533422" y="606340"/>
                        </a:cubicBezTo>
                        <a:cubicBezTo>
                          <a:pt x="530067" y="610254"/>
                          <a:pt x="531089" y="616535"/>
                          <a:pt x="528532" y="621010"/>
                        </a:cubicBezTo>
                        <a:cubicBezTo>
                          <a:pt x="524489" y="628086"/>
                          <a:pt x="518752" y="634049"/>
                          <a:pt x="513862" y="640569"/>
                        </a:cubicBezTo>
                        <a:cubicBezTo>
                          <a:pt x="483897" y="730461"/>
                          <a:pt x="525829" y="603253"/>
                          <a:pt x="494303" y="704137"/>
                        </a:cubicBezTo>
                        <a:cubicBezTo>
                          <a:pt x="489691" y="718896"/>
                          <a:pt x="486548" y="734315"/>
                          <a:pt x="479633" y="748146"/>
                        </a:cubicBezTo>
                        <a:cubicBezTo>
                          <a:pt x="476373" y="754666"/>
                          <a:pt x="472814" y="761044"/>
                          <a:pt x="469854" y="767705"/>
                        </a:cubicBezTo>
                        <a:cubicBezTo>
                          <a:pt x="466289" y="775726"/>
                          <a:pt x="464235" y="784426"/>
                          <a:pt x="460074" y="792154"/>
                        </a:cubicBezTo>
                        <a:cubicBezTo>
                          <a:pt x="452784" y="805693"/>
                          <a:pt x="440488" y="816685"/>
                          <a:pt x="435625" y="831273"/>
                        </a:cubicBezTo>
                        <a:cubicBezTo>
                          <a:pt x="433995" y="836163"/>
                          <a:pt x="433238" y="841436"/>
                          <a:pt x="430735" y="845942"/>
                        </a:cubicBezTo>
                        <a:cubicBezTo>
                          <a:pt x="394477" y="911205"/>
                          <a:pt x="427055" y="849219"/>
                          <a:pt x="396506" y="889951"/>
                        </a:cubicBezTo>
                        <a:cubicBezTo>
                          <a:pt x="390804" y="897554"/>
                          <a:pt x="387539" y="906797"/>
                          <a:pt x="381837" y="914400"/>
                        </a:cubicBezTo>
                        <a:cubicBezTo>
                          <a:pt x="372423" y="926952"/>
                          <a:pt x="364923" y="930566"/>
                          <a:pt x="352497" y="938849"/>
                        </a:cubicBezTo>
                        <a:cubicBezTo>
                          <a:pt x="350867" y="945369"/>
                          <a:pt x="351170" y="952710"/>
                          <a:pt x="347608" y="958409"/>
                        </a:cubicBezTo>
                        <a:cubicBezTo>
                          <a:pt x="341417" y="968314"/>
                          <a:pt x="324550" y="981655"/>
                          <a:pt x="313379" y="987748"/>
                        </a:cubicBezTo>
                        <a:cubicBezTo>
                          <a:pt x="300580" y="994729"/>
                          <a:pt x="288640" y="1004910"/>
                          <a:pt x="274260" y="1007307"/>
                        </a:cubicBezTo>
                        <a:cubicBezTo>
                          <a:pt x="236723" y="1013563"/>
                          <a:pt x="254643" y="1010253"/>
                          <a:pt x="220472" y="1017087"/>
                        </a:cubicBezTo>
                        <a:cubicBezTo>
                          <a:pt x="189503" y="1015457"/>
                          <a:pt x="158486" y="1014576"/>
                          <a:pt x="127565" y="1012197"/>
                        </a:cubicBezTo>
                        <a:cubicBezTo>
                          <a:pt x="116073" y="1011313"/>
                          <a:pt x="104862" y="1007307"/>
                          <a:pt x="93336" y="1007307"/>
                        </a:cubicBezTo>
                        <a:cubicBezTo>
                          <a:pt x="68832" y="1007307"/>
                          <a:pt x="44437" y="1010567"/>
                          <a:pt x="19988" y="1012197"/>
                        </a:cubicBezTo>
                        <a:cubicBezTo>
                          <a:pt x="15098" y="1013827"/>
                          <a:pt x="8964" y="1013442"/>
                          <a:pt x="5319" y="1017087"/>
                        </a:cubicBezTo>
                        <a:cubicBezTo>
                          <a:pt x="-2148" y="1024554"/>
                          <a:pt x="429" y="1050215"/>
                          <a:pt x="429" y="1056206"/>
                        </a:cubicBezTo>
                      </a:path>
                    </a:pathLst>
                  </a:custGeom>
                  <a:ln w="158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9" name="フリーフォーム: 図形 18">
                    <a:extLst>
                      <a:ext uri="{FF2B5EF4-FFF2-40B4-BE49-F238E27FC236}">
                        <a16:creationId xmlns:a16="http://schemas.microsoft.com/office/drawing/2014/main" id="{1146390E-1B84-FD58-9996-B83E7B2778A0}"/>
                      </a:ext>
                    </a:extLst>
                  </p:cNvPr>
                  <p:cNvSpPr/>
                  <p:nvPr/>
                </p:nvSpPr>
                <p:spPr>
                  <a:xfrm>
                    <a:off x="933959" y="728586"/>
                    <a:ext cx="1030925" cy="694357"/>
                  </a:xfrm>
                  <a:custGeom>
                    <a:avLst/>
                    <a:gdLst>
                      <a:gd name="connsiteX0" fmla="*/ 1030925 w 1030925"/>
                      <a:gd name="connsiteY0" fmla="*/ 0 h 694357"/>
                      <a:gd name="connsiteX1" fmla="*/ 991806 w 1030925"/>
                      <a:gd name="connsiteY1" fmla="*/ 141806 h 694357"/>
                      <a:gd name="connsiteX2" fmla="*/ 864671 w 1030925"/>
                      <a:gd name="connsiteY2" fmla="*/ 361848 h 694357"/>
                      <a:gd name="connsiteX3" fmla="*/ 840221 w 1030925"/>
                      <a:gd name="connsiteY3" fmla="*/ 396077 h 694357"/>
                      <a:gd name="connsiteX4" fmla="*/ 820662 w 1030925"/>
                      <a:gd name="connsiteY4" fmla="*/ 415637 h 694357"/>
                      <a:gd name="connsiteX5" fmla="*/ 791323 w 1030925"/>
                      <a:gd name="connsiteY5" fmla="*/ 459645 h 694357"/>
                      <a:gd name="connsiteX6" fmla="*/ 771764 w 1030925"/>
                      <a:gd name="connsiteY6" fmla="*/ 479205 h 694357"/>
                      <a:gd name="connsiteX7" fmla="*/ 732645 w 1030925"/>
                      <a:gd name="connsiteY7" fmla="*/ 513433 h 694357"/>
                      <a:gd name="connsiteX8" fmla="*/ 698416 w 1030925"/>
                      <a:gd name="connsiteY8" fmla="*/ 562332 h 694357"/>
                      <a:gd name="connsiteX9" fmla="*/ 678857 w 1030925"/>
                      <a:gd name="connsiteY9" fmla="*/ 577001 h 694357"/>
                      <a:gd name="connsiteX10" fmla="*/ 649518 w 1030925"/>
                      <a:gd name="connsiteY10" fmla="*/ 601451 h 694357"/>
                      <a:gd name="connsiteX11" fmla="*/ 380576 w 1030925"/>
                      <a:gd name="connsiteY11" fmla="*/ 640569 h 694357"/>
                      <a:gd name="connsiteX12" fmla="*/ 356127 w 1030925"/>
                      <a:gd name="connsiteY12" fmla="*/ 650349 h 694357"/>
                      <a:gd name="connsiteX13" fmla="*/ 312119 w 1030925"/>
                      <a:gd name="connsiteY13" fmla="*/ 660129 h 694357"/>
                      <a:gd name="connsiteX14" fmla="*/ 292559 w 1030925"/>
                      <a:gd name="connsiteY14" fmla="*/ 665018 h 694357"/>
                      <a:gd name="connsiteX15" fmla="*/ 263220 w 1030925"/>
                      <a:gd name="connsiteY15" fmla="*/ 669908 h 694357"/>
                      <a:gd name="connsiteX16" fmla="*/ 224102 w 1030925"/>
                      <a:gd name="connsiteY16" fmla="*/ 679688 h 694357"/>
                      <a:gd name="connsiteX17" fmla="*/ 160534 w 1030925"/>
                      <a:gd name="connsiteY17" fmla="*/ 694357 h 694357"/>
                      <a:gd name="connsiteX18" fmla="*/ 48067 w 1030925"/>
                      <a:gd name="connsiteY18" fmla="*/ 669908 h 694357"/>
                      <a:gd name="connsiteX19" fmla="*/ 72517 w 1030925"/>
                      <a:gd name="connsiteY19" fmla="*/ 660129 h 694357"/>
                      <a:gd name="connsiteX20" fmla="*/ 121415 w 1030925"/>
                      <a:gd name="connsiteY20" fmla="*/ 625900 h 694357"/>
                      <a:gd name="connsiteX21" fmla="*/ 131195 w 1030925"/>
                      <a:gd name="connsiteY21" fmla="*/ 625900 h 694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030925" h="694357">
                        <a:moveTo>
                          <a:pt x="1030925" y="0"/>
                        </a:moveTo>
                        <a:cubicBezTo>
                          <a:pt x="1017885" y="47269"/>
                          <a:pt x="1011122" y="96736"/>
                          <a:pt x="991806" y="141806"/>
                        </a:cubicBezTo>
                        <a:cubicBezTo>
                          <a:pt x="973432" y="184679"/>
                          <a:pt x="904561" y="302013"/>
                          <a:pt x="864671" y="361848"/>
                        </a:cubicBezTo>
                        <a:cubicBezTo>
                          <a:pt x="856893" y="373515"/>
                          <a:pt x="849100" y="385225"/>
                          <a:pt x="840221" y="396077"/>
                        </a:cubicBezTo>
                        <a:cubicBezTo>
                          <a:pt x="834382" y="403213"/>
                          <a:pt x="826284" y="408329"/>
                          <a:pt x="820662" y="415637"/>
                        </a:cubicBezTo>
                        <a:cubicBezTo>
                          <a:pt x="809913" y="429611"/>
                          <a:pt x="803789" y="447178"/>
                          <a:pt x="791323" y="459645"/>
                        </a:cubicBezTo>
                        <a:cubicBezTo>
                          <a:pt x="784803" y="466165"/>
                          <a:pt x="778561" y="472975"/>
                          <a:pt x="771764" y="479205"/>
                        </a:cubicBezTo>
                        <a:cubicBezTo>
                          <a:pt x="758992" y="490913"/>
                          <a:pt x="744397" y="500702"/>
                          <a:pt x="732645" y="513433"/>
                        </a:cubicBezTo>
                        <a:cubicBezTo>
                          <a:pt x="713464" y="534213"/>
                          <a:pt x="716742" y="544006"/>
                          <a:pt x="698416" y="562332"/>
                        </a:cubicBezTo>
                        <a:cubicBezTo>
                          <a:pt x="692653" y="568095"/>
                          <a:pt x="684620" y="571238"/>
                          <a:pt x="678857" y="577001"/>
                        </a:cubicBezTo>
                        <a:cubicBezTo>
                          <a:pt x="652213" y="603645"/>
                          <a:pt x="677536" y="592111"/>
                          <a:pt x="649518" y="601451"/>
                        </a:cubicBezTo>
                        <a:cubicBezTo>
                          <a:pt x="553762" y="683527"/>
                          <a:pt x="641104" y="620907"/>
                          <a:pt x="380576" y="640569"/>
                        </a:cubicBezTo>
                        <a:cubicBezTo>
                          <a:pt x="371823" y="641230"/>
                          <a:pt x="364567" y="647938"/>
                          <a:pt x="356127" y="650349"/>
                        </a:cubicBezTo>
                        <a:cubicBezTo>
                          <a:pt x="341678" y="654477"/>
                          <a:pt x="326761" y="656750"/>
                          <a:pt x="312119" y="660129"/>
                        </a:cubicBezTo>
                        <a:cubicBezTo>
                          <a:pt x="305571" y="661640"/>
                          <a:pt x="299149" y="663700"/>
                          <a:pt x="292559" y="665018"/>
                        </a:cubicBezTo>
                        <a:cubicBezTo>
                          <a:pt x="282837" y="666962"/>
                          <a:pt x="272914" y="667831"/>
                          <a:pt x="263220" y="669908"/>
                        </a:cubicBezTo>
                        <a:cubicBezTo>
                          <a:pt x="250078" y="672724"/>
                          <a:pt x="237282" y="677052"/>
                          <a:pt x="224102" y="679688"/>
                        </a:cubicBezTo>
                        <a:cubicBezTo>
                          <a:pt x="170149" y="690479"/>
                          <a:pt x="190973" y="684212"/>
                          <a:pt x="160534" y="694357"/>
                        </a:cubicBezTo>
                        <a:cubicBezTo>
                          <a:pt x="-35033" y="674801"/>
                          <a:pt x="-24462" y="694084"/>
                          <a:pt x="48067" y="669908"/>
                        </a:cubicBezTo>
                        <a:cubicBezTo>
                          <a:pt x="56394" y="667132"/>
                          <a:pt x="64367" y="663389"/>
                          <a:pt x="72517" y="660129"/>
                        </a:cubicBezTo>
                        <a:cubicBezTo>
                          <a:pt x="87462" y="648173"/>
                          <a:pt x="103429" y="633608"/>
                          <a:pt x="121415" y="625900"/>
                        </a:cubicBezTo>
                        <a:cubicBezTo>
                          <a:pt x="124411" y="624616"/>
                          <a:pt x="127935" y="625900"/>
                          <a:pt x="131195" y="625900"/>
                        </a:cubicBezTo>
                      </a:path>
                    </a:pathLst>
                  </a:custGeom>
                  <a:ln w="158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20" name="楕円 19">
                    <a:extLst>
                      <a:ext uri="{FF2B5EF4-FFF2-40B4-BE49-F238E27FC236}">
                        <a16:creationId xmlns:a16="http://schemas.microsoft.com/office/drawing/2014/main" id="{77D821A1-0D4C-B11F-15B0-F827C1685154}"/>
                      </a:ext>
                    </a:extLst>
                  </p:cNvPr>
                  <p:cNvSpPr/>
                  <p:nvPr/>
                </p:nvSpPr>
                <p:spPr>
                  <a:xfrm>
                    <a:off x="1432723" y="1036646"/>
                    <a:ext cx="68458" cy="45719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21" name="楕円 20">
                    <a:extLst>
                      <a:ext uri="{FF2B5EF4-FFF2-40B4-BE49-F238E27FC236}">
                        <a16:creationId xmlns:a16="http://schemas.microsoft.com/office/drawing/2014/main" id="{BF12D1F1-A7F1-513C-5BF5-4CC8CDCEB2ED}"/>
                      </a:ext>
                    </a:extLst>
                  </p:cNvPr>
                  <p:cNvSpPr/>
                  <p:nvPr/>
                </p:nvSpPr>
                <p:spPr>
                  <a:xfrm>
                    <a:off x="1036646" y="1320257"/>
                    <a:ext cx="68458" cy="45719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25400" cap="flat" cmpd="sng" algn="ctr">
                    <a:solidFill>
                      <a:sysClr val="windowText" lastClr="000000">
                        <a:shade val="50000"/>
                      </a:sys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15" name="二等辺三角形 14">
                  <a:extLst>
                    <a:ext uri="{FF2B5EF4-FFF2-40B4-BE49-F238E27FC236}">
                      <a16:creationId xmlns:a16="http://schemas.microsoft.com/office/drawing/2014/main" id="{B826FEE6-8B8C-5CEA-5CD3-6BAB8FF57987}"/>
                    </a:ext>
                  </a:extLst>
                </p:cNvPr>
                <p:cNvSpPr/>
                <p:nvPr/>
              </p:nvSpPr>
              <p:spPr>
                <a:xfrm rot="16510896">
                  <a:off x="1461552" y="1006798"/>
                  <a:ext cx="45719" cy="45719"/>
                </a:xfrm>
                <a:prstGeom prst="triangl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6" name="二等辺三角形 15">
                  <a:extLst>
                    <a:ext uri="{FF2B5EF4-FFF2-40B4-BE49-F238E27FC236}">
                      <a16:creationId xmlns:a16="http://schemas.microsoft.com/office/drawing/2014/main" id="{754E3F6E-1BAC-73EF-FBCB-4A035581F523}"/>
                    </a:ext>
                  </a:extLst>
                </p:cNvPr>
                <p:cNvSpPr/>
                <p:nvPr/>
              </p:nvSpPr>
              <p:spPr>
                <a:xfrm rot="6299608">
                  <a:off x="1031247" y="1344196"/>
                  <a:ext cx="45085" cy="45085"/>
                </a:xfrm>
                <a:prstGeom prst="triangle">
                  <a:avLst/>
                </a:prstGeom>
                <a:solidFill>
                  <a:sysClr val="windowText" lastClr="000000"/>
                </a:solidFill>
                <a:ln w="25400" cap="flat" cmpd="sng" algn="ctr">
                  <a:solidFill>
                    <a:sysClr val="windowText" lastClr="000000">
                      <a:shade val="50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</p:grpSp>
          <p:sp>
            <p:nvSpPr>
              <p:cNvPr id="13" name="平行四辺形 12">
                <a:extLst>
                  <a:ext uri="{FF2B5EF4-FFF2-40B4-BE49-F238E27FC236}">
                    <a16:creationId xmlns:a16="http://schemas.microsoft.com/office/drawing/2014/main" id="{97F27329-9EC2-1DA9-3345-CC7552362A10}"/>
                  </a:ext>
                </a:extLst>
              </p:cNvPr>
              <p:cNvSpPr/>
              <p:nvPr/>
            </p:nvSpPr>
            <p:spPr>
              <a:xfrm flipH="1">
                <a:off x="2893257" y="0"/>
                <a:ext cx="264052" cy="382426"/>
              </a:xfrm>
              <a:prstGeom prst="parallelogram">
                <a:avLst/>
              </a:prstGeom>
              <a:ln w="222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52" name="吹き出し: 折線 51">
              <a:extLst>
                <a:ext uri="{FF2B5EF4-FFF2-40B4-BE49-F238E27FC236}">
                  <a16:creationId xmlns:a16="http://schemas.microsoft.com/office/drawing/2014/main" id="{114906CF-F0BB-7C62-344C-1DCA24E84B25}"/>
                </a:ext>
              </a:extLst>
            </p:cNvPr>
            <p:cNvSpPr/>
            <p:nvPr/>
          </p:nvSpPr>
          <p:spPr>
            <a:xfrm>
              <a:off x="7179532" y="5867011"/>
              <a:ext cx="1712948" cy="357231"/>
            </a:xfrm>
            <a:prstGeom prst="borderCallout2">
              <a:avLst>
                <a:gd name="adj1" fmla="val -9518"/>
                <a:gd name="adj2" fmla="val 36258"/>
                <a:gd name="adj3" fmla="val -82112"/>
                <a:gd name="adj4" fmla="val 22354"/>
                <a:gd name="adj5" fmla="val -162433"/>
                <a:gd name="adj6" fmla="val -16947"/>
              </a:avLst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rPr>
                <a:t>Non-metal pipe</a:t>
              </a:r>
              <a:endParaRPr lang="ja-JP" sz="20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679F9F56-5539-E4DD-7CE4-65F366865180}"/>
              </a:ext>
            </a:extLst>
          </p:cNvPr>
          <p:cNvGrpSpPr/>
          <p:nvPr/>
        </p:nvGrpSpPr>
        <p:grpSpPr>
          <a:xfrm>
            <a:off x="539338" y="3455757"/>
            <a:ext cx="2520494" cy="1522607"/>
            <a:chOff x="539338" y="3455757"/>
            <a:chExt cx="2520494" cy="1522607"/>
          </a:xfrm>
        </p:grpSpPr>
        <p:pic>
          <p:nvPicPr>
            <p:cNvPr id="6" name="図 209">
              <a:extLst>
                <a:ext uri="{FF2B5EF4-FFF2-40B4-BE49-F238E27FC236}">
                  <a16:creationId xmlns:a16="http://schemas.microsoft.com/office/drawing/2014/main" id="{6651280B-6614-6605-3F9D-E5B3164379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9599" y="4140021"/>
              <a:ext cx="1150233" cy="838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図 209">
              <a:extLst>
                <a:ext uri="{FF2B5EF4-FFF2-40B4-BE49-F238E27FC236}">
                  <a16:creationId xmlns:a16="http://schemas.microsoft.com/office/drawing/2014/main" id="{A507D99F-3B9B-7A46-E863-E4F59C3C10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846" y="4134747"/>
              <a:ext cx="1150233" cy="838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吹き出し: 四角形 52">
              <a:extLst>
                <a:ext uri="{FF2B5EF4-FFF2-40B4-BE49-F238E27FC236}">
                  <a16:creationId xmlns:a16="http://schemas.microsoft.com/office/drawing/2014/main" id="{6A74B134-0C32-0054-9FF9-AACAB0403DA4}"/>
                </a:ext>
              </a:extLst>
            </p:cNvPr>
            <p:cNvSpPr/>
            <p:nvPr/>
          </p:nvSpPr>
          <p:spPr>
            <a:xfrm>
              <a:off x="539338" y="3469185"/>
              <a:ext cx="917937" cy="509631"/>
            </a:xfrm>
            <a:prstGeom prst="wedgeRectCallout">
              <a:avLst>
                <a:gd name="adj1" fmla="val -4230"/>
                <a:gd name="adj2" fmla="val 159521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/>
                <a:t>With Shield</a:t>
              </a:r>
              <a:endParaRPr kumimoji="1" lang="ja-JP" altLang="en-US" sz="1600" dirty="0"/>
            </a:p>
          </p:txBody>
        </p:sp>
        <p:sp>
          <p:nvSpPr>
            <p:cNvPr id="54" name="吹き出し: 四角形 53">
              <a:extLst>
                <a:ext uri="{FF2B5EF4-FFF2-40B4-BE49-F238E27FC236}">
                  <a16:creationId xmlns:a16="http://schemas.microsoft.com/office/drawing/2014/main" id="{AEE32B5B-5292-6A61-2F57-B3CD2C5133D9}"/>
                </a:ext>
              </a:extLst>
            </p:cNvPr>
            <p:cNvSpPr/>
            <p:nvPr/>
          </p:nvSpPr>
          <p:spPr>
            <a:xfrm>
              <a:off x="1907704" y="3455757"/>
              <a:ext cx="917937" cy="536486"/>
            </a:xfrm>
            <a:prstGeom prst="wedgeRectCallout">
              <a:avLst>
                <a:gd name="adj1" fmla="val -15029"/>
                <a:gd name="adj2" fmla="val 173171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/>
                <a:t>Without Shield</a:t>
              </a:r>
              <a:endParaRPr kumimoji="1" lang="ja-JP" altLang="en-US" sz="1600" dirty="0"/>
            </a:p>
          </p:txBody>
        </p:sp>
      </p:grpSp>
      <p:sp>
        <p:nvSpPr>
          <p:cNvPr id="55" name="吹き出し: 四角形 54">
            <a:extLst>
              <a:ext uri="{FF2B5EF4-FFF2-40B4-BE49-F238E27FC236}">
                <a16:creationId xmlns:a16="http://schemas.microsoft.com/office/drawing/2014/main" id="{D64BDCAB-CEBC-8F80-B372-CDC9B4E1D84B}"/>
              </a:ext>
            </a:extLst>
          </p:cNvPr>
          <p:cNvSpPr/>
          <p:nvPr/>
        </p:nvSpPr>
        <p:spPr>
          <a:xfrm>
            <a:off x="7783547" y="1947591"/>
            <a:ext cx="1252949" cy="1776897"/>
          </a:xfrm>
          <a:prstGeom prst="wedgeRectCallout">
            <a:avLst>
              <a:gd name="adj1" fmla="val -104403"/>
              <a:gd name="adj2" fmla="val 9600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Listen a sound of music. Find a location as “1-4”</a:t>
            </a:r>
            <a:endParaRPr kumimoji="1" lang="ja-JP" altLang="en-US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CDFB2914-741A-2EF4-1031-AAD2AF905C03}"/>
              </a:ext>
            </a:extLst>
          </p:cNvPr>
          <p:cNvSpPr txBox="1"/>
          <p:nvPr/>
        </p:nvSpPr>
        <p:spPr>
          <a:xfrm>
            <a:off x="485710" y="5085184"/>
            <a:ext cx="28912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hi-IN" altLang="ja-JP" sz="2000" dirty="0"/>
              <a:t>पक्का गर्नुहोस् कि तपाइँ सिल हुँदा हुदै छुट्याउन सक्नुहुन्न (</a:t>
            </a:r>
            <a:r>
              <a:rPr kumimoji="1" lang="hi-IN" altLang="ja-JP" sz="2000" dirty="0">
                <a:solidFill>
                  <a:srgbClr val="FF0000"/>
                </a:solidFill>
              </a:rPr>
              <a:t>न तोड्नुहोस्</a:t>
            </a:r>
            <a:r>
              <a:rPr kumimoji="1" lang="hi-IN" altLang="ja-JP" sz="2000" dirty="0"/>
              <a:t>!) सिल बिना, अलग गर्नुहोस् र भित्र हेर्नुहोस्।</a:t>
            </a:r>
            <a:endParaRPr kumimoji="1" lang="ja-JP" altLang="en-US" sz="2000" dirty="0"/>
          </a:p>
        </p:txBody>
      </p:sp>
      <p:sp>
        <p:nvSpPr>
          <p:cNvPr id="57" name="吹き出し: 四角形 56">
            <a:extLst>
              <a:ext uri="{FF2B5EF4-FFF2-40B4-BE49-F238E27FC236}">
                <a16:creationId xmlns:a16="http://schemas.microsoft.com/office/drawing/2014/main" id="{81981009-DB59-5768-82BA-1E37D259C42D}"/>
              </a:ext>
            </a:extLst>
          </p:cNvPr>
          <p:cNvSpPr/>
          <p:nvPr/>
        </p:nvSpPr>
        <p:spPr>
          <a:xfrm>
            <a:off x="3012642" y="1509226"/>
            <a:ext cx="1503277" cy="1889199"/>
          </a:xfrm>
          <a:prstGeom prst="wedgeRectCallout">
            <a:avLst>
              <a:gd name="adj1" fmla="val 58125"/>
              <a:gd name="adj2" fmla="val 11983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altLang="ja-JP" sz="1400" dirty="0"/>
              <a:t>चुम्बकीय लोकेटर (</a:t>
            </a:r>
            <a:r>
              <a:rPr lang="en-US" altLang="ja-JP" sz="1400" dirty="0"/>
              <a:t>Magnetic Locator)</a:t>
            </a:r>
            <a:r>
              <a:rPr lang="hi-IN" altLang="ja-JP" sz="1400" dirty="0"/>
              <a:t>ले धातुको पाइप (</a:t>
            </a:r>
            <a:r>
              <a:rPr lang="en-US" altLang="ja-JP" sz="1400" dirty="0"/>
              <a:t>Metal pipe) </a:t>
            </a:r>
            <a:r>
              <a:rPr lang="hi-IN" altLang="ja-JP" sz="1400" dirty="0"/>
              <a:t>संग कसरी प्रतिक्रिया दिन्छ जाँच गर्नुहोस्।</a:t>
            </a:r>
            <a:endParaRPr kumimoji="1" lang="ja-JP" altLang="en-US" sz="1400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6C243EE5-83F3-5E96-2482-63801984A65E}"/>
              </a:ext>
            </a:extLst>
          </p:cNvPr>
          <p:cNvSpPr txBox="1"/>
          <p:nvPr/>
        </p:nvSpPr>
        <p:spPr>
          <a:xfrm>
            <a:off x="459596" y="1887142"/>
            <a:ext cx="2386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hi-IN" altLang="ja-JP" b="1" i="1" dirty="0">
                <a:solidFill>
                  <a:srgbClr val="FF0000"/>
                </a:solidFill>
              </a:rPr>
              <a:t>1 प्रशिक्षार्थीले प्रत्येक उपकरणमा 2.5 मिनेट प्रयोग गर्नु हुनेछ। त्यसपछि, एक अर्कालाई परिवर्तन गर्नुहोस्।</a:t>
            </a:r>
            <a:endParaRPr kumimoji="1" lang="ja-JP" alt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36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5CC352-DDCA-FCD9-603D-6439B06EB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360" y="6337109"/>
            <a:ext cx="1161826" cy="365125"/>
          </a:xfrm>
        </p:spPr>
        <p:txBody>
          <a:bodyPr/>
          <a:lstStyle/>
          <a:p>
            <a:fld id="{D2D8002D-B5B0-4BAC-B1F6-782DDCCE6D9C}" type="slidenum">
              <a:rPr kumimoji="1" lang="ja-JP" altLang="en-US" sz="1600" smtClean="0"/>
              <a:t>7</a:t>
            </a:fld>
            <a:endParaRPr kumimoji="1" lang="ja-JP" altLang="en-US" sz="160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8BE788B0-3E4B-82A5-8AF9-2D16B5C63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hi-IN" altLang="ja-JP" sz="4400" dirty="0"/>
              <a:t>चुम्बकीय लोकेटर </a:t>
            </a:r>
            <a:r>
              <a:rPr lang="en-US" altLang="ja-JP" sz="4400" dirty="0"/>
              <a:t>(</a:t>
            </a:r>
            <a:r>
              <a:rPr kumimoji="1" lang="en-US" altLang="ja-JP" dirty="0"/>
              <a:t>Magnetic locator) </a:t>
            </a:r>
            <a:endParaRPr kumimoji="1" lang="ja-JP" altLang="en-US" dirty="0"/>
          </a:p>
        </p:txBody>
      </p:sp>
      <p:pic>
        <p:nvPicPr>
          <p:cNvPr id="6" name="図 5" descr="屋内, 座る, 小さい, 吊るす が含まれている画像&#10;&#10;自動的に生成された説明">
            <a:extLst>
              <a:ext uri="{FF2B5EF4-FFF2-40B4-BE49-F238E27FC236}">
                <a16:creationId xmlns:a16="http://schemas.microsoft.com/office/drawing/2014/main" id="{A007EEB8-09BA-65A8-473C-2E9303B168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334" y="1489451"/>
            <a:ext cx="1875379" cy="2500505"/>
          </a:xfrm>
          <a:prstGeom prst="rect">
            <a:avLst/>
          </a:prstGeom>
        </p:spPr>
      </p:pic>
      <p:pic>
        <p:nvPicPr>
          <p:cNvPr id="10" name="図 9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503F4EF2-1E7E-0F71-781C-5703B30B06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167" y="1468629"/>
            <a:ext cx="3334982" cy="2500505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DCF3138-1834-E248-AB70-0CA5BD841FE5}"/>
              </a:ext>
            </a:extLst>
          </p:cNvPr>
          <p:cNvSpPr txBox="1"/>
          <p:nvPr/>
        </p:nvSpPr>
        <p:spPr>
          <a:xfrm>
            <a:off x="457200" y="4145012"/>
            <a:ext cx="85169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altLang="ja-JP" sz="2400" dirty="0"/>
              <a:t>दायाँ पट्टि "भोल्युम" स्विच </a:t>
            </a:r>
            <a:r>
              <a:rPr lang="en-US" altLang="ja-JP" sz="2400" dirty="0"/>
              <a:t>ON </a:t>
            </a:r>
            <a:r>
              <a:rPr lang="hi-IN" altLang="ja-JP" sz="2400" dirty="0"/>
              <a:t>गर्नुहोस्।</a:t>
            </a:r>
            <a:endParaRPr lang="en-US" altLang="ja-JP" sz="2400" dirty="0"/>
          </a:p>
          <a:p>
            <a:r>
              <a:rPr lang="hi-IN" altLang="ja-JP" sz="2400" dirty="0"/>
              <a:t>लोकेटर ल्याउनुहोस्। सेन्सर जमीनबाट 8 इन्च देखि 1 फिट माथि होस्।</a:t>
            </a:r>
            <a:endParaRPr lang="en-US" altLang="ja-JP" sz="2400" dirty="0"/>
          </a:p>
          <a:p>
            <a:r>
              <a:rPr kumimoji="1" lang="hi-IN" altLang="ja-JP" sz="2400" dirty="0"/>
              <a:t>लोकेटरबाट आवाज सुनेर, तपाईंले गाडिएको पाइपको स्थान पत्ता लगाउन सक्नुहुन्छ।</a:t>
            </a:r>
            <a:endParaRPr kumimoji="1" lang="en-US" altLang="ja-JP" sz="2400" dirty="0"/>
          </a:p>
          <a:p>
            <a:r>
              <a:rPr lang="hi-IN" altLang="ja-JP" sz="2400" dirty="0"/>
              <a:t>तपाईं स्पष्ट सुन्नको लागि "</a:t>
            </a:r>
            <a:r>
              <a:rPr lang="en-US" altLang="ja-JP" sz="2400" dirty="0"/>
              <a:t>sensitivity" </a:t>
            </a:r>
            <a:r>
              <a:rPr lang="hi-IN" altLang="ja-JP" sz="2400" dirty="0"/>
              <a:t>परिवर्तन गर्न सक्नुहुन्छ।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16206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D0867AF-AD47-3865-74C2-C76F4EBD7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2662" y="6381328"/>
            <a:ext cx="1161826" cy="365125"/>
          </a:xfrm>
        </p:spPr>
        <p:txBody>
          <a:bodyPr/>
          <a:lstStyle/>
          <a:p>
            <a:pPr algn="r"/>
            <a:fld id="{D2D8002D-B5B0-4BAC-B1F6-782DDCCE6D9C}" type="slidenum">
              <a:rPr kumimoji="1" lang="ja-JP" altLang="en-US" sz="1600" smtClean="0"/>
              <a:pPr algn="r"/>
              <a:t>8</a:t>
            </a:fld>
            <a:endParaRPr kumimoji="1" lang="ja-JP" altLang="en-US" sz="1600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C00F994F-EBEA-3F56-A28B-926D95299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hi-IN" altLang="ja-JP" dirty="0"/>
              <a:t>डिजिटल लीक डिटेक्टर</a:t>
            </a:r>
            <a:br>
              <a:rPr kumimoji="1" lang="en-US" altLang="ja-JP" dirty="0"/>
            </a:br>
            <a:r>
              <a:rPr kumimoji="1" lang="en-US" altLang="ja-JP" dirty="0"/>
              <a:t>Digital leak detector (DLD)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2B5E852-6A1B-D453-5745-FF1EB8506B78}"/>
              </a:ext>
            </a:extLst>
          </p:cNvPr>
          <p:cNvSpPr txBox="1"/>
          <p:nvPr/>
        </p:nvSpPr>
        <p:spPr>
          <a:xfrm>
            <a:off x="3392324" y="1703705"/>
            <a:ext cx="53273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hi-IN" altLang="ja-JP" sz="2200" dirty="0"/>
              <a:t>हेडफोन लगाउनुहोस् र मुख्य उपकरण शरीरमा भिर्नुहोस (फोटोमा देखाइएको)</a:t>
            </a:r>
            <a:r>
              <a:rPr kumimoji="1" lang="en-US" altLang="ja-JP" sz="22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/>
              <a:t>“Listen”  </a:t>
            </a:r>
            <a:r>
              <a:rPr lang="hi-IN" altLang="ja-JP" sz="2200" dirty="0"/>
              <a:t>बटन थिच्नुहोस्; यो ग्राउन्ड माइक सार्दा सुनिन बाट रोक्न पनि हो।</a:t>
            </a:r>
            <a:endParaRPr lang="en-US" altLang="ja-JP" sz="2200" dirty="0"/>
          </a:p>
          <a:p>
            <a:pPr marL="457200" indent="-457200">
              <a:buFont typeface="+mj-lt"/>
              <a:buAutoNum type="arabicPeriod"/>
            </a:pPr>
            <a:r>
              <a:rPr kumimoji="1" lang="hi-IN" altLang="ja-JP" sz="2200" dirty="0"/>
              <a:t>इच्छ्याइएको सेटिङ नआउदा सम्म "</a:t>
            </a:r>
            <a:r>
              <a:rPr lang="en-US" altLang="ja-JP" sz="24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Filters</a:t>
            </a:r>
            <a:r>
              <a:rPr kumimoji="1" lang="hi-IN" altLang="ja-JP" sz="2200" dirty="0"/>
              <a:t>" बटन थिच्नुहोस्। यस पटक, "</a:t>
            </a:r>
            <a:r>
              <a:rPr kumimoji="1" lang="en-GB" altLang="ja-JP" sz="2200" dirty="0" err="1"/>
              <a:t>OPn</a:t>
            </a:r>
            <a:r>
              <a:rPr kumimoji="1" lang="en-GB" altLang="ja-JP" sz="2200" dirty="0"/>
              <a:t>" </a:t>
            </a:r>
            <a:r>
              <a:rPr kumimoji="1" lang="hi-IN" altLang="ja-JP" sz="2200" dirty="0"/>
              <a:t>सेट गर्नुहोस्, जुन नो फिल्टर सेटिङ हो।</a:t>
            </a:r>
            <a:endParaRPr kumimoji="1" lang="en-US" altLang="ja-JP" sz="2200" dirty="0"/>
          </a:p>
          <a:p>
            <a:pPr marL="457200" indent="-457200">
              <a:buFont typeface="+mj-lt"/>
              <a:buAutoNum type="arabicPeriod"/>
            </a:pPr>
            <a:r>
              <a:rPr lang="hi-IN" altLang="ja-JP" sz="2200" dirty="0"/>
              <a:t>"भोल्युम" बटन थिचेर 1 देखि 29 सम्म छान्नुहोस्। 10 देखि 15 बेस हुन्छ।</a:t>
            </a:r>
            <a:endParaRPr lang="en-US" altLang="ja-JP" sz="2200" dirty="0"/>
          </a:p>
          <a:p>
            <a:pPr marL="457200" indent="-457200">
              <a:buFont typeface="+mj-lt"/>
              <a:buAutoNum type="arabicPeriod"/>
            </a:pPr>
            <a:r>
              <a:rPr lang="hi-IN" altLang="ja-JP" sz="2200" dirty="0"/>
              <a:t>पाइपको ठाउँ फेला पार्न गमलामा ग्राउन्ड माइकलाई राख्नुहोस्।</a:t>
            </a:r>
            <a:r>
              <a:rPr lang="en-US" altLang="ja-JP" sz="22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hi-IN" altLang="ja-JP" sz="2200" dirty="0"/>
              <a:t>प्रयोग पछि, हेडफोन तौलियाले पुछ्नुहोस्</a:t>
            </a:r>
            <a:r>
              <a:rPr lang="hi-IN" altLang="ja-JP" sz="2200" dirty="0"/>
              <a:t>।</a:t>
            </a:r>
            <a:endParaRPr kumimoji="1" lang="ja-JP" altLang="en-US" sz="2200" dirty="0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2B2DBE0-8494-E0FE-FE51-F6A232961A1D}"/>
              </a:ext>
            </a:extLst>
          </p:cNvPr>
          <p:cNvGrpSpPr/>
          <p:nvPr/>
        </p:nvGrpSpPr>
        <p:grpSpPr>
          <a:xfrm>
            <a:off x="276098" y="3789041"/>
            <a:ext cx="2999758" cy="2840018"/>
            <a:chOff x="241822" y="3789041"/>
            <a:chExt cx="2999758" cy="2840018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0CA1D538-0E09-8F9B-C9CF-EB1230561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822" y="4439967"/>
              <a:ext cx="2999758" cy="2189092"/>
            </a:xfrm>
            <a:prstGeom prst="rect">
              <a:avLst/>
            </a:prstGeom>
          </p:spPr>
        </p:pic>
        <p:sp>
          <p:nvSpPr>
            <p:cNvPr id="10" name="吹き出し: 折線 9">
              <a:extLst>
                <a:ext uri="{FF2B5EF4-FFF2-40B4-BE49-F238E27FC236}">
                  <a16:creationId xmlns:a16="http://schemas.microsoft.com/office/drawing/2014/main" id="{E9443536-8D6C-1F66-F76E-CCC408881669}"/>
                </a:ext>
              </a:extLst>
            </p:cNvPr>
            <p:cNvSpPr/>
            <p:nvPr/>
          </p:nvSpPr>
          <p:spPr>
            <a:xfrm>
              <a:off x="2195736" y="3789041"/>
              <a:ext cx="1045844" cy="361488"/>
            </a:xfrm>
            <a:prstGeom prst="borderCallout2">
              <a:avLst>
                <a:gd name="adj1" fmla="val 120411"/>
                <a:gd name="adj2" fmla="val 56153"/>
                <a:gd name="adj3" fmla="val 241138"/>
                <a:gd name="adj4" fmla="val 37356"/>
                <a:gd name="adj5" fmla="val 330335"/>
                <a:gd name="adj6" fmla="val -27087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2000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rPr>
                <a:t>Listen</a:t>
              </a:r>
              <a:endParaRPr lang="ja-JP" sz="20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11" name="吹き出し: 折線 10">
              <a:extLst>
                <a:ext uri="{FF2B5EF4-FFF2-40B4-BE49-F238E27FC236}">
                  <a16:creationId xmlns:a16="http://schemas.microsoft.com/office/drawing/2014/main" id="{2939CBBC-304C-F7B1-84EA-2FCD99C4E5E6}"/>
                </a:ext>
              </a:extLst>
            </p:cNvPr>
            <p:cNvSpPr/>
            <p:nvPr/>
          </p:nvSpPr>
          <p:spPr>
            <a:xfrm>
              <a:off x="241822" y="5025129"/>
              <a:ext cx="1045844" cy="361488"/>
            </a:xfrm>
            <a:prstGeom prst="borderCallout2">
              <a:avLst>
                <a:gd name="adj1" fmla="val 67969"/>
                <a:gd name="adj2" fmla="val 107333"/>
                <a:gd name="adj3" fmla="val 74558"/>
                <a:gd name="adj4" fmla="val 137582"/>
                <a:gd name="adj5" fmla="val 117482"/>
                <a:gd name="adj6" fmla="val 198956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2000" kern="100" dirty="0">
                  <a:ea typeface="ＭＳ 明朝" panose="02020609040205080304" pitchFamily="17" charset="-128"/>
                  <a:cs typeface="Times New Roman" panose="02020603050405020304" pitchFamily="18" charset="0"/>
                </a:rPr>
                <a:t>Volume</a:t>
              </a:r>
              <a:endParaRPr lang="ja-JP" sz="20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12" name="吹き出し: 折線 11">
              <a:extLst>
                <a:ext uri="{FF2B5EF4-FFF2-40B4-BE49-F238E27FC236}">
                  <a16:creationId xmlns:a16="http://schemas.microsoft.com/office/drawing/2014/main" id="{6E55F4A3-55D9-03FA-BEF5-3F1002B294FE}"/>
                </a:ext>
              </a:extLst>
            </p:cNvPr>
            <p:cNvSpPr/>
            <p:nvPr/>
          </p:nvSpPr>
          <p:spPr>
            <a:xfrm>
              <a:off x="241822" y="5952985"/>
              <a:ext cx="1045844" cy="361488"/>
            </a:xfrm>
            <a:prstGeom prst="borderCallout2">
              <a:avLst>
                <a:gd name="adj1" fmla="val 67969"/>
                <a:gd name="adj2" fmla="val 107333"/>
                <a:gd name="adj3" fmla="val 34455"/>
                <a:gd name="adj4" fmla="val 145046"/>
                <a:gd name="adj5" fmla="val -30589"/>
                <a:gd name="adj6" fmla="val 198956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2000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rPr>
                <a:t>Filters</a:t>
              </a:r>
              <a:endParaRPr lang="ja-JP" sz="20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図 13">
            <a:extLst>
              <a:ext uri="{FF2B5EF4-FFF2-40B4-BE49-F238E27FC236}">
                <a16:creationId xmlns:a16="http://schemas.microsoft.com/office/drawing/2014/main" id="{978CBA4B-8F9B-C173-FD4E-5B3598753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07" y="1638212"/>
            <a:ext cx="1457070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36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07464AE1-B912-7F01-766E-F45AC01EFA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355340"/>
              </p:ext>
            </p:extLst>
          </p:nvPr>
        </p:nvGraphicFramePr>
        <p:xfrm>
          <a:off x="638622" y="994789"/>
          <a:ext cx="5246772" cy="5660510"/>
        </p:xfrm>
        <a:graphic>
          <a:graphicData uri="http://schemas.openxmlformats.org/drawingml/2006/table">
            <a:tbl>
              <a:tblPr/>
              <a:tblGrid>
                <a:gridCol w="565037">
                  <a:extLst>
                    <a:ext uri="{9D8B030D-6E8A-4147-A177-3AD203B41FA5}">
                      <a16:colId xmlns:a16="http://schemas.microsoft.com/office/drawing/2014/main" val="3759342304"/>
                    </a:ext>
                  </a:extLst>
                </a:gridCol>
                <a:gridCol w="1657399">
                  <a:extLst>
                    <a:ext uri="{9D8B030D-6E8A-4147-A177-3AD203B41FA5}">
                      <a16:colId xmlns:a16="http://schemas.microsoft.com/office/drawing/2014/main" val="1025823519"/>
                    </a:ext>
                  </a:extLst>
                </a:gridCol>
                <a:gridCol w="2283934">
                  <a:extLst>
                    <a:ext uri="{9D8B030D-6E8A-4147-A177-3AD203B41FA5}">
                      <a16:colId xmlns:a16="http://schemas.microsoft.com/office/drawing/2014/main" val="1168371709"/>
                    </a:ext>
                  </a:extLst>
                </a:gridCol>
                <a:gridCol w="740402">
                  <a:extLst>
                    <a:ext uri="{9D8B030D-6E8A-4147-A177-3AD203B41FA5}">
                      <a16:colId xmlns:a16="http://schemas.microsoft.com/office/drawing/2014/main" val="1476499118"/>
                    </a:ext>
                  </a:extLst>
                </a:gridCol>
              </a:tblGrid>
              <a:tr h="4792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S.N.</a:t>
                      </a: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Branch </a:t>
                      </a: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Name of Trainees</a:t>
                      </a: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Group</a:t>
                      </a: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182940"/>
                  </a:ext>
                </a:extLst>
              </a:tr>
              <a:tr h="2410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Bhaktapur </a:t>
                      </a: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Salikram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 Shrestha</a:t>
                      </a: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　</a:t>
                      </a: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A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42425"/>
                  </a:ext>
                </a:extLst>
              </a:tr>
              <a:tr h="24103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Damodar Giri</a:t>
                      </a: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　</a:t>
                      </a: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A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697023"/>
                  </a:ext>
                </a:extLst>
              </a:tr>
              <a:tr h="2410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Madhyapur Thimi</a:t>
                      </a: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Uma Pandey</a:t>
                      </a: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　</a:t>
                      </a: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A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640803"/>
                  </a:ext>
                </a:extLst>
              </a:tr>
              <a:tr h="24103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Bhupendra Chaudhary</a:t>
                      </a: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　</a:t>
                      </a: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A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288425"/>
                  </a:ext>
                </a:extLst>
              </a:tr>
              <a:tr h="2410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Baneswor</a:t>
                      </a: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Bijaya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Bishwokarma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　</a:t>
                      </a: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B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038554"/>
                  </a:ext>
                </a:extLst>
              </a:tr>
              <a:tr h="24103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Bimala Bhattarai (Ghimire)</a:t>
                      </a: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　</a:t>
                      </a: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B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331024"/>
                  </a:ext>
                </a:extLst>
              </a:tr>
              <a:tr h="2410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4</a:t>
                      </a: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Mahankalchaur</a:t>
                      </a: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Balmukunda Risal</a:t>
                      </a: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　</a:t>
                      </a: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B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245628"/>
                  </a:ext>
                </a:extLst>
              </a:tr>
              <a:tr h="24103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Hem Bhattarai</a:t>
                      </a: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　</a:t>
                      </a: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B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606554"/>
                  </a:ext>
                </a:extLst>
              </a:tr>
              <a:tr h="24103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5</a:t>
                      </a: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Maharajgunj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Rabin Khadka</a:t>
                      </a: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　</a:t>
                      </a: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C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384961"/>
                  </a:ext>
                </a:extLst>
              </a:tr>
              <a:tr h="24103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Nabin Neupane</a:t>
                      </a: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　</a:t>
                      </a: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C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798987"/>
                  </a:ext>
                </a:extLst>
              </a:tr>
              <a:tr h="24103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Buddaram Maharajan</a:t>
                      </a: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　</a:t>
                      </a: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C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6827"/>
                  </a:ext>
                </a:extLst>
              </a:tr>
              <a:tr h="24103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Bimal Timilsina</a:t>
                      </a: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　</a:t>
                      </a: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C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659831"/>
                  </a:ext>
                </a:extLst>
              </a:tr>
              <a:tr h="2410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6</a:t>
                      </a: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Tripureswor</a:t>
                      </a: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Mohan Lal KC</a:t>
                      </a: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　</a:t>
                      </a: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D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792008"/>
                  </a:ext>
                </a:extLst>
              </a:tr>
              <a:tr h="24103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Ramesh Bahadur Adhikari</a:t>
                      </a: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　</a:t>
                      </a: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D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72658"/>
                  </a:ext>
                </a:extLst>
              </a:tr>
              <a:tr h="2410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7</a:t>
                      </a: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Chhetrapati</a:t>
                      </a: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Kalash Sapkota</a:t>
                      </a: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　</a:t>
                      </a: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D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529073"/>
                  </a:ext>
                </a:extLst>
              </a:tr>
              <a:tr h="24103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Puspa Bhandari</a:t>
                      </a: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　</a:t>
                      </a: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D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709699"/>
                  </a:ext>
                </a:extLst>
              </a:tr>
              <a:tr h="2410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8</a:t>
                      </a: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Lalitpur</a:t>
                      </a: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Shalini Jha</a:t>
                      </a: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　</a:t>
                      </a: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E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041630"/>
                  </a:ext>
                </a:extLst>
              </a:tr>
              <a:tr h="24103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Achut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Regmi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　</a:t>
                      </a: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E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467854"/>
                  </a:ext>
                </a:extLst>
              </a:tr>
              <a:tr h="2410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9</a:t>
                      </a: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Kirtipur</a:t>
                      </a: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Kiran K.C.</a:t>
                      </a: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　</a:t>
                      </a: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E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029941"/>
                  </a:ext>
                </a:extLst>
              </a:tr>
              <a:tr h="24103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Dhananjaya Kumar Hatti</a:t>
                      </a: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　</a:t>
                      </a: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E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485242"/>
                  </a:ext>
                </a:extLst>
              </a:tr>
              <a:tr h="241032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2887" marR="2887" marT="2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2887" marR="2887" marT="2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Total </a:t>
                      </a:r>
                    </a:p>
                  </a:txBody>
                  <a:tcPr marL="2887" marR="2887" marT="2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2887" marR="2887" marT="2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886463"/>
                  </a:ext>
                </a:extLst>
              </a:tr>
            </a:tbl>
          </a:graphicData>
        </a:graphic>
      </p:graphicFrame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3E9D252-35CA-357B-2577-49C907B6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0073" y="6467057"/>
            <a:ext cx="1161826" cy="365125"/>
          </a:xfrm>
        </p:spPr>
        <p:txBody>
          <a:bodyPr/>
          <a:lstStyle/>
          <a:p>
            <a:fld id="{D2D8002D-B5B0-4BAC-B1F6-782DDCCE6D9C}" type="slidenum">
              <a:rPr kumimoji="1" lang="ja-JP" altLang="en-US" sz="1600" smtClean="0"/>
              <a:t>9</a:t>
            </a:fld>
            <a:endParaRPr kumimoji="1" lang="ja-JP" altLang="en-US" sz="1600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CE377AEA-4406-E3BC-82A7-ED7ECA4FA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1244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Group </a:t>
            </a:r>
            <a:r>
              <a:rPr kumimoji="1" lang="hi-IN" altLang="ja-JP" dirty="0"/>
              <a:t>गठन</a:t>
            </a:r>
            <a:endParaRPr kumimoji="1" lang="ja-JP" altLang="en-US" dirty="0"/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37ECE6F3-60AA-B26F-6099-2064901519D1}"/>
              </a:ext>
            </a:extLst>
          </p:cNvPr>
          <p:cNvGrpSpPr/>
          <p:nvPr/>
        </p:nvGrpSpPr>
        <p:grpSpPr>
          <a:xfrm>
            <a:off x="6200220" y="826354"/>
            <a:ext cx="2486580" cy="5770998"/>
            <a:chOff x="6333894" y="964691"/>
            <a:chExt cx="2486580" cy="5540913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7DEF5429-CC5A-7EAE-3C35-F66300604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4861885" y="2547015"/>
              <a:ext cx="5540913" cy="2376265"/>
            </a:xfrm>
            <a:prstGeom prst="rect">
              <a:avLst/>
            </a:prstGeom>
            <a:solidFill>
              <a:schemeClr val="lt1"/>
            </a:solidFill>
          </p:spPr>
        </p:pic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E5A1E434-7B7E-B326-FADE-4FEF2D93D53D}"/>
                </a:ext>
              </a:extLst>
            </p:cNvPr>
            <p:cNvGrpSpPr/>
            <p:nvPr/>
          </p:nvGrpSpPr>
          <p:grpSpPr>
            <a:xfrm>
              <a:off x="6356196" y="2492896"/>
              <a:ext cx="940202" cy="792088"/>
              <a:chOff x="6368102" y="2060848"/>
              <a:chExt cx="940202" cy="792088"/>
            </a:xfrm>
          </p:grpSpPr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19D0BDE2-F42F-4D97-1D80-98911B1FE0C2}"/>
                  </a:ext>
                </a:extLst>
              </p:cNvPr>
              <p:cNvSpPr/>
              <p:nvPr/>
            </p:nvSpPr>
            <p:spPr>
              <a:xfrm>
                <a:off x="6368102" y="2060848"/>
                <a:ext cx="940202" cy="792088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FA6C3BA-F7BB-D48C-D992-0E5FCA2E6DB5}"/>
                  </a:ext>
                </a:extLst>
              </p:cNvPr>
              <p:cNvSpPr txBox="1"/>
              <p:nvPr/>
            </p:nvSpPr>
            <p:spPr>
              <a:xfrm>
                <a:off x="6660232" y="2204864"/>
                <a:ext cx="4320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b="1" dirty="0">
                    <a:solidFill>
                      <a:srgbClr val="FF0000"/>
                    </a:solidFill>
                  </a:rPr>
                  <a:t>A</a:t>
                </a:r>
                <a:endParaRPr kumimoji="1" lang="ja-JP" altLang="en-US" sz="32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C1C254F2-6DA0-A7B0-7701-1676AE1F279C}"/>
                </a:ext>
              </a:extLst>
            </p:cNvPr>
            <p:cNvGrpSpPr/>
            <p:nvPr/>
          </p:nvGrpSpPr>
          <p:grpSpPr>
            <a:xfrm>
              <a:off x="7596337" y="2492896"/>
              <a:ext cx="978951" cy="792088"/>
              <a:chOff x="6444208" y="2060848"/>
              <a:chExt cx="978951" cy="792088"/>
            </a:xfrm>
          </p:grpSpPr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DEF4FDCE-12F2-F239-2508-B97985640609}"/>
                  </a:ext>
                </a:extLst>
              </p:cNvPr>
              <p:cNvSpPr/>
              <p:nvPr/>
            </p:nvSpPr>
            <p:spPr>
              <a:xfrm>
                <a:off x="6444208" y="2060848"/>
                <a:ext cx="978951" cy="792088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969CD5B5-0F60-DB5F-05CB-7D329E008926}"/>
                  </a:ext>
                </a:extLst>
              </p:cNvPr>
              <p:cNvSpPr txBox="1"/>
              <p:nvPr/>
            </p:nvSpPr>
            <p:spPr>
              <a:xfrm>
                <a:off x="6660232" y="2204864"/>
                <a:ext cx="4320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200" b="1" dirty="0">
                    <a:solidFill>
                      <a:srgbClr val="FF0000"/>
                    </a:solidFill>
                  </a:rPr>
                  <a:t>B</a:t>
                </a:r>
                <a:endParaRPr kumimoji="1" lang="ja-JP" altLang="en-US" sz="32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41AB0D34-CBE2-07AB-C30E-C30C2A2AABD4}"/>
                </a:ext>
              </a:extLst>
            </p:cNvPr>
            <p:cNvGrpSpPr/>
            <p:nvPr/>
          </p:nvGrpSpPr>
          <p:grpSpPr>
            <a:xfrm>
              <a:off x="6333894" y="3429000"/>
              <a:ext cx="950598" cy="792088"/>
              <a:chOff x="6357706" y="2060848"/>
              <a:chExt cx="950598" cy="792088"/>
            </a:xfrm>
          </p:grpSpPr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71A20E30-D83B-04A7-FC22-574B99504274}"/>
                  </a:ext>
                </a:extLst>
              </p:cNvPr>
              <p:cNvSpPr/>
              <p:nvPr/>
            </p:nvSpPr>
            <p:spPr>
              <a:xfrm>
                <a:off x="6357706" y="2060848"/>
                <a:ext cx="950598" cy="792088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CAAF3D1F-968E-87F9-EF42-3773531F2DD2}"/>
                  </a:ext>
                </a:extLst>
              </p:cNvPr>
              <p:cNvSpPr txBox="1"/>
              <p:nvPr/>
            </p:nvSpPr>
            <p:spPr>
              <a:xfrm>
                <a:off x="6660232" y="2204864"/>
                <a:ext cx="4320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200" b="1" dirty="0">
                    <a:solidFill>
                      <a:srgbClr val="FF0000"/>
                    </a:solidFill>
                  </a:rPr>
                  <a:t>C</a:t>
                </a:r>
                <a:endParaRPr kumimoji="1" lang="ja-JP" altLang="en-US" sz="32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E68D5242-01DF-6EE2-1601-4343A0397AEF}"/>
                </a:ext>
              </a:extLst>
            </p:cNvPr>
            <p:cNvGrpSpPr/>
            <p:nvPr/>
          </p:nvGrpSpPr>
          <p:grpSpPr>
            <a:xfrm>
              <a:off x="7584431" y="3429000"/>
              <a:ext cx="1013159" cy="792088"/>
              <a:chOff x="6444208" y="2060848"/>
              <a:chExt cx="1013159" cy="792088"/>
            </a:xfrm>
          </p:grpSpPr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ABEB2AA6-7A0A-D21C-6A4D-3DBBF86C5216}"/>
                  </a:ext>
                </a:extLst>
              </p:cNvPr>
              <p:cNvSpPr/>
              <p:nvPr/>
            </p:nvSpPr>
            <p:spPr>
              <a:xfrm>
                <a:off x="6444208" y="2060848"/>
                <a:ext cx="1013159" cy="792088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5D2050A8-8D1D-C6D0-8F9E-D1B71EA297E7}"/>
                  </a:ext>
                </a:extLst>
              </p:cNvPr>
              <p:cNvSpPr txBox="1"/>
              <p:nvPr/>
            </p:nvSpPr>
            <p:spPr>
              <a:xfrm>
                <a:off x="6660232" y="2204864"/>
                <a:ext cx="4320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b="1" dirty="0">
                    <a:solidFill>
                      <a:srgbClr val="FF0000"/>
                    </a:solidFill>
                  </a:rPr>
                  <a:t>D</a:t>
                </a:r>
                <a:endParaRPr kumimoji="1" lang="ja-JP" altLang="en-US" sz="32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A5050D10-2475-AD2B-B6BF-7CF4476B39E1}"/>
                </a:ext>
              </a:extLst>
            </p:cNvPr>
            <p:cNvGrpSpPr/>
            <p:nvPr/>
          </p:nvGrpSpPr>
          <p:grpSpPr>
            <a:xfrm>
              <a:off x="6333894" y="4293096"/>
              <a:ext cx="962504" cy="792088"/>
              <a:chOff x="6345800" y="2060848"/>
              <a:chExt cx="962504" cy="792088"/>
            </a:xfrm>
          </p:grpSpPr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3D3103BD-2112-7DD0-D1B0-458241469849}"/>
                  </a:ext>
                </a:extLst>
              </p:cNvPr>
              <p:cNvSpPr/>
              <p:nvPr/>
            </p:nvSpPr>
            <p:spPr>
              <a:xfrm>
                <a:off x="6345800" y="2060848"/>
                <a:ext cx="962504" cy="792088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392AD62A-BD5C-D730-EC41-4EB34E5AEC08}"/>
                  </a:ext>
                </a:extLst>
              </p:cNvPr>
              <p:cNvSpPr txBox="1"/>
              <p:nvPr/>
            </p:nvSpPr>
            <p:spPr>
              <a:xfrm>
                <a:off x="6660232" y="2204864"/>
                <a:ext cx="4320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200" b="1" dirty="0">
                    <a:solidFill>
                      <a:srgbClr val="FF0000"/>
                    </a:solidFill>
                  </a:rPr>
                  <a:t>E</a:t>
                </a:r>
                <a:endParaRPr kumimoji="1" lang="ja-JP" altLang="en-US" sz="3200" b="1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94064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4033c2b-00f7-40c7-8f48-15b44c4f841c}" enabled="1" method="Privileged" siteId="{615d96c1-231f-40d5-b2ef-46a3c20be1f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1144</TotalTime>
  <Words>720</Words>
  <Application>Microsoft Office PowerPoint</Application>
  <PresentationFormat>画面に合わせる (4:3)</PresentationFormat>
  <Paragraphs>141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9" baseType="lpstr">
      <vt:lpstr>ＭＳ 明朝</vt:lpstr>
      <vt:lpstr>游ゴシック</vt:lpstr>
      <vt:lpstr>Arial</vt:lpstr>
      <vt:lpstr>Arial Black</vt:lpstr>
      <vt:lpstr>Calibri</vt:lpstr>
      <vt:lpstr>Candara</vt:lpstr>
      <vt:lpstr>Century</vt:lpstr>
      <vt:lpstr>Symbol</vt:lpstr>
      <vt:lpstr>Times New Roman</vt:lpstr>
      <vt:lpstr>ウェーブ</vt:lpstr>
      <vt:lpstr>सामूहिक कार्यशाला कसरी गर्ने</vt:lpstr>
      <vt:lpstr>कार्यशाला – 1: Illegal प्रयोग पत्ता लगाउन फिल्ड अनुसन्धानको योजना बनाउने</vt:lpstr>
      <vt:lpstr>कार्यशाला – 2: डिजिटल लीक डिटेक्टर (Digital Leak Detector), चुम्बकीय लोकेटर (Magnetic Locator) प्रयोगको अनुभव</vt:lpstr>
      <vt:lpstr>कार्यशाला – 2: डिजिटल लीक डिटेक्टर (Digital Leak Detector), चुम्बकीय लोकेटर (Magnetic Locator) प्रयोगको अनुभव</vt:lpstr>
      <vt:lpstr>कार्यशाला – 3: Velocity वाटर मिटर भित्र हेर्ने </vt:lpstr>
      <vt:lpstr>कोठाको पछाडिपट्टि</vt:lpstr>
      <vt:lpstr>चुम्बकीय लोकेटर (Magnetic locator) </vt:lpstr>
      <vt:lpstr>डिजिटल लीक डिटेक्टर Digital leak detector (DLD)</vt:lpstr>
      <vt:lpstr>Group गठन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Test and Field Contest</dc:title>
  <dc:creator>IWATA_DAIZOU</dc:creator>
  <cp:lastModifiedBy>Koji NAITO</cp:lastModifiedBy>
  <cp:revision>96</cp:revision>
  <cp:lastPrinted>2019-04-08T21:34:46Z</cp:lastPrinted>
  <dcterms:created xsi:type="dcterms:W3CDTF">2019-03-21T17:34:09Z</dcterms:created>
  <dcterms:modified xsi:type="dcterms:W3CDTF">2025-03-05T07:36:09Z</dcterms:modified>
</cp:coreProperties>
</file>