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62" r:id="rId3"/>
  </p:sldMasterIdLst>
  <p:notesMasterIdLst>
    <p:notesMasterId r:id="rId45"/>
  </p:notesMasterIdLst>
  <p:handoutMasterIdLst>
    <p:handoutMasterId r:id="rId46"/>
  </p:handoutMasterIdLst>
  <p:sldIdLst>
    <p:sldId id="256" r:id="rId4"/>
    <p:sldId id="309" r:id="rId5"/>
    <p:sldId id="308" r:id="rId6"/>
    <p:sldId id="300" r:id="rId7"/>
    <p:sldId id="301" r:id="rId8"/>
    <p:sldId id="292" r:id="rId9"/>
    <p:sldId id="293" r:id="rId10"/>
    <p:sldId id="294" r:id="rId11"/>
    <p:sldId id="298" r:id="rId12"/>
    <p:sldId id="295" r:id="rId13"/>
    <p:sldId id="296" r:id="rId14"/>
    <p:sldId id="297" r:id="rId15"/>
    <p:sldId id="299" r:id="rId16"/>
    <p:sldId id="302" r:id="rId17"/>
    <p:sldId id="304" r:id="rId18"/>
    <p:sldId id="306" r:id="rId19"/>
    <p:sldId id="307" r:id="rId20"/>
    <p:sldId id="305" r:id="rId21"/>
    <p:sldId id="290" r:id="rId22"/>
    <p:sldId id="258" r:id="rId23"/>
    <p:sldId id="259" r:id="rId24"/>
    <p:sldId id="260" r:id="rId25"/>
    <p:sldId id="291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70" r:id="rId35"/>
    <p:sldId id="271" r:id="rId36"/>
    <p:sldId id="274" r:id="rId37"/>
    <p:sldId id="275" r:id="rId38"/>
    <p:sldId id="280" r:id="rId39"/>
    <p:sldId id="281" r:id="rId40"/>
    <p:sldId id="282" r:id="rId41"/>
    <p:sldId id="287" r:id="rId42"/>
    <p:sldId id="288" r:id="rId43"/>
    <p:sldId id="289" r:id="rId44"/>
  </p:sldIdLst>
  <p:sldSz cx="12192000" cy="6858000"/>
  <p:notesSz cx="6735763" cy="9866313"/>
  <p:embeddedFontLst>
    <p:embeddedFont>
      <p:font typeface="Arial Narrow" panose="020B0606020202030204" pitchFamily="34" charset="0"/>
      <p:regular r:id="rId47"/>
      <p:bold r:id="rId48"/>
      <p:italic r:id="rId49"/>
      <p:boldItalic r:id="rId50"/>
    </p:embeddedFont>
    <p:embeddedFont>
      <p:font typeface="Century" panose="02040604050505020304" pitchFamily="18" charset="0"/>
      <p:regular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iPWvtHRwjqD4fvzEYxnIZUFiXZ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5F05C4-CF53-4D32-8CCF-10A62CB4D01E}">
  <a:tblStyle styleId="{0C5F05C4-CF53-4D32-8CCF-10A62CB4D01E}" styleName="Table_0">
    <a:wholeTbl>
      <a:tcTxStyle b="off" i="off">
        <a:font>
          <a:latin typeface="游ゴシック"/>
          <a:ea typeface="游ゴシック"/>
          <a:cs typeface="游ゴシック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A47C5AE-639A-4D12-B18D-1EE32EA840D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382" autoAdjust="0"/>
  </p:normalViewPr>
  <p:slideViewPr>
    <p:cSldViewPr snapToGrid="0">
      <p:cViewPr varScale="1">
        <p:scale>
          <a:sx n="50" d="100"/>
          <a:sy n="50" d="100"/>
        </p:scale>
        <p:origin x="1061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customschemas.google.com/relationships/presentationmetadata" Target="meta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D7187C8A-09AD-77DA-A6BC-5339C0A909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962BDC-647B-984C-3265-ED97EA827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97C6C-3CD0-4E17-A07E-8BEBEFC8C5F9}" type="datetimeFigureOut">
              <a:rPr kumimoji="1" lang="ja-JP" altLang="en-US" smtClean="0"/>
              <a:pPr/>
              <a:t>2025/3/5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A20830A-2586-3E70-26E7-B504BBA484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A169C22-4978-5141-2A29-1452C39D4E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08CC4-6389-4662-A9CB-F9C0EB33093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9470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8" name="Google Shape;148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9" name="Google Shape;14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" name="Google Shape;15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タイトルのみ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7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"/>
          <p:cNvSpPr txBox="1">
            <a:spLocks noGrp="1"/>
          </p:cNvSpPr>
          <p:nvPr>
            <p:ph type="ctrTitle"/>
          </p:nvPr>
        </p:nvSpPr>
        <p:spPr>
          <a:xfrm>
            <a:off x="7522934" y="1839612"/>
            <a:ext cx="4087306" cy="232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 dirty="0"/>
              <a:t>Lecture 3: Sharing of knowledge regarding Metering Investigation</a:t>
            </a:r>
            <a:endParaRPr sz="3000"/>
          </a:p>
        </p:txBody>
      </p:sp>
      <p:sp>
        <p:nvSpPr>
          <p:cNvPr id="176" name="Google Shape;176;p1"/>
          <p:cNvSpPr txBox="1">
            <a:spLocks noGrp="1"/>
          </p:cNvSpPr>
          <p:nvPr>
            <p:ph type="subTitle" idx="1"/>
          </p:nvPr>
        </p:nvSpPr>
        <p:spPr>
          <a:xfrm>
            <a:off x="7326776" y="4363657"/>
            <a:ext cx="4225142" cy="15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/>
              <a:t>Presented by: Krishna Kumar </a:t>
            </a:r>
            <a:r>
              <a:rPr lang="en-US" sz="2000" dirty="0" err="1"/>
              <a:t>Sah</a:t>
            </a:r>
            <a:endParaRPr lang="en-US"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US"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/>
              <a:t>                         Assistant Manager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US"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/>
              <a:t>            KUKL </a:t>
            </a:r>
            <a:r>
              <a:rPr lang="en-US" sz="2000" dirty="0" err="1"/>
              <a:t>Lalitpur</a:t>
            </a:r>
            <a:r>
              <a:rPr lang="en-US" sz="2000" dirty="0"/>
              <a:t> Branch office</a:t>
            </a:r>
            <a:endParaRPr sz="2000"/>
          </a:p>
        </p:txBody>
      </p:sp>
      <p:sp>
        <p:nvSpPr>
          <p:cNvPr id="177" name="Google Shape;177;p1"/>
          <p:cNvSpPr/>
          <p:nvPr/>
        </p:nvSpPr>
        <p:spPr>
          <a:xfrm rot="10800000">
            <a:off x="1" y="0"/>
            <a:ext cx="7188051" cy="6858000"/>
          </a:xfrm>
          <a:custGeom>
            <a:avLst/>
            <a:gdLst/>
            <a:ahLst/>
            <a:cxnLst/>
            <a:rect l="l" t="t" r="r" b="b"/>
            <a:pathLst>
              <a:path w="7188051" h="6858000" extrusionOk="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" descr="A room of colourful chairs"/>
          <p:cNvPicPr preferRelativeResize="0"/>
          <p:nvPr/>
        </p:nvPicPr>
        <p:blipFill rotWithShape="1">
          <a:blip r:embed="rId3">
            <a:alphaModFix/>
          </a:blip>
          <a:srcRect l="15615" r="15973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 extrusionOk="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9" name="Google Shape;179;p1"/>
          <p:cNvSpPr txBox="1"/>
          <p:nvPr/>
        </p:nvSpPr>
        <p:spPr>
          <a:xfrm>
            <a:off x="7507418" y="425158"/>
            <a:ext cx="390292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Project on Capacity Development of KUKL to Improve Overall Water Supply Service in Kathmandu Valley</a:t>
            </a:r>
            <a:endParaRPr sz="2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" descr="グラフィカル ユーザー インターフェイス, テキスト, アプリケーション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4476" y="5976576"/>
            <a:ext cx="2151914" cy="6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" descr="グラフィカル ユーザー インターフェイス, ロゴ&#10;&#10;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58882" y="5989771"/>
            <a:ext cx="2117196" cy="6409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82" name="Google Shape;18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Metering  investigation on </a:t>
            </a:r>
            <a:r>
              <a:rPr lang="en-US" dirty="0" err="1"/>
              <a:t>Kumari</a:t>
            </a:r>
            <a:r>
              <a:rPr lang="en-US" dirty="0"/>
              <a:t> </a:t>
            </a:r>
            <a:r>
              <a:rPr lang="en-US" dirty="0" err="1"/>
              <a:t>club,Balkhu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/>
          </a:p>
        </p:txBody>
      </p:sp>
      <p:pic>
        <p:nvPicPr>
          <p:cNvPr id="5122" name="Picture 2" descr="C:\Users\Dell\Desktop\kumari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527" y="1861596"/>
            <a:ext cx="5058136" cy="4614440"/>
          </a:xfrm>
          <a:prstGeom prst="rect">
            <a:avLst/>
          </a:prstGeom>
          <a:noFill/>
        </p:spPr>
      </p:pic>
      <p:pic>
        <p:nvPicPr>
          <p:cNvPr id="5123" name="Picture 3" descr="C:\Users\Dell\Desktop\pic12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0963" y="1700955"/>
            <a:ext cx="5393802" cy="4960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Metering  investigation on </a:t>
            </a:r>
            <a:r>
              <a:rPr lang="en-US" dirty="0" err="1"/>
              <a:t>Kumari</a:t>
            </a:r>
            <a:r>
              <a:rPr lang="en-US" dirty="0"/>
              <a:t> </a:t>
            </a:r>
            <a:r>
              <a:rPr lang="en-US" dirty="0" err="1"/>
              <a:t>club,Balkhu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/>
          </a:p>
        </p:txBody>
      </p:sp>
      <p:pic>
        <p:nvPicPr>
          <p:cNvPr id="6147" name="Picture 3" descr="C:\Users\Dell\Desktop\kk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757" y="1727222"/>
            <a:ext cx="5405377" cy="4777750"/>
          </a:xfrm>
          <a:prstGeom prst="rect">
            <a:avLst/>
          </a:prstGeom>
          <a:noFill/>
        </p:spPr>
      </p:pic>
      <p:pic>
        <p:nvPicPr>
          <p:cNvPr id="6148" name="Picture 4" descr="C:\Users\Dell\Desktop\kk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433" y="1481558"/>
            <a:ext cx="5416951" cy="5069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0526"/>
          </a:xfrm>
        </p:spPr>
        <p:txBody>
          <a:bodyPr/>
          <a:lstStyle/>
          <a:p>
            <a:r>
              <a:rPr lang="en-US" dirty="0"/>
              <a:t>Metering work investigation on </a:t>
            </a:r>
            <a:r>
              <a:rPr lang="en-US" dirty="0" err="1"/>
              <a:t>Kumari</a:t>
            </a:r>
            <a:r>
              <a:rPr lang="en-US" dirty="0"/>
              <a:t> </a:t>
            </a:r>
            <a:r>
              <a:rPr lang="en-US" dirty="0" err="1"/>
              <a:t>club,Balkhu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/>
          </a:p>
        </p:txBody>
      </p:sp>
      <p:pic>
        <p:nvPicPr>
          <p:cNvPr id="7170" name="Picture 2" descr="C:\Users\Dell\Desktop\kk12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020" y="1608881"/>
            <a:ext cx="5600218" cy="5249119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3089" y="1605666"/>
            <a:ext cx="5729468" cy="509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Metering  investigation on </a:t>
            </a:r>
            <a:r>
              <a:rPr lang="en-US" dirty="0" err="1"/>
              <a:t>Kumari</a:t>
            </a:r>
            <a:r>
              <a:rPr lang="en-US" dirty="0"/>
              <a:t> </a:t>
            </a:r>
            <a:r>
              <a:rPr lang="en-US" dirty="0" err="1"/>
              <a:t>club,Balkhu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102" y="1843171"/>
            <a:ext cx="5162308" cy="440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805652"/>
            <a:ext cx="6001474" cy="445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/>
          </a:p>
        </p:txBody>
      </p:sp>
      <p:sp>
        <p:nvSpPr>
          <p:cNvPr id="356" name="Google Shape;356;p16"/>
          <p:cNvSpPr txBox="1">
            <a:spLocks noGrp="1"/>
          </p:cNvSpPr>
          <p:nvPr>
            <p:ph type="body" idx="1"/>
          </p:nvPr>
        </p:nvSpPr>
        <p:spPr>
          <a:xfrm>
            <a:off x="838200" y="1678483"/>
            <a:ext cx="10515600" cy="250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</p:txBody>
      </p:sp>
      <p:pic>
        <p:nvPicPr>
          <p:cNvPr id="357" name="Google Shape;357;p16" descr="デバイス, 屋外, 建物, 岩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585" y="555585"/>
            <a:ext cx="2812647" cy="593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6" descr="レンガの壁&#10;&#10;低い精度で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7870" y="497711"/>
            <a:ext cx="3637492" cy="599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6" descr="並んで立っている男性&#10;&#10;低い精度で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0638" y="439839"/>
            <a:ext cx="4861367" cy="253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6" descr="庭に植えている様々な料理&#10;&#10;低い精度で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9063" y="2928395"/>
            <a:ext cx="4965540" cy="353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6"/>
          <p:cNvSpPr txBox="1">
            <a:spLocks noGrp="1"/>
          </p:cNvSpPr>
          <p:nvPr>
            <p:ph type="sldNum" idx="12"/>
          </p:nvPr>
        </p:nvSpPr>
        <p:spPr>
          <a:xfrm>
            <a:off x="8610600" y="640951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i-IN" sz="4000" b="1" i="1" dirty="0">
                <a:solidFill>
                  <a:srgbClr val="F7CAAC"/>
                </a:solidFill>
              </a:rPr>
              <a:t>शान्त हुनु</a:t>
            </a:r>
          </a:p>
          <a:p>
            <a:pPr lvl="0"/>
            <a:r>
              <a:rPr lang="hi-IN" sz="4000" b="1" i="1" dirty="0">
                <a:solidFill>
                  <a:schemeClr val="accent1"/>
                </a:solidFill>
              </a:rPr>
              <a:t>धैर्य राख्नू</a:t>
            </a:r>
            <a:endParaRPr lang="en-US" sz="4000" b="1" i="1" dirty="0">
              <a:solidFill>
                <a:schemeClr val="accent1"/>
              </a:solidFill>
            </a:endParaRPr>
          </a:p>
          <a:p>
            <a:r>
              <a:rPr lang="hi-IN" sz="4000" b="1" i="1" dirty="0"/>
              <a:t>दृढ़ हुनु</a:t>
            </a:r>
            <a:endParaRPr lang="en-US" sz="4000" b="1" i="1" dirty="0"/>
          </a:p>
          <a:p>
            <a:pPr lvl="0"/>
            <a:r>
              <a:rPr lang="hi-IN" sz="4000" b="1" i="1" dirty="0">
                <a:solidFill>
                  <a:schemeClr val="accent4"/>
                </a:solidFill>
              </a:rPr>
              <a:t>अवस्था बूझ्नू</a:t>
            </a:r>
          </a:p>
          <a:p>
            <a:endParaRPr lang="hi-IN" b="1" i="1" dirty="0"/>
          </a:p>
          <a:p>
            <a:pPr lvl="0"/>
            <a:endParaRPr lang="hi-IN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Illegal Penalty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04" y="1794076"/>
            <a:ext cx="5397581" cy="506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0572" y="1863524"/>
            <a:ext cx="5357149" cy="499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 descr="ブラインドの前に立っている&#10;&#10;低い精度で自動的に生成された説明"/>
          <p:cNvPicPr preferRelativeResize="0"/>
          <p:nvPr/>
        </p:nvPicPr>
        <p:blipFill rotWithShape="1">
          <a:blip r:embed="rId3">
            <a:alphaModFix/>
          </a:blip>
          <a:srcRect l="8744" r="4613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3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87DDC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" name="Google Shape;653;p34"/>
          <p:cNvGrpSpPr/>
          <p:nvPr/>
        </p:nvGrpSpPr>
        <p:grpSpPr>
          <a:xfrm>
            <a:off x="4966235" y="3014133"/>
            <a:ext cx="6584880" cy="2633952"/>
            <a:chOff x="804" y="575733"/>
            <a:chExt cx="6584880" cy="2633952"/>
          </a:xfrm>
        </p:grpSpPr>
        <p:sp>
          <p:nvSpPr>
            <p:cNvPr id="654" name="Google Shape;654;p34"/>
            <p:cNvSpPr/>
            <p:nvPr/>
          </p:nvSpPr>
          <p:spPr>
            <a:xfrm>
              <a:off x="804" y="575733"/>
              <a:ext cx="2633952" cy="2633952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 txBox="1"/>
            <p:nvPr/>
          </p:nvSpPr>
          <p:spPr>
            <a:xfrm>
              <a:off x="386537" y="961466"/>
              <a:ext cx="1862486" cy="1862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This is the end of this PowerPoints.</a:t>
              </a:r>
              <a:endPara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4"/>
            <p:cNvSpPr/>
            <p:nvPr/>
          </p:nvSpPr>
          <p:spPr>
            <a:xfrm rot="5400000">
              <a:off x="2852057" y="1543710"/>
              <a:ext cx="921883" cy="69799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951732" y="575733"/>
              <a:ext cx="2633952" cy="2633952"/>
            </a:xfrm>
            <a:prstGeom prst="ellipse">
              <a:avLst/>
            </a:prstGeom>
            <a:solidFill>
              <a:srgbClr val="A4A4A4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 txBox="1"/>
            <p:nvPr/>
          </p:nvSpPr>
          <p:spPr>
            <a:xfrm>
              <a:off x="4337465" y="961466"/>
              <a:ext cx="1862486" cy="1862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Thank you very much for listening!</a:t>
              </a:r>
              <a:endPara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9"/>
          <p:cNvSpPr txBox="1">
            <a:spLocks noGrp="1"/>
          </p:cNvSpPr>
          <p:nvPr>
            <p:ph type="title"/>
          </p:nvPr>
        </p:nvSpPr>
        <p:spPr>
          <a:xfrm>
            <a:off x="838200" y="2810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1. वास्तविक illegal connectionको छानबिन – 3</a:t>
            </a:r>
            <a:br>
              <a:rPr lang="en-US" sz="2800"/>
            </a:br>
            <a:r>
              <a:rPr lang="en-US" sz="2800"/>
              <a:t>(4) Illegal connection छानबिन गर्दा ध्यान दिनुपर्ने कुराहरू</a:t>
            </a:r>
            <a:endParaRPr sz="2800"/>
          </a:p>
        </p:txBody>
      </p:sp>
      <p:sp>
        <p:nvSpPr>
          <p:cNvPr id="428" name="Google Shape;428;p19"/>
          <p:cNvSpPr txBox="1">
            <a:spLocks noGrp="1"/>
          </p:cNvSpPr>
          <p:nvPr>
            <p:ph type="body" idx="1"/>
          </p:nvPr>
        </p:nvSpPr>
        <p:spPr>
          <a:xfrm>
            <a:off x="838200" y="1717922"/>
            <a:ext cx="10515600" cy="31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सामान्यतया</a:t>
            </a:r>
            <a:r>
              <a:rPr lang="en-US" sz="2400" dirty="0"/>
              <a:t> illegal </a:t>
            </a:r>
            <a:r>
              <a:rPr lang="en-US" sz="2400" dirty="0" err="1"/>
              <a:t>connectionहरू</a:t>
            </a:r>
            <a:r>
              <a:rPr lang="en-US" sz="2400" dirty="0"/>
              <a:t> </a:t>
            </a:r>
            <a:r>
              <a:rPr lang="en-US" sz="2400" dirty="0" err="1"/>
              <a:t>भेट्टाउंदा</a:t>
            </a:r>
            <a:r>
              <a:rPr lang="en-US" sz="2400" dirty="0"/>
              <a:t> </a:t>
            </a:r>
            <a:r>
              <a:rPr lang="en-US" sz="2400" dirty="0" err="1"/>
              <a:t>खतरापूर्ण</a:t>
            </a:r>
            <a:r>
              <a:rPr lang="en-US" sz="2400" dirty="0"/>
              <a:t> </a:t>
            </a:r>
            <a:r>
              <a:rPr lang="en-US" sz="2400" dirty="0" err="1"/>
              <a:t>अवस्था</a:t>
            </a:r>
            <a:r>
              <a:rPr lang="en-US" sz="2400" dirty="0"/>
              <a:t> </a:t>
            </a:r>
            <a:r>
              <a:rPr lang="en-US" sz="2400" dirty="0" err="1"/>
              <a:t>आउन</a:t>
            </a:r>
            <a:r>
              <a:rPr lang="en-US" sz="2400" dirty="0"/>
              <a:t> </a:t>
            </a:r>
            <a:r>
              <a:rPr lang="en-US" sz="2400" dirty="0" err="1"/>
              <a:t>सक्छ</a:t>
            </a:r>
            <a:r>
              <a:rPr lang="en-US" sz="2400" dirty="0"/>
              <a:t>। </a:t>
            </a:r>
            <a:r>
              <a:rPr lang="en-US" sz="2400" dirty="0" err="1"/>
              <a:t>होसियार</a:t>
            </a:r>
            <a:r>
              <a:rPr lang="en-US" sz="2400" dirty="0"/>
              <a:t> </a:t>
            </a:r>
            <a:r>
              <a:rPr lang="en-US" sz="2400" dirty="0" err="1"/>
              <a:t>हुनुपर्छ</a:t>
            </a:r>
            <a:r>
              <a:rPr lang="en-US" sz="2400" dirty="0"/>
              <a:t>। </a:t>
            </a:r>
            <a:r>
              <a:rPr lang="en-US" sz="2400" dirty="0" err="1"/>
              <a:t>अनि</a:t>
            </a:r>
            <a:r>
              <a:rPr lang="en-US" sz="2400" dirty="0"/>
              <a:t> </a:t>
            </a:r>
            <a:r>
              <a:rPr lang="en-US" sz="2400" dirty="0" err="1"/>
              <a:t>सो</a:t>
            </a:r>
            <a:r>
              <a:rPr lang="en-US" sz="2400" dirty="0"/>
              <a:t> </a:t>
            </a:r>
            <a:r>
              <a:rPr lang="en-US" sz="2400" dirty="0" err="1"/>
              <a:t>भ्रमणमा</a:t>
            </a:r>
            <a:r>
              <a:rPr lang="en-US" sz="2400" dirty="0"/>
              <a:t> </a:t>
            </a:r>
            <a:r>
              <a:rPr lang="en-US" sz="2400" dirty="0" err="1"/>
              <a:t>जादा</a:t>
            </a:r>
            <a:r>
              <a:rPr lang="en-US" sz="2400" dirty="0"/>
              <a:t> </a:t>
            </a:r>
            <a:r>
              <a:rPr lang="en-US" sz="2400" dirty="0" err="1"/>
              <a:t>धेरै</a:t>
            </a:r>
            <a:r>
              <a:rPr lang="en-US" sz="2400" dirty="0"/>
              <a:t> </a:t>
            </a:r>
            <a:r>
              <a:rPr lang="en-US" sz="2400" dirty="0" err="1"/>
              <a:t>जना</a:t>
            </a:r>
            <a:r>
              <a:rPr lang="en-US" sz="2400" dirty="0"/>
              <a:t> </a:t>
            </a:r>
            <a:r>
              <a:rPr lang="en-US" sz="2400" dirty="0" err="1"/>
              <a:t>कर्मचारीहरू</a:t>
            </a:r>
            <a:r>
              <a:rPr lang="en-US" sz="2400" dirty="0"/>
              <a:t> </a:t>
            </a:r>
            <a:r>
              <a:rPr lang="en-US" sz="2400" dirty="0" err="1"/>
              <a:t>साथमा</a:t>
            </a:r>
            <a:r>
              <a:rPr lang="en-US" sz="2400" dirty="0"/>
              <a:t> </a:t>
            </a:r>
            <a:r>
              <a:rPr lang="en-US" sz="2400" dirty="0" err="1"/>
              <a:t>जान</a:t>
            </a:r>
            <a:r>
              <a:rPr lang="en-US" sz="2400" dirty="0"/>
              <a:t> र </a:t>
            </a:r>
            <a:r>
              <a:rPr lang="en-US" sz="2400" dirty="0" err="1"/>
              <a:t>शान्त</a:t>
            </a:r>
            <a:r>
              <a:rPr lang="en-US" sz="2400" dirty="0"/>
              <a:t> </a:t>
            </a:r>
            <a:r>
              <a:rPr lang="en-US" sz="2400" dirty="0" err="1"/>
              <a:t>मनोवृत्ति</a:t>
            </a:r>
            <a:r>
              <a:rPr lang="en-US" sz="2400" dirty="0"/>
              <a:t> </a:t>
            </a:r>
            <a:r>
              <a:rPr lang="en-US" sz="2400" dirty="0" err="1"/>
              <a:t>राख्न</a:t>
            </a:r>
            <a:r>
              <a:rPr lang="en-US" sz="2400" dirty="0"/>
              <a:t> </a:t>
            </a:r>
            <a:r>
              <a:rPr lang="en-US" sz="2400" dirty="0" err="1"/>
              <a:t>जरुरि</a:t>
            </a:r>
            <a:r>
              <a:rPr lang="en-US" sz="2400" dirty="0"/>
              <a:t> </a:t>
            </a:r>
            <a:r>
              <a:rPr lang="en-US" sz="2400" dirty="0" err="1"/>
              <a:t>हुन्छ</a:t>
            </a:r>
            <a:r>
              <a:rPr lang="en-US" sz="2400" dirty="0"/>
              <a:t>।  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धैर्य</a:t>
            </a:r>
            <a:r>
              <a:rPr lang="en-US" sz="2400" dirty="0"/>
              <a:t> </a:t>
            </a:r>
            <a:r>
              <a:rPr lang="en-US" sz="2400" dirty="0" err="1"/>
              <a:t>भएर</a:t>
            </a:r>
            <a:r>
              <a:rPr lang="en-US" sz="2400" dirty="0"/>
              <a:t> </a:t>
            </a:r>
            <a:r>
              <a:rPr lang="en-US" sz="2400" dirty="0" err="1"/>
              <a:t>जादा</a:t>
            </a:r>
            <a:r>
              <a:rPr lang="en-US" sz="2400" dirty="0"/>
              <a:t> illegal connection </a:t>
            </a:r>
            <a:r>
              <a:rPr lang="en-US" sz="2400" dirty="0" err="1"/>
              <a:t>हरू</a:t>
            </a:r>
            <a:r>
              <a:rPr lang="en-US" sz="2400" dirty="0"/>
              <a:t> </a:t>
            </a:r>
            <a:r>
              <a:rPr lang="en-US" sz="2400" dirty="0" err="1"/>
              <a:t>भेट्टाइने</a:t>
            </a:r>
            <a:r>
              <a:rPr lang="en-US" sz="2400" dirty="0"/>
              <a:t> </a:t>
            </a:r>
            <a:r>
              <a:rPr lang="en-US" sz="2400" dirty="0" err="1"/>
              <a:t>सम्भावना</a:t>
            </a:r>
            <a:r>
              <a:rPr lang="en-US" sz="2400" dirty="0"/>
              <a:t> </a:t>
            </a:r>
            <a:r>
              <a:rPr lang="en-US" sz="2400" dirty="0" err="1"/>
              <a:t>हुन्छ</a:t>
            </a:r>
            <a:r>
              <a:rPr lang="en-US" sz="2400" dirty="0"/>
              <a:t>। </a:t>
            </a:r>
            <a:r>
              <a:rPr lang="en-US" sz="2400" dirty="0" err="1"/>
              <a:t>दृढ</a:t>
            </a:r>
            <a:r>
              <a:rPr lang="en-US" sz="2400" dirty="0"/>
              <a:t> </a:t>
            </a:r>
            <a:r>
              <a:rPr lang="en-US" sz="2400" dirty="0" err="1"/>
              <a:t>भएर</a:t>
            </a:r>
            <a:r>
              <a:rPr lang="en-US" sz="2400" dirty="0"/>
              <a:t> </a:t>
            </a:r>
            <a:r>
              <a:rPr lang="en-US" sz="2400" dirty="0" err="1"/>
              <a:t>यसलाई</a:t>
            </a:r>
            <a:r>
              <a:rPr lang="en-US" sz="2400" dirty="0"/>
              <a:t> </a:t>
            </a:r>
            <a:r>
              <a:rPr lang="en-US" sz="2400" dirty="0" err="1"/>
              <a:t>पत्ता</a:t>
            </a:r>
            <a:r>
              <a:rPr lang="en-US" sz="2400" dirty="0"/>
              <a:t> </a:t>
            </a:r>
            <a:r>
              <a:rPr lang="en-US" sz="2400" dirty="0" err="1"/>
              <a:t>लगाउनु</a:t>
            </a:r>
            <a:r>
              <a:rPr lang="en-US" sz="2400" dirty="0"/>
              <a:t> </a:t>
            </a:r>
            <a:r>
              <a:rPr lang="en-US" sz="2400" dirty="0" err="1"/>
              <a:t>पर्छ</a:t>
            </a:r>
            <a:r>
              <a:rPr lang="en-US" sz="2400" dirty="0"/>
              <a:t> र </a:t>
            </a:r>
            <a:r>
              <a:rPr lang="en-US" sz="2400" dirty="0" err="1"/>
              <a:t>सच्याउनु</a:t>
            </a:r>
            <a:r>
              <a:rPr lang="en-US" sz="2400" dirty="0"/>
              <a:t> </a:t>
            </a:r>
            <a:r>
              <a:rPr lang="en-US" sz="2400" dirty="0" err="1"/>
              <a:t>पर्छ</a:t>
            </a:r>
            <a:r>
              <a:rPr lang="en-US" sz="24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पानीको</a:t>
            </a:r>
            <a:r>
              <a:rPr lang="en-US" sz="2400" dirty="0"/>
              <a:t> illegal use </a:t>
            </a:r>
            <a:r>
              <a:rPr lang="en-US" sz="2400" dirty="0" err="1"/>
              <a:t>सामाजिक</a:t>
            </a:r>
            <a:r>
              <a:rPr lang="en-US" sz="2400" dirty="0"/>
              <a:t> </a:t>
            </a:r>
            <a:r>
              <a:rPr lang="en-US" sz="2400" dirty="0" err="1"/>
              <a:t>कुरीति</a:t>
            </a:r>
            <a:r>
              <a:rPr lang="en-US" sz="2400" dirty="0"/>
              <a:t> </a:t>
            </a:r>
            <a:r>
              <a:rPr lang="en-US" sz="2400" dirty="0" err="1"/>
              <a:t>हो</a:t>
            </a:r>
            <a:r>
              <a:rPr lang="en-US" sz="2400" dirty="0"/>
              <a:t> </a:t>
            </a:r>
            <a:r>
              <a:rPr lang="en-US" sz="2400" dirty="0" err="1"/>
              <a:t>भन्ने</a:t>
            </a:r>
            <a:r>
              <a:rPr lang="en-US" sz="2400" dirty="0"/>
              <a:t> </a:t>
            </a:r>
            <a:r>
              <a:rPr lang="en-US" sz="2400" dirty="0" err="1"/>
              <a:t>बुझाउन</a:t>
            </a:r>
            <a:r>
              <a:rPr lang="en-US" sz="2400" dirty="0"/>
              <a:t> </a:t>
            </a:r>
            <a:r>
              <a:rPr lang="en-US" sz="2400" dirty="0" err="1"/>
              <a:t>बासिन्दामा</a:t>
            </a:r>
            <a:r>
              <a:rPr lang="en-US" sz="2400" dirty="0"/>
              <a:t> </a:t>
            </a:r>
            <a:r>
              <a:rPr lang="en-US" sz="2400" dirty="0" err="1"/>
              <a:t>चेतना</a:t>
            </a:r>
            <a:r>
              <a:rPr lang="en-US" sz="2400" dirty="0"/>
              <a:t> </a:t>
            </a:r>
            <a:r>
              <a:rPr lang="en-US" sz="2400" dirty="0" err="1"/>
              <a:t>जगाउनु</a:t>
            </a:r>
            <a:r>
              <a:rPr lang="en-US" sz="2400" dirty="0"/>
              <a:t> </a:t>
            </a:r>
            <a:r>
              <a:rPr lang="en-US" sz="2400" dirty="0" err="1"/>
              <a:t>पनि</a:t>
            </a:r>
            <a:r>
              <a:rPr lang="en-US" sz="2400" dirty="0"/>
              <a:t> </a:t>
            </a:r>
            <a:r>
              <a:rPr lang="en-US" sz="2400" dirty="0" err="1"/>
              <a:t>आवश्यक</a:t>
            </a:r>
            <a:r>
              <a:rPr lang="en-US" sz="2400" dirty="0"/>
              <a:t> छ।</a:t>
            </a:r>
            <a:endParaRPr sz="2400" dirty="0"/>
          </a:p>
        </p:txBody>
      </p:sp>
      <p:sp>
        <p:nvSpPr>
          <p:cNvPr id="429" name="Google Shape;429;p19"/>
          <p:cNvSpPr/>
          <p:nvPr/>
        </p:nvSpPr>
        <p:spPr>
          <a:xfrm>
            <a:off x="8788528" y="4909841"/>
            <a:ext cx="19511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धैर्य</a:t>
            </a:r>
            <a:r>
              <a:rPr lang="en-US" sz="4000" b="1" i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राख्नू</a:t>
            </a:r>
            <a:endParaRPr sz="4000" b="1" i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9"/>
          <p:cNvSpPr/>
          <p:nvPr/>
        </p:nvSpPr>
        <p:spPr>
          <a:xfrm>
            <a:off x="1860931" y="5679886"/>
            <a:ext cx="16594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दृढ</a:t>
            </a:r>
            <a:r>
              <a:rPr lang="en-US" sz="4000" b="1" i="1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़ </a:t>
            </a:r>
            <a:r>
              <a:rPr lang="en-US" sz="4000" b="1" i="1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हुनु</a:t>
            </a:r>
            <a:endParaRPr sz="4000" b="1" i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9"/>
          <p:cNvSpPr/>
          <p:nvPr/>
        </p:nvSpPr>
        <p:spPr>
          <a:xfrm>
            <a:off x="7653056" y="5679886"/>
            <a:ext cx="29418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अवस्था</a:t>
            </a:r>
            <a:r>
              <a:rPr lang="en-US" sz="4000" b="1" i="1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1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बूझ्नू</a:t>
            </a:r>
            <a:endParaRPr sz="4000" b="1" i="1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9"/>
          <p:cNvSpPr/>
          <p:nvPr/>
        </p:nvSpPr>
        <p:spPr>
          <a:xfrm>
            <a:off x="1697426" y="4971396"/>
            <a:ext cx="30018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cap="none" dirty="0" err="1">
                <a:solidFill>
                  <a:srgbClr val="F7CAAC"/>
                </a:solidFill>
                <a:latin typeface="Arial"/>
                <a:ea typeface="Arial"/>
                <a:cs typeface="Arial"/>
                <a:sym typeface="Arial"/>
              </a:rPr>
              <a:t>शान्त</a:t>
            </a:r>
            <a:r>
              <a:rPr lang="en-US" sz="3600" b="1" i="1" cap="none" dirty="0">
                <a:solidFill>
                  <a:srgbClr val="F7CAA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1" cap="none" dirty="0" err="1">
                <a:solidFill>
                  <a:srgbClr val="F7CAAC"/>
                </a:solidFill>
                <a:latin typeface="Arial"/>
                <a:ea typeface="Arial"/>
                <a:cs typeface="Arial"/>
                <a:sym typeface="Arial"/>
              </a:rPr>
              <a:t>हुनु</a:t>
            </a:r>
            <a:endParaRPr sz="3600" b="1" i="1" cap="none">
              <a:solidFill>
                <a:srgbClr val="F7CA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Non-Revenue Water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परिभाषा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Non-Revenue Water” (NRW)—defined as the difference between the amount of water put into the distribution system and the amount of water billed to consumers</a:t>
            </a:r>
          </a:p>
        </p:txBody>
      </p:sp>
      <p:pic>
        <p:nvPicPr>
          <p:cNvPr id="1026" name="Picture 2" descr="Stem the Tide of Non-Revenue Water - Water Finance &amp; Manag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3810001"/>
            <a:ext cx="9347200" cy="2774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Reducing NRW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883" y="1944915"/>
            <a:ext cx="9511088" cy="452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00147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"/>
          <p:cNvSpPr txBox="1">
            <a:spLocks noGrp="1"/>
          </p:cNvSpPr>
          <p:nvPr>
            <p:ph type="title"/>
          </p:nvPr>
        </p:nvSpPr>
        <p:spPr>
          <a:xfrm>
            <a:off x="450166" y="176783"/>
            <a:ext cx="11269766" cy="72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Water Balance – NRW </a:t>
            </a:r>
            <a:r>
              <a:rPr lang="en-US" sz="3200" dirty="0" err="1"/>
              <a:t>को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latin typeface="Arial"/>
                <a:ea typeface="Arial"/>
                <a:cs typeface="Arial"/>
                <a:sym typeface="Arial"/>
              </a:rPr>
              <a:t>संरचना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 - 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5" name="Google Shape;195;p3"/>
          <p:cNvGraphicFramePr/>
          <p:nvPr>
            <p:extLst>
              <p:ext uri="{D42A27DB-BD31-4B8C-83A1-F6EECF244321}">
                <p14:modId xmlns:p14="http://schemas.microsoft.com/office/powerpoint/2010/main" val="2668081728"/>
              </p:ext>
            </p:extLst>
          </p:nvPr>
        </p:nvGraphicFramePr>
        <p:xfrm>
          <a:off x="379827" y="745589"/>
          <a:ext cx="11340091" cy="5809958"/>
        </p:xfrm>
        <a:graphic>
          <a:graphicData uri="http://schemas.openxmlformats.org/drawingml/2006/table">
            <a:tbl>
              <a:tblPr firstRow="1" bandRow="1">
                <a:noFill/>
                <a:tableStyleId>{0C5F05C4-CF53-4D32-8CCF-10A62CB4D01E}</a:tableStyleId>
              </a:tblPr>
              <a:tblGrid>
                <a:gridCol w="1205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7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8283">
                <a:tc rowSpan="9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System </a:t>
                      </a:r>
                      <a:r>
                        <a:rPr lang="en-US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मा</a:t>
                      </a:r>
                      <a:r>
                        <a:rPr lang="en-US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पठाईने</a:t>
                      </a:r>
                      <a:r>
                        <a:rPr lang="en-US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पानीको</a:t>
                      </a:r>
                      <a:r>
                        <a:rPr lang="en-US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r>
                        <a:rPr lang="en-US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मात्रा</a:t>
                      </a:r>
                      <a:r>
                        <a:rPr lang="en-US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अधिकृत</a:t>
                      </a:r>
                      <a:r>
                        <a:rPr lang="en-US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खपत</a:t>
                      </a:r>
                      <a:endParaRPr lang="en-US" sz="20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Authorized consumption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Billing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भएको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अधिकृत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खपत</a:t>
                      </a:r>
                      <a:endParaRPr sz="2000" b="0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 b="0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00B0F0">
                        <a:alpha val="3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Metered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धारामा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billing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गरिएको</a:t>
                      </a:r>
                      <a:endParaRPr sz="2000" b="0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बेचिएको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पानी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सहित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)</a:t>
                      </a:r>
                      <a:endParaRPr sz="2000" b="0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00B0F0">
                        <a:alpha val="3372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Revenue water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2000" b="1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00B0F0">
                        <a:alpha val="3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976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Unmetered </a:t>
                      </a:r>
                      <a:r>
                        <a:rPr lang="en-US" sz="20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धारामा</a:t>
                      </a:r>
                      <a:r>
                        <a:rPr lang="en-US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billing </a:t>
                      </a:r>
                      <a:r>
                        <a:rPr lang="en-US" sz="20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गरिएको</a:t>
                      </a:r>
                      <a:endParaRPr sz="20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00B0F0">
                        <a:alpha val="3372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295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Billing नभएको अधिकृत खपत</a:t>
                      </a:r>
                      <a:endParaRPr sz="20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B3C6E7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Metered धारामा billing नगरिएको</a:t>
                      </a:r>
                      <a:endParaRPr sz="20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B3C6E7">
                        <a:alpha val="47843"/>
                      </a:srgb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Non-revenue water (NRW)</a:t>
                      </a:r>
                      <a:endParaRPr sz="2000" b="1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295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Unmetered धारामा billing नगरिएको</a:t>
                      </a:r>
                      <a:endParaRPr sz="20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B3C6E7">
                        <a:alpha val="47843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295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पानीको</a:t>
                      </a:r>
                      <a:r>
                        <a:rPr lang="en-US" sz="20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चुहावट</a:t>
                      </a:r>
                      <a:r>
                        <a:rPr lang="en-US" sz="20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Water losses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अप्रत्यक्ष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चुहावट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Apparent losses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FFF00">
                        <a:alpha val="4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अनाधिकृत खपत </a:t>
                      </a:r>
                      <a:endParaRPr sz="2000" b="1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FFF00">
                        <a:alpha val="4196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2965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Meter Reading तथा data handling मा हुने त्रुटीहरू </a:t>
                      </a:r>
                      <a:endParaRPr sz="2000" b="1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FFF00">
                        <a:alpha val="4196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283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बास्तबिक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चुहावट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Real losses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92D050">
                        <a:alpha val="3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Transmission </a:t>
                      </a:r>
                      <a:r>
                        <a:rPr lang="en-US" sz="2000" b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तथा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distribution mains बाट हुने चुहावट </a:t>
                      </a:r>
                      <a:endParaRPr sz="20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92D050">
                        <a:alpha val="3372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283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Distribution गरिने storage tank हरू बाट हुने leakage र overflow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92D050">
                        <a:alpha val="3372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8283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Service pipeline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बाट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हुने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चुहावट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ग्राहकको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meter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भन्दा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अगाडि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20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92D050">
                        <a:alpha val="3372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6" name="Google Shape;196;p3"/>
          <p:cNvSpPr txBox="1">
            <a:spLocks noGrp="1"/>
          </p:cNvSpPr>
          <p:nvPr>
            <p:ph type="sldNum" idx="12"/>
          </p:nvPr>
        </p:nvSpPr>
        <p:spPr>
          <a:xfrm>
            <a:off x="8642499" y="646267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sz="1400" b="1">
              <a:solidFill>
                <a:schemeClr val="dk1"/>
              </a:solidFill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658815" y="6443886"/>
            <a:ext cx="92100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भुक्तान नगरिएको bill </a:t>
            </a:r>
            <a:r>
              <a:rPr lang="en-US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अप्रत्यक्ष चुहावट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होइनन्।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"/>
          <p:cNvSpPr txBox="1">
            <a:spLocks noGrp="1"/>
          </p:cNvSpPr>
          <p:nvPr>
            <p:ph type="title"/>
          </p:nvPr>
        </p:nvSpPr>
        <p:spPr>
          <a:xfrm>
            <a:off x="838200" y="310698"/>
            <a:ext cx="10515600" cy="90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अधिकृत खपत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"/>
          <p:cNvSpPr txBox="1">
            <a:spLocks noGrp="1"/>
          </p:cNvSpPr>
          <p:nvPr>
            <p:ph type="body" idx="1"/>
          </p:nvPr>
        </p:nvSpPr>
        <p:spPr>
          <a:xfrm>
            <a:off x="838200" y="1219200"/>
            <a:ext cx="10401300" cy="513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अधिकृत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खपत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खानेपानी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company (KUKL)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ले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प्रयोग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गर्न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दिएको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 Customer meters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पछि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का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leak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हरू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सहित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 2 Types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1.अधिकृत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खपत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-Billing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भएको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ग्राहकलाई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प्रयोग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गर्न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दिइएको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पानी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अनि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billing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भएको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 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Billing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भएको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metered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धारा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Billing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अनुसार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Billing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भएको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Unmetered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धारा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धाराको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size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अनुसार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fixed rate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अधिकृत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खपत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-Billing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नभएको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ग्राहकलाई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प्रयोग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गर्न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दिइएको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पानी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तर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billing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चाहिँ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नभएको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सामान्यतया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यस्ता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थोरै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धारा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मात्र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छन्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 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Billing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नभएको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metered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धारा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जस्तै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कल्याणकारी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संरक्षण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प्राप्त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घरपरिवारका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लागि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पानी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Billing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नभएको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unmetered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धारा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जस्तै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खानेपानी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दिने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company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ले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पाइपलाई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भित्र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बाट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सफा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गर्न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>
            <a:spLocks noGrp="1"/>
          </p:cNvSpPr>
          <p:nvPr>
            <p:ph type="title"/>
          </p:nvPr>
        </p:nvSpPr>
        <p:spPr>
          <a:xfrm>
            <a:off x="838200" y="310698"/>
            <a:ext cx="10515600" cy="90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Water losses</a:t>
            </a:r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sz="1400" b="1">
              <a:solidFill>
                <a:schemeClr val="dk1"/>
              </a:solidFill>
            </a:endParaRPr>
          </a:p>
        </p:txBody>
      </p:sp>
      <p:pic>
        <p:nvPicPr>
          <p:cNvPr id="211" name="Google Shape;2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3055" y="-2684"/>
            <a:ext cx="2633544" cy="174621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"/>
          <p:cNvSpPr txBox="1">
            <a:spLocks noGrp="1"/>
          </p:cNvSpPr>
          <p:nvPr>
            <p:ph type="body" idx="1"/>
          </p:nvPr>
        </p:nvSpPr>
        <p:spPr>
          <a:xfrm>
            <a:off x="838200" y="1701491"/>
            <a:ext cx="10681138" cy="484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Water losses (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चुहावट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Systemमा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पठाइने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पानी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अधिकृत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खपत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1.अप्रत्यक्ष Loss:</a:t>
            </a:r>
            <a:endParaRPr sz="2400" dirty="0"/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अनाधिकृत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खपत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: illegal connections, fire hydrants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को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दुरुपयोग</a:t>
            </a:r>
            <a:endParaRPr sz="23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ग्राहकको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meter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देखिने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अशुद्धताहरू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meterमा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त्रुटि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, meter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readingमा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त्रुटि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आदि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।</a:t>
            </a:r>
            <a:endParaRPr sz="23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Data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handlingमा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हुने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त्रुटीहरू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: data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inputमा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त्रुटि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, billing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गर्दा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हुने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त्रुटि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आदि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।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2.बास्तबिक Loss: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चुहावट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फुट्नु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 and overflows (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ग्राहकको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meter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सम्म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400"/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Transmission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तथा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distribution mains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हुने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चुहावट</a:t>
            </a:r>
            <a:endParaRPr sz="23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खानेपानी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दिने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company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को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storage tanks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हुने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चुहावट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तथा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overflow</a:t>
            </a:r>
            <a:endParaRPr sz="2300" dirty="0"/>
          </a:p>
          <a:p>
            <a:pPr marL="5334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Service connections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हुने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चुहावट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ग्राहकको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 meter </a:t>
            </a:r>
            <a:r>
              <a:rPr lang="en-US" sz="2300" dirty="0" err="1">
                <a:latin typeface="Arial"/>
                <a:ea typeface="Arial"/>
                <a:cs typeface="Arial"/>
                <a:sym typeface="Arial"/>
              </a:rPr>
              <a:t>सम्म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300" dirty="0"/>
          </a:p>
          <a:p>
            <a:pPr marL="533400" lvl="0" indent="-101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81000" lvl="0" indent="-215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101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101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533400" lvl="0" indent="-101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Reducing NRW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883" y="1944915"/>
            <a:ext cx="9511088" cy="452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"/>
          <p:cNvSpPr txBox="1">
            <a:spLocks noGrp="1"/>
          </p:cNvSpPr>
          <p:nvPr>
            <p:ph type="title"/>
          </p:nvPr>
        </p:nvSpPr>
        <p:spPr>
          <a:xfrm>
            <a:off x="838200" y="136860"/>
            <a:ext cx="10515600" cy="109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400"/>
              <a:t>व्यबसायिक घाटाका उदाहरणहरू</a:t>
            </a:r>
            <a:br>
              <a:rPr lang="en-US"/>
            </a:br>
            <a:r>
              <a:rPr lang="en-US" sz="3600">
                <a:latin typeface="Arial"/>
                <a:ea typeface="Arial"/>
                <a:cs typeface="Arial"/>
                <a:sym typeface="Arial"/>
              </a:rPr>
              <a:t>अप्रत्यक्ष</a:t>
            </a:r>
            <a:r>
              <a:rPr lang="en-US" sz="3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/>
              <a:t>घाटा</a:t>
            </a:r>
            <a:r>
              <a:rPr lang="en-US" sz="3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3600"/>
              <a:t>व्यबसायिक घाटाका 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"/>
          <p:cNvSpPr txBox="1">
            <a:spLocks noGrp="1"/>
          </p:cNvSpPr>
          <p:nvPr>
            <p:ph type="body" idx="1"/>
          </p:nvPr>
        </p:nvSpPr>
        <p:spPr>
          <a:xfrm>
            <a:off x="838200" y="1450492"/>
            <a:ext cx="10515600" cy="268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अनाधिकृत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खपत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: illegal connections, as follows;</a:t>
            </a:r>
            <a:endParaRPr dirty="0"/>
          </a:p>
          <a:p>
            <a:pPr marL="762000" marR="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ग्राहकको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meter by-pass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गरिने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</a:t>
            </a:r>
            <a:endParaRPr dirty="0"/>
          </a:p>
          <a:p>
            <a:pPr marL="762000" marR="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ग्राहकले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आफै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illegal pipe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जोड्नु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</a:t>
            </a:r>
            <a:endParaRPr dirty="0"/>
          </a:p>
          <a:p>
            <a:pPr marL="762000" marR="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Meter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छेडछाड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गर्नु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/ meter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निकालेर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उल्टोबाट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जोड्नु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 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sz="1400" b="1">
              <a:solidFill>
                <a:schemeClr val="dk1"/>
              </a:solidFill>
            </a:endParaRPr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7976" y="4724831"/>
            <a:ext cx="2626235" cy="196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184" y="3783724"/>
            <a:ext cx="2208505" cy="294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2312" y="4668395"/>
            <a:ext cx="2698731" cy="2024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6"/>
          <p:cNvGrpSpPr/>
          <p:nvPr/>
        </p:nvGrpSpPr>
        <p:grpSpPr>
          <a:xfrm>
            <a:off x="8408020" y="3866657"/>
            <a:ext cx="2943069" cy="2032339"/>
            <a:chOff x="1104900" y="-205070"/>
            <a:chExt cx="2339690" cy="1618580"/>
          </a:xfrm>
        </p:grpSpPr>
        <p:grpSp>
          <p:nvGrpSpPr>
            <p:cNvPr id="224" name="Google Shape;224;p6"/>
            <p:cNvGrpSpPr/>
            <p:nvPr/>
          </p:nvGrpSpPr>
          <p:grpSpPr>
            <a:xfrm>
              <a:off x="1577690" y="-205070"/>
              <a:ext cx="1866900" cy="754345"/>
              <a:chOff x="-124110" y="-249520"/>
              <a:chExt cx="1866900" cy="754345"/>
            </a:xfrm>
          </p:grpSpPr>
          <p:sp>
            <p:nvSpPr>
              <p:cNvPr id="225" name="Google Shape;225;p6"/>
              <p:cNvSpPr/>
              <p:nvPr/>
            </p:nvSpPr>
            <p:spPr>
              <a:xfrm>
                <a:off x="774700" y="260350"/>
                <a:ext cx="158750" cy="24447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FFFF00">
                  <a:alpha val="48627"/>
                </a:srgbClr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6"/>
              <p:cNvSpPr txBox="1"/>
              <p:nvPr/>
            </p:nvSpPr>
            <p:spPr>
              <a:xfrm>
                <a:off x="-124110" y="-249520"/>
                <a:ext cx="1866900" cy="37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Direct connection …Illegal !</a:t>
                </a:r>
                <a:endParaRPr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" name="Google Shape;227;p6"/>
            <p:cNvGrpSpPr/>
            <p:nvPr/>
          </p:nvGrpSpPr>
          <p:grpSpPr>
            <a:xfrm>
              <a:off x="1104900" y="0"/>
              <a:ext cx="2196163" cy="1413510"/>
              <a:chOff x="0" y="0"/>
              <a:chExt cx="2196163" cy="1413510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048843" y="0"/>
                <a:ext cx="147320" cy="1413510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9" name="Google Shape;229;p6"/>
              <p:cNvGrpSpPr/>
              <p:nvPr/>
            </p:nvGrpSpPr>
            <p:grpSpPr>
              <a:xfrm>
                <a:off x="665018" y="669908"/>
                <a:ext cx="327025" cy="147320"/>
                <a:chOff x="0" y="0"/>
                <a:chExt cx="327106" cy="147418"/>
              </a:xfrm>
            </p:grpSpPr>
            <p:sp>
              <p:nvSpPr>
                <p:cNvPr id="230" name="Google Shape;230;p6"/>
                <p:cNvSpPr/>
                <p:nvPr/>
              </p:nvSpPr>
              <p:spPr>
                <a:xfrm>
                  <a:off x="98425" y="0"/>
                  <a:ext cx="126365" cy="147418"/>
                </a:xfrm>
                <a:prstGeom prst="rect">
                  <a:avLst/>
                </a:prstGeom>
                <a:solidFill>
                  <a:srgbClr val="D8D8D8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6"/>
                <p:cNvSpPr/>
                <p:nvPr/>
              </p:nvSpPr>
              <p:spPr>
                <a:xfrm>
                  <a:off x="70290" y="0"/>
                  <a:ext cx="182636" cy="48895"/>
                </a:xfrm>
                <a:prstGeom prst="ellipse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6"/>
                <p:cNvSpPr/>
                <p:nvPr/>
              </p:nvSpPr>
              <p:spPr>
                <a:xfrm rot="-5400000">
                  <a:off x="3468" y="45720"/>
                  <a:ext cx="91587" cy="9852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33;p6"/>
                <p:cNvSpPr/>
                <p:nvPr/>
              </p:nvSpPr>
              <p:spPr>
                <a:xfrm rot="5400000" flipH="1">
                  <a:off x="232173" y="45720"/>
                  <a:ext cx="91440" cy="984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8D8D8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4" name="Google Shape;234;p6"/>
              <p:cNvSpPr/>
              <p:nvPr/>
            </p:nvSpPr>
            <p:spPr>
              <a:xfrm>
                <a:off x="958409" y="841053"/>
                <a:ext cx="620395" cy="224790"/>
              </a:xfrm>
              <a:custGeom>
                <a:avLst/>
                <a:gdLst/>
                <a:ahLst/>
                <a:cxnLst/>
                <a:rect l="l" t="t" r="r" b="b"/>
                <a:pathLst>
                  <a:path w="620973" h="225188" extrusionOk="0">
                    <a:moveTo>
                      <a:pt x="0" y="0"/>
                    </a:moveTo>
                    <a:lnTo>
                      <a:pt x="126242" y="75062"/>
                    </a:lnTo>
                    <a:lnTo>
                      <a:pt x="105770" y="214952"/>
                    </a:lnTo>
                    <a:lnTo>
                      <a:pt x="620973" y="225188"/>
                    </a:lnTo>
                  </a:path>
                </a:pathLst>
              </a:custGeom>
              <a:noFill/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5" name="Google Shape;235;p6"/>
              <p:cNvGrpSpPr/>
              <p:nvPr/>
            </p:nvGrpSpPr>
            <p:grpSpPr>
              <a:xfrm>
                <a:off x="0" y="151585"/>
                <a:ext cx="678815" cy="644857"/>
                <a:chOff x="0" y="0"/>
                <a:chExt cx="678815" cy="644857"/>
              </a:xfrm>
            </p:grpSpPr>
            <p:sp>
              <p:nvSpPr>
                <p:cNvPr id="236" name="Google Shape;236;p6"/>
                <p:cNvSpPr/>
                <p:nvPr/>
              </p:nvSpPr>
              <p:spPr>
                <a:xfrm flipH="1">
                  <a:off x="313898" y="371902"/>
                  <a:ext cx="45719" cy="262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309490" extrusionOk="0">
                      <a:moveTo>
                        <a:pt x="0" y="30949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3A383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6"/>
                <p:cNvSpPr/>
                <p:nvPr/>
              </p:nvSpPr>
              <p:spPr>
                <a:xfrm>
                  <a:off x="122830" y="290015"/>
                  <a:ext cx="161748" cy="168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79" h="168812" extrusionOk="0">
                      <a:moveTo>
                        <a:pt x="0" y="0"/>
                      </a:moveTo>
                      <a:lnTo>
                        <a:pt x="7034" y="98473"/>
                      </a:lnTo>
                      <a:lnTo>
                        <a:pt x="154745" y="168812"/>
                      </a:lnTo>
                      <a:lnTo>
                        <a:pt x="161779" y="633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solidFill>
                    <a:srgbClr val="3A383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6"/>
                <p:cNvSpPr/>
                <p:nvPr/>
              </p:nvSpPr>
              <p:spPr>
                <a:xfrm>
                  <a:off x="47767" y="201305"/>
                  <a:ext cx="593678" cy="443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78" h="443552" extrusionOk="0">
                      <a:moveTo>
                        <a:pt x="593678" y="27295"/>
                      </a:moveTo>
                      <a:lnTo>
                        <a:pt x="586854" y="197892"/>
                      </a:lnTo>
                      <a:lnTo>
                        <a:pt x="320722" y="443552"/>
                      </a:lnTo>
                      <a:lnTo>
                        <a:pt x="3412" y="290015"/>
                      </a:lnTo>
                      <a:cubicBezTo>
                        <a:pt x="2275" y="197893"/>
                        <a:pt x="1137" y="105770"/>
                        <a:pt x="0" y="13648"/>
                      </a:cubicBezTo>
                      <a:lnTo>
                        <a:pt x="187657" y="0"/>
                      </a:lnTo>
                      <a:lnTo>
                        <a:pt x="351430" y="218364"/>
                      </a:lnTo>
                      <a:lnTo>
                        <a:pt x="593678" y="27295"/>
                      </a:lnTo>
                      <a:close/>
                    </a:path>
                  </a:pathLst>
                </a:custGeom>
                <a:noFill/>
                <a:ln w="12700" cap="flat" cmpd="sng">
                  <a:solidFill>
                    <a:srgbClr val="3A383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6"/>
                <p:cNvSpPr/>
                <p:nvPr/>
              </p:nvSpPr>
              <p:spPr>
                <a:xfrm>
                  <a:off x="0" y="3412"/>
                  <a:ext cx="678815" cy="214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976" h="214953" extrusionOk="0">
                      <a:moveTo>
                        <a:pt x="242248" y="194481"/>
                      </a:moveTo>
                      <a:lnTo>
                        <a:pt x="0" y="214953"/>
                      </a:lnTo>
                      <a:lnTo>
                        <a:pt x="255895" y="23884"/>
                      </a:lnTo>
                      <a:lnTo>
                        <a:pt x="528851" y="0"/>
                      </a:lnTo>
                      <a:lnTo>
                        <a:pt x="678976" y="194481"/>
                      </a:lnTo>
                      <a:lnTo>
                        <a:pt x="648269" y="211541"/>
                      </a:lnTo>
                    </a:path>
                  </a:pathLst>
                </a:custGeom>
                <a:noFill/>
                <a:ln w="12700" cap="flat" cmpd="sng">
                  <a:solidFill>
                    <a:srgbClr val="3A383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6"/>
                <p:cNvSpPr/>
                <p:nvPr/>
              </p:nvSpPr>
              <p:spPr>
                <a:xfrm>
                  <a:off x="232012" y="0"/>
                  <a:ext cx="303663" cy="187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63" h="187657" extrusionOk="0">
                      <a:moveTo>
                        <a:pt x="0" y="187657"/>
                      </a:moveTo>
                      <a:lnTo>
                        <a:pt x="303663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3A383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1" name="Google Shape;241;p6"/>
              <p:cNvSpPr/>
              <p:nvPr/>
            </p:nvSpPr>
            <p:spPr>
              <a:xfrm>
                <a:off x="552552" y="601451"/>
                <a:ext cx="122246" cy="73347"/>
              </a:xfrm>
              <a:custGeom>
                <a:avLst/>
                <a:gdLst/>
                <a:ahLst/>
                <a:cxnLst/>
                <a:rect l="l" t="t" r="r" b="b"/>
                <a:pathLst>
                  <a:path w="122246" h="73347" extrusionOk="0">
                    <a:moveTo>
                      <a:pt x="122246" y="73347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645459" y="396077"/>
                <a:ext cx="1271358" cy="391187"/>
              </a:xfrm>
              <a:custGeom>
                <a:avLst/>
                <a:gdLst/>
                <a:ahLst/>
                <a:cxnLst/>
                <a:rect l="l" t="t" r="r" b="b"/>
                <a:pathLst>
                  <a:path w="1271358" h="391187" extrusionOk="0">
                    <a:moveTo>
                      <a:pt x="0" y="122246"/>
                    </a:moveTo>
                    <a:lnTo>
                      <a:pt x="161365" y="0"/>
                    </a:lnTo>
                    <a:lnTo>
                      <a:pt x="1271358" y="391187"/>
                    </a:lnTo>
                  </a:path>
                </a:pathLst>
              </a:custGeom>
              <a:noFill/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3" name="Google Shape;243;p6"/>
          <p:cNvGrpSpPr/>
          <p:nvPr/>
        </p:nvGrpSpPr>
        <p:grpSpPr>
          <a:xfrm>
            <a:off x="316381" y="6089194"/>
            <a:ext cx="2139950" cy="603250"/>
            <a:chOff x="0" y="0"/>
            <a:chExt cx="2139950" cy="603250"/>
          </a:xfrm>
        </p:grpSpPr>
        <p:sp>
          <p:nvSpPr>
            <p:cNvPr id="244" name="Google Shape;244;p6"/>
            <p:cNvSpPr/>
            <p:nvPr/>
          </p:nvSpPr>
          <p:spPr>
            <a:xfrm>
              <a:off x="654050" y="546100"/>
              <a:ext cx="336550" cy="57150"/>
            </a:xfrm>
            <a:custGeom>
              <a:avLst/>
              <a:gdLst/>
              <a:ahLst/>
              <a:cxnLst/>
              <a:rect l="l" t="t" r="r" b="b"/>
              <a:pathLst>
                <a:path w="336550" h="57150" extrusionOk="0">
                  <a:moveTo>
                    <a:pt x="336550" y="0"/>
                  </a:moveTo>
                  <a:lnTo>
                    <a:pt x="0" y="57150"/>
                  </a:lnTo>
                </a:path>
              </a:pathLst>
            </a:custGeom>
            <a:noFill/>
            <a:ln w="47625" cap="flat" cmpd="sng">
              <a:solidFill>
                <a:srgbClr val="D5DBE5"/>
              </a:solidFill>
              <a:prstDash val="solid"/>
              <a:miter lim="800000"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"/>
            <p:cNvSpPr txBox="1"/>
            <p:nvPr/>
          </p:nvSpPr>
          <p:spPr>
            <a:xfrm>
              <a:off x="0" y="146050"/>
              <a:ext cx="116840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To the house</a:t>
              </a:r>
              <a:endParaRPr sz="10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200150" y="438150"/>
              <a:ext cx="336550" cy="57150"/>
            </a:xfrm>
            <a:custGeom>
              <a:avLst/>
              <a:gdLst/>
              <a:ahLst/>
              <a:cxnLst/>
              <a:rect l="l" t="t" r="r" b="b"/>
              <a:pathLst>
                <a:path w="336550" h="57150" extrusionOk="0">
                  <a:moveTo>
                    <a:pt x="336550" y="0"/>
                  </a:moveTo>
                  <a:lnTo>
                    <a:pt x="0" y="57150"/>
                  </a:lnTo>
                </a:path>
              </a:pathLst>
            </a:custGeom>
            <a:noFill/>
            <a:ln w="31750" cap="flat" cmpd="sng">
              <a:solidFill>
                <a:srgbClr val="C5D8F1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 txBox="1"/>
            <p:nvPr/>
          </p:nvSpPr>
          <p:spPr>
            <a:xfrm>
              <a:off x="1085850" y="0"/>
              <a:ext cx="10541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272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From distribution pipe</a:t>
              </a:r>
              <a:endParaRPr sz="1050" b="1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"/>
          <p:cNvSpPr txBox="1">
            <a:spLocks noGrp="1"/>
          </p:cNvSpPr>
          <p:nvPr>
            <p:ph type="title"/>
          </p:nvPr>
        </p:nvSpPr>
        <p:spPr>
          <a:xfrm>
            <a:off x="838200" y="170627"/>
            <a:ext cx="10515600" cy="108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400" dirty="0" err="1"/>
              <a:t>व्यबसायिक</a:t>
            </a:r>
            <a:r>
              <a:rPr lang="en-US" sz="5400" dirty="0"/>
              <a:t> </a:t>
            </a:r>
            <a:r>
              <a:rPr lang="en-US" sz="5400" dirty="0" err="1"/>
              <a:t>घाटाका</a:t>
            </a:r>
            <a:r>
              <a:rPr lang="en-US" sz="5400" dirty="0"/>
              <a:t> </a:t>
            </a:r>
            <a:r>
              <a:rPr lang="en-US" sz="5400" dirty="0" err="1"/>
              <a:t>उदाहरणहरू</a:t>
            </a:r>
            <a:br>
              <a:rPr lang="en-US" sz="4000" dirty="0"/>
            </a:b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अप्रत्यक्ष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/>
              <a:t>घाटा</a:t>
            </a: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4000" dirty="0" err="1"/>
              <a:t>व्यबसायिक</a:t>
            </a:r>
            <a:r>
              <a:rPr lang="en-US" sz="4000" dirty="0"/>
              <a:t> </a:t>
            </a:r>
            <a:r>
              <a:rPr lang="en-US" sz="4000" dirty="0" err="1"/>
              <a:t>घाटाका</a:t>
            </a:r>
            <a:r>
              <a:rPr lang="en-US" sz="4000" dirty="0"/>
              <a:t> 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- 2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7"/>
          <p:cNvSpPr txBox="1">
            <a:spLocks noGrp="1"/>
          </p:cNvSpPr>
          <p:nvPr>
            <p:ph type="body" idx="1"/>
          </p:nvPr>
        </p:nvSpPr>
        <p:spPr>
          <a:xfrm>
            <a:off x="838200" y="1332486"/>
            <a:ext cx="10515600" cy="290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Meter Reading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तथा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data handling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हुने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त्रुटीहरू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76200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Meter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आफैमा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हुने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त्रुटी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76200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Meter reading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हुने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ग्राहक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घर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नगई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अनुमान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गर्नु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76200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ग्राहकको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मीटर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अनुमानित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जस्तै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औसत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मात्रा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अथवा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minimum charge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मात्रा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र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बास्तविक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खपत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मात्रा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बिच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फरक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हुनु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। (meter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पनि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नहुनु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reading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पनि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नहुनु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अवस्थामा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sp>
        <p:nvSpPr>
          <p:cNvPr id="254" name="Google Shape;25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sz="1400" b="1">
              <a:solidFill>
                <a:schemeClr val="dk1"/>
              </a:solidFill>
            </a:endParaRPr>
          </a:p>
        </p:txBody>
      </p:sp>
      <p:pic>
        <p:nvPicPr>
          <p:cNvPr id="255" name="Google Shape;25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" y="4287074"/>
            <a:ext cx="3265936" cy="244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7001" y="4272025"/>
            <a:ext cx="3265935" cy="24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8701" y="4287074"/>
            <a:ext cx="3603711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"/>
          <p:cNvSpPr txBox="1">
            <a:spLocks noGrp="1"/>
          </p:cNvSpPr>
          <p:nvPr>
            <p:ph type="title"/>
          </p:nvPr>
        </p:nvSpPr>
        <p:spPr>
          <a:xfrm>
            <a:off x="767255" y="235331"/>
            <a:ext cx="11003285" cy="145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 err="1"/>
              <a:t>व्यबसायिक</a:t>
            </a:r>
            <a:r>
              <a:rPr lang="en-US" sz="3600" dirty="0"/>
              <a:t> </a:t>
            </a:r>
            <a:r>
              <a:rPr lang="en-US" sz="3600" dirty="0" err="1"/>
              <a:t>घाटा</a:t>
            </a:r>
            <a:r>
              <a:rPr lang="en-US" sz="3600" dirty="0"/>
              <a:t> र </a:t>
            </a:r>
            <a:r>
              <a:rPr lang="en-US" sz="3600" dirty="0" err="1"/>
              <a:t>यसका</a:t>
            </a:r>
            <a:r>
              <a:rPr lang="en-US" sz="3600" dirty="0"/>
              <a:t> </a:t>
            </a:r>
            <a:r>
              <a:rPr lang="en-US" sz="3600" dirty="0" err="1"/>
              <a:t>प्रतिरोधी</a:t>
            </a:r>
            <a:r>
              <a:rPr lang="en-US" sz="3600" dirty="0"/>
              <a:t> </a:t>
            </a:r>
            <a:r>
              <a:rPr lang="en-US" sz="3600" dirty="0" err="1"/>
              <a:t>उपायहरू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2600" dirty="0" err="1"/>
              <a:t>व्यबसायिक</a:t>
            </a:r>
            <a:r>
              <a:rPr lang="en-US" sz="2600" dirty="0"/>
              <a:t> </a:t>
            </a:r>
            <a:r>
              <a:rPr lang="en-US" sz="2600" dirty="0" err="1"/>
              <a:t>घाटाका</a:t>
            </a:r>
            <a:r>
              <a:rPr lang="en-US" sz="2600" dirty="0"/>
              <a:t> </a:t>
            </a:r>
            <a:r>
              <a:rPr lang="en-US" sz="2600" dirty="0" err="1"/>
              <a:t>प्रतिरोधी</a:t>
            </a:r>
            <a:r>
              <a:rPr lang="en-US" sz="2600" dirty="0"/>
              <a:t> </a:t>
            </a:r>
            <a:r>
              <a:rPr lang="en-US" sz="2600" dirty="0" err="1"/>
              <a:t>उपायहरूको</a:t>
            </a:r>
            <a:r>
              <a:rPr lang="en-US" sz="2600" dirty="0"/>
              <a:t> </a:t>
            </a:r>
            <a:r>
              <a:rPr lang="en-US" sz="2600" dirty="0" err="1"/>
              <a:t>संरचना</a:t>
            </a:r>
            <a:endParaRPr sz="2600" dirty="0"/>
          </a:p>
        </p:txBody>
      </p:sp>
      <p:sp>
        <p:nvSpPr>
          <p:cNvPr id="263" name="Google Shape;26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sz="1400" b="1">
              <a:solidFill>
                <a:schemeClr val="dk1"/>
              </a:solidFill>
            </a:endParaRPr>
          </a:p>
        </p:txBody>
      </p:sp>
      <p:grpSp>
        <p:nvGrpSpPr>
          <p:cNvPr id="264" name="Google Shape;264;p8"/>
          <p:cNvGrpSpPr/>
          <p:nvPr/>
        </p:nvGrpSpPr>
        <p:grpSpPr>
          <a:xfrm>
            <a:off x="591089" y="1723697"/>
            <a:ext cx="11396472" cy="4911036"/>
            <a:chOff x="591089" y="1410985"/>
            <a:chExt cx="11396472" cy="5045078"/>
          </a:xfrm>
        </p:grpSpPr>
        <p:grpSp>
          <p:nvGrpSpPr>
            <p:cNvPr id="265" name="Google Shape;265;p8"/>
            <p:cNvGrpSpPr/>
            <p:nvPr/>
          </p:nvGrpSpPr>
          <p:grpSpPr>
            <a:xfrm>
              <a:off x="6225266" y="4810561"/>
              <a:ext cx="4482790" cy="1548998"/>
              <a:chOff x="223025" y="3147977"/>
              <a:chExt cx="4293220" cy="1418877"/>
            </a:xfrm>
          </p:grpSpPr>
          <p:sp>
            <p:nvSpPr>
              <p:cNvPr id="266" name="Google Shape;266;p8"/>
              <p:cNvSpPr/>
              <p:nvPr/>
            </p:nvSpPr>
            <p:spPr>
              <a:xfrm>
                <a:off x="223025" y="3147977"/>
                <a:ext cx="4293220" cy="1418877"/>
              </a:xfrm>
              <a:prstGeom prst="ellipse">
                <a:avLst/>
              </a:prstGeom>
              <a:solidFill>
                <a:srgbClr val="E1EF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8"/>
              <p:cNvSpPr txBox="1"/>
              <p:nvPr/>
            </p:nvSpPr>
            <p:spPr>
              <a:xfrm>
                <a:off x="486766" y="3478385"/>
                <a:ext cx="3756103" cy="7819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400" b="1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ग्राहकको</a:t>
                </a:r>
                <a:r>
                  <a:rPr lang="en-US" sz="24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water meter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आफैमा</a:t>
                </a:r>
                <a:r>
                  <a:rPr lang="en-US" sz="24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400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त्रुटी</a:t>
                </a:r>
                <a:r>
                  <a:rPr lang="en-US" sz="24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400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नहुनु</a:t>
                </a:r>
                <a:r>
                  <a:rPr lang="en-US" sz="24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268;p8"/>
            <p:cNvGrpSpPr/>
            <p:nvPr/>
          </p:nvGrpSpPr>
          <p:grpSpPr>
            <a:xfrm>
              <a:off x="591089" y="1410985"/>
              <a:ext cx="11396472" cy="5045078"/>
              <a:chOff x="591089" y="1410985"/>
              <a:chExt cx="11396472" cy="5045078"/>
            </a:xfrm>
          </p:grpSpPr>
          <p:sp>
            <p:nvSpPr>
              <p:cNvPr id="269" name="Google Shape;269;p8"/>
              <p:cNvSpPr txBox="1"/>
              <p:nvPr/>
            </p:nvSpPr>
            <p:spPr>
              <a:xfrm>
                <a:off x="3174380" y="1410985"/>
                <a:ext cx="6066264" cy="980148"/>
              </a:xfrm>
              <a:prstGeom prst="rect">
                <a:avLst/>
              </a:prstGeom>
              <a:solidFill>
                <a:srgbClr val="FFF2CC"/>
              </a:solidFill>
              <a:ln w="63500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lang="en-US" sz="2800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व्यबसायिक</a:t>
                </a: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घाटा</a:t>
                </a: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NRW </a:t>
                </a:r>
                <a:r>
                  <a:rPr lang="en-US" sz="2800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का</a:t>
                </a: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प्रतिरोधी</a:t>
                </a: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उपायहरू</a:t>
                </a: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0" name="Google Shape;270;p8"/>
              <p:cNvGrpSpPr/>
              <p:nvPr/>
            </p:nvGrpSpPr>
            <p:grpSpPr>
              <a:xfrm>
                <a:off x="591089" y="3099648"/>
                <a:ext cx="11396472" cy="3356415"/>
                <a:chOff x="591089" y="3099648"/>
                <a:chExt cx="11396472" cy="3356415"/>
              </a:xfrm>
            </p:grpSpPr>
            <p:sp>
              <p:nvSpPr>
                <p:cNvPr id="271" name="Google Shape;271;p8"/>
                <p:cNvSpPr/>
                <p:nvPr/>
              </p:nvSpPr>
              <p:spPr>
                <a:xfrm>
                  <a:off x="1656555" y="4784482"/>
                  <a:ext cx="4448820" cy="1671581"/>
                </a:xfrm>
                <a:prstGeom prst="ellipse">
                  <a:avLst/>
                </a:prstGeom>
                <a:solidFill>
                  <a:srgbClr val="E1EF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8"/>
                <p:cNvSpPr txBox="1"/>
                <p:nvPr/>
              </p:nvSpPr>
              <p:spPr>
                <a:xfrm>
                  <a:off x="2146397" y="5178194"/>
                  <a:ext cx="3502243" cy="8536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en-US" sz="2400" b="1" i="0" u="none" strike="noStrike" cap="none" dirty="0" err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सही</a:t>
                  </a:r>
                  <a:r>
                    <a:rPr lang="en-US" sz="2400" b="1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r>
                    <a:rPr lang="en-US" sz="2400" b="1" i="0" u="none" strike="noStrike" cap="none" dirty="0" err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अनि</a:t>
                  </a:r>
                  <a:r>
                    <a:rPr lang="en-US" sz="2400" b="1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r>
                    <a:rPr lang="en-US" sz="2400" b="1" i="0" u="none" strike="noStrike" cap="none" dirty="0" err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छिटो</a:t>
                  </a:r>
                  <a:r>
                    <a:rPr lang="en-US" sz="2400" b="1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r>
                    <a:rPr lang="en-US" sz="2400" b="1" i="0" u="none" strike="noStrike" cap="none" dirty="0" err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छरितो</a:t>
                  </a:r>
                  <a:r>
                    <a:rPr lang="en-US" sz="2400" b="1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meter reading</a:t>
                  </a:r>
                  <a:endParaRPr dirty="0"/>
                </a:p>
              </p:txBody>
            </p:sp>
            <p:grpSp>
              <p:nvGrpSpPr>
                <p:cNvPr id="273" name="Google Shape;273;p8"/>
                <p:cNvGrpSpPr/>
                <p:nvPr/>
              </p:nvGrpSpPr>
              <p:grpSpPr>
                <a:xfrm>
                  <a:off x="591089" y="3099648"/>
                  <a:ext cx="11396472" cy="1718984"/>
                  <a:chOff x="591089" y="3099648"/>
                  <a:chExt cx="11396472" cy="1718984"/>
                </a:xfrm>
              </p:grpSpPr>
              <p:sp>
                <p:nvSpPr>
                  <p:cNvPr id="274" name="Google Shape;274;p8"/>
                  <p:cNvSpPr/>
                  <p:nvPr/>
                </p:nvSpPr>
                <p:spPr>
                  <a:xfrm>
                    <a:off x="735980" y="3322727"/>
                    <a:ext cx="4293220" cy="1495905"/>
                  </a:xfrm>
                  <a:prstGeom prst="ellipse">
                    <a:avLst/>
                  </a:prstGeom>
                  <a:solidFill>
                    <a:srgbClr val="E1E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75" name="Google Shape;275;p8"/>
                  <p:cNvGrpSpPr/>
                  <p:nvPr/>
                </p:nvGrpSpPr>
                <p:grpSpPr>
                  <a:xfrm>
                    <a:off x="7643009" y="3099648"/>
                    <a:ext cx="4344552" cy="1530556"/>
                    <a:chOff x="7643009" y="3099648"/>
                    <a:chExt cx="4344552" cy="1530556"/>
                  </a:xfrm>
                </p:grpSpPr>
                <p:sp>
                  <p:nvSpPr>
                    <p:cNvPr id="276" name="Google Shape;276;p8"/>
                    <p:cNvSpPr/>
                    <p:nvPr/>
                  </p:nvSpPr>
                  <p:spPr>
                    <a:xfrm>
                      <a:off x="7643009" y="3099648"/>
                      <a:ext cx="4344552" cy="1530556"/>
                    </a:xfrm>
                    <a:prstGeom prst="ellipse">
                      <a:avLst/>
                    </a:prstGeom>
                    <a:solidFill>
                      <a:srgbClr val="E1EFD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7" name="Google Shape;277;p8"/>
                    <p:cNvSpPr txBox="1"/>
                    <p:nvPr/>
                  </p:nvSpPr>
                  <p:spPr>
                    <a:xfrm>
                      <a:off x="8014438" y="3270545"/>
                      <a:ext cx="3756102" cy="12330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ग्राहकको</a:t>
                      </a: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data </a:t>
                      </a:r>
                      <a:r>
                        <a:rPr lang="en-US" sz="2400" b="1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inputमा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त्रुटि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नहुनु</a:t>
                      </a:r>
                      <a:r>
                        <a:rPr lang="en-US" sz="24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अनि</a:t>
                      </a: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data entry </a:t>
                      </a:r>
                      <a:r>
                        <a:rPr lang="en-US" sz="2400" b="1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लाई</a:t>
                      </a: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check </a:t>
                      </a:r>
                      <a:r>
                        <a:rPr lang="en-US" sz="2400" b="1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गर्ने</a:t>
                      </a: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system </a:t>
                      </a:r>
                      <a:r>
                        <a:rPr lang="en-US" sz="2400" b="1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हुनु</a:t>
                      </a: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24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78" name="Google Shape;278;p8"/>
                  <p:cNvSpPr txBox="1"/>
                  <p:nvPr/>
                </p:nvSpPr>
                <p:spPr>
                  <a:xfrm>
                    <a:off x="591089" y="3510044"/>
                    <a:ext cx="3379749" cy="85367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00"/>
                      <a:buFont typeface="Arial"/>
                      <a:buNone/>
                    </a:pPr>
                    <a:r>
                      <a:rPr lang="en-US" sz="2400" b="1" i="0" u="none" strike="noStrike" cap="none" dirty="0" err="1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न्युन</a:t>
                    </a:r>
                    <a:r>
                      <a:rPr lang="en-US" sz="24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</a:t>
                    </a:r>
                    <a:r>
                      <a:rPr lang="en-US" sz="2400" b="1" i="0" u="none" strike="noStrike" cap="none" dirty="0" err="1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अथवा</a:t>
                    </a:r>
                    <a:r>
                      <a:rPr lang="en-US" sz="24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</a:t>
                    </a:r>
                    <a:r>
                      <a:rPr lang="en-US" sz="2400" b="1" i="0" u="none" strike="noStrike" cap="none" dirty="0" err="1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शून्य</a:t>
                    </a:r>
                    <a:r>
                      <a:rPr lang="en-US" sz="24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Illegal connection</a:t>
                    </a:r>
                    <a:endParaRPr dirty="0"/>
                  </a:p>
                </p:txBody>
              </p:sp>
            </p:grpSp>
          </p:grpSp>
          <p:sp>
            <p:nvSpPr>
              <p:cNvPr id="279" name="Google Shape;279;p8"/>
              <p:cNvSpPr/>
              <p:nvPr/>
            </p:nvSpPr>
            <p:spPr>
              <a:xfrm rot="-2450053">
                <a:off x="2684452" y="2671900"/>
                <a:ext cx="1078217" cy="51659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7CAAC"/>
              </a:solidFill>
              <a:ln w="12700" cap="flat" cmpd="sng">
                <a:solidFill>
                  <a:srgbClr val="833C0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 rot="-8099966">
                <a:off x="8738500" y="2630549"/>
                <a:ext cx="914400" cy="48484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7CAAC"/>
              </a:solidFill>
              <a:ln w="12700" cap="flat" cmpd="sng">
                <a:solidFill>
                  <a:srgbClr val="833C0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 rot="-3758328">
                <a:off x="3859175" y="3564191"/>
                <a:ext cx="2404866" cy="51496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7CAAC"/>
              </a:solidFill>
              <a:ln w="12700" cap="flat" cmpd="sng">
                <a:solidFill>
                  <a:srgbClr val="833C0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 rot="-7076741">
                <a:off x="6085312" y="3543869"/>
                <a:ext cx="2346799" cy="51496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7CAAC"/>
              </a:solidFill>
              <a:ln w="12700" cap="flat" cmpd="sng">
                <a:solidFill>
                  <a:srgbClr val="833C0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/>
              <a:t>व्यबसायिक घाटा र यसका प्रतिरोधी उपायहरू - 2</a:t>
            </a:r>
            <a:endParaRPr sz="3800"/>
          </a:p>
        </p:txBody>
      </p:sp>
      <p:sp>
        <p:nvSpPr>
          <p:cNvPr id="288" name="Google Shape;288;p9"/>
          <p:cNvSpPr txBox="1">
            <a:spLocks noGrp="1"/>
          </p:cNvSpPr>
          <p:nvPr>
            <p:ph type="body" idx="1"/>
          </p:nvPr>
        </p:nvSpPr>
        <p:spPr>
          <a:xfrm>
            <a:off x="838200" y="1571348"/>
            <a:ext cx="8339695" cy="4605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36575" lvl="0" indent="-5365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dirty="0"/>
              <a:t>(1) </a:t>
            </a:r>
            <a:r>
              <a:rPr lang="en-US" dirty="0"/>
              <a:t>Illegal connections </a:t>
            </a:r>
            <a:r>
              <a:rPr lang="en-US" dirty="0" err="1"/>
              <a:t>बिरुद्धका</a:t>
            </a:r>
            <a:r>
              <a:rPr lang="en-US" dirty="0"/>
              <a:t> </a:t>
            </a:r>
            <a:r>
              <a:rPr lang="en-US" dirty="0" err="1"/>
              <a:t>प्रतिरोधी</a:t>
            </a:r>
            <a:r>
              <a:rPr lang="en-US" dirty="0"/>
              <a:t> </a:t>
            </a:r>
            <a:r>
              <a:rPr lang="en-US" dirty="0" err="1"/>
              <a:t>उपायहरू</a:t>
            </a:r>
            <a:r>
              <a:rPr lang="en-US" dirty="0"/>
              <a:t> </a:t>
            </a:r>
            <a:endParaRPr dirty="0"/>
          </a:p>
          <a:p>
            <a:pPr marL="1160463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romanLcPeriod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सार्वजनिक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शिक्षाको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प्रवर्द्धन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1160463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romanLcPeriod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अवैध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प्रयोग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गर्नेलाई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कडा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कारबाही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1160463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romanLcPeriod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अवैध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प्रयोगकर्ता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फेला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पार्नेलाई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प्रोत्साहन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1160463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romanLcPeriod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पानीको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मात्रा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नियन्त्रण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गरेर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अवैध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प्रयोगकर्ताहरू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फेला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पार्न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खुबीको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विकास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1160463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romanLcPeriod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दर्ता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नगरिएका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धाराहरू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खोजेर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दर्ता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गर्ने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व्यवस्था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1160463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89" name="Google Shape;289;p9" descr="建物, 屋外, 座る, 金属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7895" y="4573810"/>
            <a:ext cx="2768052" cy="157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9" descr="岩, 屋外, 建物, 座る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6763" y="1862769"/>
            <a:ext cx="2768052" cy="259840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572493" y="238540"/>
            <a:ext cx="11018520" cy="977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/>
              <a:t>व्यबसायिक घाटा र यसका प्रतिरोधी उपायहरू - 3</a:t>
            </a:r>
            <a:endParaRPr sz="3800"/>
          </a:p>
        </p:txBody>
      </p:sp>
      <p:sp>
        <p:nvSpPr>
          <p:cNvPr id="298" name="Google Shape;298;p10"/>
          <p:cNvSpPr/>
          <p:nvPr/>
        </p:nvSpPr>
        <p:spPr>
          <a:xfrm>
            <a:off x="572493" y="1681544"/>
            <a:ext cx="10972800" cy="18288"/>
          </a:xfrm>
          <a:custGeom>
            <a:avLst/>
            <a:gdLst/>
            <a:ahLst/>
            <a:cxnLst/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w="44450" cap="rnd" cmpd="sng">
            <a:solidFill>
              <a:schemeClr val="accent2">
                <a:alpha val="7490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0" descr="人, 屋内, 男, 座る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 l="2330" r="-3" b="-3"/>
          <a:stretch/>
        </p:blipFill>
        <p:spPr>
          <a:xfrm>
            <a:off x="8979489" y="2824670"/>
            <a:ext cx="2851887" cy="296437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0"/>
          <p:cNvSpPr txBox="1">
            <a:spLocks noGrp="1"/>
          </p:cNvSpPr>
          <p:nvPr>
            <p:ph type="body" idx="1"/>
          </p:nvPr>
        </p:nvSpPr>
        <p:spPr>
          <a:xfrm>
            <a:off x="572491" y="1837878"/>
            <a:ext cx="8406998" cy="466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(2) Meter </a:t>
            </a:r>
            <a:r>
              <a:rPr lang="en-US" dirty="0" err="1"/>
              <a:t>readingमा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त्रुटिहरू</a:t>
            </a:r>
            <a:r>
              <a:rPr lang="en-US" dirty="0"/>
              <a:t> </a:t>
            </a:r>
            <a:r>
              <a:rPr lang="en-US" dirty="0" err="1"/>
              <a:t>विरुद्ध</a:t>
            </a:r>
            <a:r>
              <a:rPr lang="en-US" dirty="0"/>
              <a:t> </a:t>
            </a:r>
            <a:r>
              <a:rPr lang="en-US" dirty="0" err="1"/>
              <a:t>रोकथाम</a:t>
            </a:r>
            <a:r>
              <a:rPr lang="en-US" dirty="0"/>
              <a:t> </a:t>
            </a:r>
            <a:r>
              <a:rPr lang="en-US" dirty="0" err="1"/>
              <a:t>उपायहरू</a:t>
            </a:r>
            <a:endParaRPr dirty="0"/>
          </a:p>
          <a:p>
            <a:pPr marL="1106488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Meter Reader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हरूको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नैतिकता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बढाउन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तालिम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106488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Meter readers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हरूको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meter reading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सीप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को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तालिम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106488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Meter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राख्ने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स्थान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सुधार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गर्ने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जस्तै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ग्राहकको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property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को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सिमानामा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पढ्न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सजिलो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106488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नियम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उल्लङ्घन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गर्ने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वा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भ्रष्ट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कर्मचारीलाई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कडा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सजाय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106488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उत्कृष्ट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कर्मचारीहरूलाई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प्रोत्साहन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106488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अनुमानित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Bill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हरू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घटाउँदै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औसत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न्यूनतम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खपत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106488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Meter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Readerहरूलाई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तोकिएको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मार्गहरूमा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आलो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पालो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गराउने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106488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Meter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पढ्ने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अवस्था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सुधार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गर्न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जनसम्पर्कको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व्यवस्था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</p:txBody>
      </p:sp>
      <p:sp>
        <p:nvSpPr>
          <p:cNvPr id="301" name="Google Shape;30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1"/>
          <p:cNvSpPr/>
          <p:nvPr/>
        </p:nvSpPr>
        <p:spPr>
          <a:xfrm>
            <a:off x="0" y="0"/>
            <a:ext cx="1983504" cy="6858000"/>
          </a:xfrm>
          <a:custGeom>
            <a:avLst/>
            <a:gdLst/>
            <a:ahLst/>
            <a:cxnLst/>
            <a:rect l="l" t="t" r="r" b="b"/>
            <a:pathLst>
              <a:path w="1983504" h="6858000" extrusionOk="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1" descr="グラフィカル ユーザー インターフェイス, Web サイト&#10;&#10;自動的に生成された説明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65778" y="901217"/>
            <a:ext cx="6270546" cy="534564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1"/>
          <p:cNvSpPr txBox="1">
            <a:spLocks noGrp="1"/>
          </p:cNvSpPr>
          <p:nvPr>
            <p:ph type="title"/>
          </p:nvPr>
        </p:nvSpPr>
        <p:spPr>
          <a:xfrm>
            <a:off x="825587" y="179059"/>
            <a:ext cx="7000784" cy="182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dirty="0"/>
              <a:t>Meter </a:t>
            </a:r>
            <a:r>
              <a:rPr lang="en-US" sz="3400" dirty="0" err="1"/>
              <a:t>Readingको</a:t>
            </a:r>
            <a:r>
              <a:rPr lang="en-US" sz="3400" dirty="0"/>
              <a:t> </a:t>
            </a:r>
            <a:r>
              <a:rPr lang="en-US" sz="3400" dirty="0" err="1"/>
              <a:t>अवस्था</a:t>
            </a:r>
            <a:r>
              <a:rPr lang="en-US" sz="3400" dirty="0"/>
              <a:t> </a:t>
            </a:r>
            <a:r>
              <a:rPr lang="en-US" sz="3400" dirty="0" err="1"/>
              <a:t>सुधार</a:t>
            </a:r>
            <a:r>
              <a:rPr lang="en-US" sz="3400" dirty="0"/>
              <a:t> </a:t>
            </a:r>
            <a:r>
              <a:rPr lang="en-US" sz="3400" dirty="0" err="1"/>
              <a:t>गर्न</a:t>
            </a:r>
            <a:r>
              <a:rPr lang="en-US" sz="3400" dirty="0"/>
              <a:t> </a:t>
            </a:r>
            <a:r>
              <a:rPr lang="en-US" sz="3400" dirty="0" err="1"/>
              <a:t>गर्न</a:t>
            </a:r>
            <a:r>
              <a:rPr lang="en-US" sz="3400" dirty="0"/>
              <a:t> </a:t>
            </a:r>
            <a:r>
              <a:rPr lang="en-US" sz="3400" dirty="0" err="1"/>
              <a:t>सकिने</a:t>
            </a:r>
            <a:r>
              <a:rPr lang="en-US" sz="3400" dirty="0"/>
              <a:t> </a:t>
            </a:r>
            <a:r>
              <a:rPr lang="en-US" sz="3400" dirty="0" err="1"/>
              <a:t>जनसम्पर्कका</a:t>
            </a:r>
            <a:r>
              <a:rPr lang="en-US" sz="3400" dirty="0"/>
              <a:t> </a:t>
            </a:r>
            <a:r>
              <a:rPr lang="en-US" sz="3400" dirty="0" err="1"/>
              <a:t>कामहरूका</a:t>
            </a:r>
            <a:r>
              <a:rPr lang="en-US" sz="3400" dirty="0"/>
              <a:t> </a:t>
            </a:r>
            <a:r>
              <a:rPr lang="en-US" sz="3400" dirty="0" err="1"/>
              <a:t>उदाहरण</a:t>
            </a:r>
            <a:r>
              <a:rPr lang="en-US" sz="3400" dirty="0"/>
              <a:t>:</a:t>
            </a:r>
            <a:endParaRPr dirty="0"/>
          </a:p>
        </p:txBody>
      </p:sp>
      <p:pic>
        <p:nvPicPr>
          <p:cNvPr id="310" name="Google Shape;310;p11" descr="食品, 挿絵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6180" y="2555016"/>
            <a:ext cx="2235578" cy="182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 descr="抽象, 挿絵 が含まれている画像&#10;&#10;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448" y="2684140"/>
            <a:ext cx="2040315" cy="166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 descr="挿絵 が含まれている画像&#10;&#10;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6879" y="4518371"/>
            <a:ext cx="2191037" cy="178701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sz="1400" b="1">
              <a:solidFill>
                <a:schemeClr val="dk1"/>
              </a:solidFill>
            </a:endParaRPr>
          </a:p>
        </p:txBody>
      </p:sp>
      <p:sp>
        <p:nvSpPr>
          <p:cNvPr id="314" name="Google Shape;314;p11"/>
          <p:cNvSpPr txBox="1"/>
          <p:nvPr/>
        </p:nvSpPr>
        <p:spPr>
          <a:xfrm>
            <a:off x="5600641" y="4015966"/>
            <a:ext cx="41143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कहिले कहिँ ग्राहकहरुको कारणले meter reading गर्न सकिदैन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89" y="365124"/>
            <a:ext cx="10937111" cy="619772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Preparation for Investigation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 Site Selection with date &amp; Distribution Schedule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*Suspect customer Selection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 Team Formation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</a:t>
            </a:r>
            <a:r>
              <a:rPr lang="en-US" dirty="0" err="1"/>
              <a:t>Authorised</a:t>
            </a:r>
            <a:r>
              <a:rPr lang="en-US" dirty="0"/>
              <a:t> Letter for Team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*Instruction to Team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7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 dirty="0" err="1"/>
              <a:t>व्यबसायिक</a:t>
            </a:r>
            <a:r>
              <a:rPr lang="en-US" sz="3800" dirty="0"/>
              <a:t> </a:t>
            </a:r>
            <a:r>
              <a:rPr lang="en-US" sz="3800" dirty="0" err="1"/>
              <a:t>घाटा</a:t>
            </a:r>
            <a:r>
              <a:rPr lang="en-US" sz="3800" dirty="0"/>
              <a:t> र </a:t>
            </a:r>
            <a:r>
              <a:rPr lang="en-US" sz="3800" dirty="0" err="1"/>
              <a:t>यसका</a:t>
            </a:r>
            <a:r>
              <a:rPr lang="en-US" sz="3800" dirty="0"/>
              <a:t> </a:t>
            </a:r>
            <a:r>
              <a:rPr lang="en-US" sz="3800" dirty="0" err="1"/>
              <a:t>प्रतिरोधी</a:t>
            </a:r>
            <a:r>
              <a:rPr lang="en-US" sz="3800" dirty="0"/>
              <a:t> </a:t>
            </a:r>
            <a:r>
              <a:rPr lang="en-US" sz="3800" dirty="0" err="1"/>
              <a:t>उपायहरू</a:t>
            </a:r>
            <a:r>
              <a:rPr lang="en-US" sz="3800" dirty="0"/>
              <a:t> - 4</a:t>
            </a:r>
            <a:endParaRPr sz="3800" dirty="0"/>
          </a:p>
        </p:txBody>
      </p:sp>
      <p:sp>
        <p:nvSpPr>
          <p:cNvPr id="320" name="Google Shape;320;p12"/>
          <p:cNvSpPr txBox="1">
            <a:spLocks noGrp="1"/>
          </p:cNvSpPr>
          <p:nvPr>
            <p:ph type="body" idx="1"/>
          </p:nvPr>
        </p:nvSpPr>
        <p:spPr>
          <a:xfrm>
            <a:off x="838200" y="1572322"/>
            <a:ext cx="10515600" cy="478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dirty="0"/>
              <a:t>(3) </a:t>
            </a:r>
            <a:r>
              <a:rPr lang="en-US" dirty="0" err="1"/>
              <a:t>त्रुटिपूर्ण</a:t>
            </a:r>
            <a:r>
              <a:rPr lang="en-US" dirty="0"/>
              <a:t> meter </a:t>
            </a:r>
            <a:r>
              <a:rPr lang="en-US" dirty="0" err="1"/>
              <a:t>हरूको</a:t>
            </a:r>
            <a:r>
              <a:rPr lang="en-US" dirty="0"/>
              <a:t> </a:t>
            </a:r>
            <a:r>
              <a:rPr lang="en-US" dirty="0" err="1"/>
              <a:t>रोकथामका</a:t>
            </a:r>
            <a:r>
              <a:rPr lang="en-US" dirty="0"/>
              <a:t> </a:t>
            </a:r>
            <a:r>
              <a:rPr lang="en-US" dirty="0" err="1"/>
              <a:t>उपायहरू</a:t>
            </a:r>
            <a:endParaRPr dirty="0"/>
          </a:p>
          <a:p>
            <a:pPr marL="981075" lvl="0" indent="-4460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400" dirty="0" err="1"/>
              <a:t>पुरानाmeter</a:t>
            </a:r>
            <a:r>
              <a:rPr lang="en-US" sz="2400" dirty="0"/>
              <a:t> </a:t>
            </a:r>
            <a:r>
              <a:rPr lang="en-US" sz="2400" dirty="0" err="1"/>
              <a:t>हरू</a:t>
            </a:r>
            <a:r>
              <a:rPr lang="en-US" sz="2400" dirty="0"/>
              <a:t> </a:t>
            </a:r>
            <a:r>
              <a:rPr lang="en-US" sz="2400" dirty="0" err="1"/>
              <a:t>नियमित</a:t>
            </a:r>
            <a:r>
              <a:rPr lang="en-US" sz="2400" dirty="0"/>
              <a:t> </a:t>
            </a:r>
            <a:r>
              <a:rPr lang="en-US" sz="2400" dirty="0" err="1"/>
              <a:t>फेर्ने</a:t>
            </a:r>
            <a:r>
              <a:rPr lang="en-US" sz="2400" dirty="0"/>
              <a:t> </a:t>
            </a:r>
            <a:r>
              <a:rPr lang="en-US" sz="2400" dirty="0" err="1"/>
              <a:t>प्रणाली</a:t>
            </a:r>
            <a:endParaRPr sz="2400" dirty="0"/>
          </a:p>
          <a:p>
            <a:pPr marL="981075" lvl="0" indent="-4460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400" dirty="0" err="1"/>
              <a:t>अथवा</a:t>
            </a:r>
            <a:r>
              <a:rPr lang="en-US" sz="2400" dirty="0"/>
              <a:t> </a:t>
            </a:r>
            <a:r>
              <a:rPr lang="en-US" sz="2400" dirty="0" err="1"/>
              <a:t>meterजाँच</a:t>
            </a:r>
            <a:r>
              <a:rPr lang="en-US" sz="2400" dirty="0"/>
              <a:t> </a:t>
            </a:r>
            <a:r>
              <a:rPr lang="en-US" sz="2400" dirty="0" err="1"/>
              <a:t>गरि</a:t>
            </a:r>
            <a:r>
              <a:rPr lang="en-US" sz="2400" dirty="0"/>
              <a:t> </a:t>
            </a:r>
            <a:r>
              <a:rPr lang="en-US" sz="2400" dirty="0" err="1"/>
              <a:t>त्रुटिपूर्ण</a:t>
            </a:r>
            <a:r>
              <a:rPr lang="en-US" sz="2400" dirty="0"/>
              <a:t> meter </a:t>
            </a:r>
            <a:r>
              <a:rPr lang="en-US" sz="2400" dirty="0" err="1"/>
              <a:t>हरू</a:t>
            </a:r>
            <a:r>
              <a:rPr lang="en-US" sz="2400" dirty="0"/>
              <a:t> </a:t>
            </a:r>
            <a:r>
              <a:rPr lang="en-US" sz="2400" dirty="0" err="1"/>
              <a:t>बदल्नु</a:t>
            </a:r>
            <a:r>
              <a:rPr lang="en-US" sz="2400" dirty="0"/>
              <a:t> </a:t>
            </a:r>
            <a:endParaRPr sz="2400" dirty="0"/>
          </a:p>
          <a:p>
            <a:pPr marL="981075" lvl="0" indent="-4460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400" dirty="0" err="1"/>
              <a:t>आवश्यक</a:t>
            </a:r>
            <a:r>
              <a:rPr lang="en-US" sz="2400" dirty="0"/>
              <a:t> size </a:t>
            </a:r>
            <a:r>
              <a:rPr lang="en-US" sz="2400" dirty="0" err="1"/>
              <a:t>अनुसार</a:t>
            </a:r>
            <a:r>
              <a:rPr lang="en-US" sz="2400" dirty="0"/>
              <a:t> meter </a:t>
            </a:r>
            <a:r>
              <a:rPr lang="en-US" sz="2400" dirty="0" err="1"/>
              <a:t>फेर्ने</a:t>
            </a:r>
            <a:r>
              <a:rPr lang="en-US" sz="2400" dirty="0"/>
              <a:t> </a:t>
            </a:r>
            <a:r>
              <a:rPr lang="en-US" sz="2400" dirty="0" err="1"/>
              <a:t>प्रणालीको</a:t>
            </a:r>
            <a:r>
              <a:rPr lang="en-US" sz="2400" dirty="0"/>
              <a:t> </a:t>
            </a:r>
            <a:r>
              <a:rPr lang="en-US" sz="2400" dirty="0" err="1"/>
              <a:t>व्यवस्था</a:t>
            </a:r>
            <a:endParaRPr sz="2400" dirty="0"/>
          </a:p>
          <a:p>
            <a:pPr marL="981075" lvl="0" indent="-4460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400" dirty="0"/>
              <a:t>Meter </a:t>
            </a:r>
            <a:r>
              <a:rPr lang="en-US" sz="2400" dirty="0" err="1"/>
              <a:t>जडान</a:t>
            </a:r>
            <a:r>
              <a:rPr lang="en-US" sz="2400" dirty="0"/>
              <a:t> </a:t>
            </a:r>
            <a:r>
              <a:rPr lang="en-US" sz="2400" dirty="0" err="1"/>
              <a:t>गर्ने</a:t>
            </a:r>
            <a:r>
              <a:rPr lang="en-US" sz="2400" dirty="0"/>
              <a:t> </a:t>
            </a:r>
            <a:r>
              <a:rPr lang="en-US" sz="2400" dirty="0" err="1"/>
              <a:t>खुबीको</a:t>
            </a:r>
            <a:r>
              <a:rPr lang="en-US" sz="2400" dirty="0"/>
              <a:t> </a:t>
            </a:r>
            <a:r>
              <a:rPr lang="en-US" sz="2400" dirty="0" err="1"/>
              <a:t>सुधार</a:t>
            </a:r>
            <a:r>
              <a:rPr lang="en-US" sz="2400" dirty="0"/>
              <a:t>(meter </a:t>
            </a:r>
            <a:r>
              <a:rPr lang="en-US" sz="2400" dirty="0" err="1"/>
              <a:t>लाई</a:t>
            </a:r>
            <a:r>
              <a:rPr lang="en-US" sz="2400" dirty="0"/>
              <a:t> </a:t>
            </a:r>
            <a:r>
              <a:rPr lang="en-US" sz="2400" dirty="0" err="1"/>
              <a:t>तेर्सो</a:t>
            </a:r>
            <a:r>
              <a:rPr lang="en-US" sz="2400" dirty="0"/>
              <a:t> </a:t>
            </a:r>
            <a:r>
              <a:rPr lang="en-US" sz="2400" dirty="0" err="1"/>
              <a:t>राख्ने</a:t>
            </a:r>
            <a:r>
              <a:rPr lang="en-US" sz="2400" dirty="0"/>
              <a:t>) र </a:t>
            </a:r>
            <a:r>
              <a:rPr lang="en-US" sz="2400" dirty="0" err="1"/>
              <a:t>सहि</a:t>
            </a:r>
            <a:r>
              <a:rPr lang="en-US" sz="2400" dirty="0"/>
              <a:t> size </a:t>
            </a:r>
            <a:r>
              <a:rPr lang="en-US" sz="2400" dirty="0" err="1"/>
              <a:t>को</a:t>
            </a:r>
            <a:r>
              <a:rPr lang="en-US" sz="2400" dirty="0"/>
              <a:t> </a:t>
            </a:r>
            <a:r>
              <a:rPr lang="en-US" sz="2400" dirty="0" err="1"/>
              <a:t>मीटर</a:t>
            </a:r>
            <a:r>
              <a:rPr lang="en-US" sz="2400" dirty="0"/>
              <a:t> </a:t>
            </a:r>
            <a:r>
              <a:rPr lang="en-US" sz="2400" dirty="0" err="1"/>
              <a:t>प्रयोग</a:t>
            </a:r>
            <a:r>
              <a:rPr lang="en-US" sz="2400" dirty="0"/>
              <a:t> </a:t>
            </a:r>
            <a:r>
              <a:rPr lang="en-US" sz="2400" dirty="0" err="1"/>
              <a:t>गर्ने</a:t>
            </a:r>
            <a:r>
              <a:rPr lang="en-US" sz="2400" dirty="0"/>
              <a:t>। meter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dirty="0"/>
              <a:t>(4) </a:t>
            </a:r>
            <a:r>
              <a:rPr lang="en-US" dirty="0"/>
              <a:t>Data </a:t>
            </a:r>
            <a:r>
              <a:rPr lang="en-US" dirty="0" err="1"/>
              <a:t>processingमा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त्रुटिहरूको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रोकथामका</a:t>
            </a:r>
            <a:r>
              <a:rPr lang="en-US" dirty="0"/>
              <a:t> </a:t>
            </a:r>
            <a:r>
              <a:rPr lang="en-US" dirty="0" err="1"/>
              <a:t>उपायहरू</a:t>
            </a:r>
            <a:endParaRPr dirty="0"/>
          </a:p>
          <a:p>
            <a:pPr marL="981075" lvl="0" indent="-4460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400" dirty="0"/>
              <a:t>Data entry र </a:t>
            </a:r>
            <a:r>
              <a:rPr lang="en-US" sz="2400" dirty="0" err="1"/>
              <a:t>बिल</a:t>
            </a:r>
            <a:r>
              <a:rPr lang="en-US" sz="2400" dirty="0"/>
              <a:t> </a:t>
            </a:r>
            <a:r>
              <a:rPr lang="en-US" sz="2400" dirty="0" err="1"/>
              <a:t>गणनाको</a:t>
            </a:r>
            <a:r>
              <a:rPr lang="en-US" sz="2400" dirty="0"/>
              <a:t> </a:t>
            </a:r>
            <a:r>
              <a:rPr lang="en-US" sz="2400" dirty="0" err="1"/>
              <a:t>त्रुटिहरूबाट</a:t>
            </a:r>
            <a:r>
              <a:rPr lang="en-US" sz="2400" dirty="0"/>
              <a:t> </a:t>
            </a:r>
            <a:r>
              <a:rPr lang="en-US" sz="2400" dirty="0" err="1"/>
              <a:t>बच्नको</a:t>
            </a:r>
            <a:r>
              <a:rPr lang="en-US" sz="2400" dirty="0"/>
              <a:t> </a:t>
            </a:r>
            <a:r>
              <a:rPr lang="en-US" sz="2400" dirty="0" err="1"/>
              <a:t>लागि</a:t>
            </a:r>
            <a:r>
              <a:rPr lang="en-US" sz="2400" dirty="0"/>
              <a:t> </a:t>
            </a:r>
            <a:r>
              <a:rPr lang="en-US" sz="2400" dirty="0" err="1"/>
              <a:t>आन्तरिक</a:t>
            </a:r>
            <a:r>
              <a:rPr lang="en-US" sz="2400" dirty="0"/>
              <a:t> Double Check (</a:t>
            </a:r>
            <a:r>
              <a:rPr lang="en-US" sz="2400" dirty="0" err="1"/>
              <a:t>नियमित</a:t>
            </a:r>
            <a:r>
              <a:rPr lang="en-US" sz="2400" dirty="0"/>
              <a:t> </a:t>
            </a:r>
            <a:r>
              <a:rPr lang="en-US" sz="2400" dirty="0" err="1"/>
              <a:t>कार्यका</a:t>
            </a:r>
            <a:r>
              <a:rPr lang="en-US" sz="2400" dirty="0"/>
              <a:t> </a:t>
            </a:r>
            <a:r>
              <a:rPr lang="en-US" sz="2400" dirty="0" err="1"/>
              <a:t>रुपमा</a:t>
            </a:r>
            <a:r>
              <a:rPr lang="en-US" sz="2400" dirty="0"/>
              <a:t>)। Random sampling </a:t>
            </a:r>
            <a:r>
              <a:rPr lang="en-US" sz="2400" dirty="0" err="1"/>
              <a:t>गरि</a:t>
            </a:r>
            <a:r>
              <a:rPr lang="en-US" sz="2400" dirty="0"/>
              <a:t> </a:t>
            </a:r>
            <a:r>
              <a:rPr lang="en-US" sz="2400" dirty="0" err="1"/>
              <a:t>जाँच</a:t>
            </a:r>
            <a:r>
              <a:rPr lang="en-US" sz="2400" dirty="0"/>
              <a:t> </a:t>
            </a:r>
            <a:r>
              <a:rPr lang="en-US" sz="2400" dirty="0" err="1"/>
              <a:t>गर्नु</a:t>
            </a:r>
            <a:r>
              <a:rPr lang="en-US" sz="2400" dirty="0"/>
              <a:t>।</a:t>
            </a:r>
            <a:endParaRPr sz="2400" dirty="0"/>
          </a:p>
          <a:p>
            <a:pPr marL="981075" lvl="0" indent="-4460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romanLcPeriod"/>
            </a:pPr>
            <a:r>
              <a:rPr lang="en-US" sz="2400" dirty="0" err="1"/>
              <a:t>महशुल</a:t>
            </a:r>
            <a:r>
              <a:rPr lang="en-US" sz="2400" dirty="0"/>
              <a:t> </a:t>
            </a:r>
            <a:r>
              <a:rPr lang="en-US" sz="2400" dirty="0" err="1"/>
              <a:t>गणनाको</a:t>
            </a:r>
            <a:r>
              <a:rPr lang="en-US" sz="2400" dirty="0"/>
              <a:t> </a:t>
            </a:r>
            <a:r>
              <a:rPr lang="en-US" sz="2400" dirty="0" err="1"/>
              <a:t>समय</a:t>
            </a:r>
            <a:r>
              <a:rPr lang="en-US" sz="2400" dirty="0"/>
              <a:t> </a:t>
            </a:r>
            <a:r>
              <a:rPr lang="en-US" sz="2400" dirty="0" err="1"/>
              <a:t>त्रुटिहरूको</a:t>
            </a:r>
            <a:r>
              <a:rPr lang="en-US" sz="2400" dirty="0"/>
              <a:t> </a:t>
            </a:r>
            <a:r>
              <a:rPr lang="en-US" sz="2400" dirty="0" err="1"/>
              <a:t>जाँच</a:t>
            </a:r>
            <a:r>
              <a:rPr lang="en-US" sz="2400" dirty="0"/>
              <a:t> र </a:t>
            </a:r>
            <a:r>
              <a:rPr lang="en-US" sz="2400" dirty="0" err="1"/>
              <a:t>सुधार</a:t>
            </a:r>
            <a:r>
              <a:rPr lang="en-US" sz="2400" dirty="0"/>
              <a:t>।</a:t>
            </a:r>
            <a:endParaRPr sz="24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21" name="Google Shape;32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"/>
          <p:cNvSpPr txBox="1">
            <a:spLocks noGrp="1"/>
          </p:cNvSpPr>
          <p:nvPr>
            <p:ph type="title"/>
          </p:nvPr>
        </p:nvSpPr>
        <p:spPr>
          <a:xfrm>
            <a:off x="838200" y="314327"/>
            <a:ext cx="10515600" cy="102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ग्राहकको Meterको शुद्धता परीक्षणका फोटोहरू</a:t>
            </a:r>
            <a:endParaRPr sz="3600"/>
          </a:p>
        </p:txBody>
      </p:sp>
      <p:sp>
        <p:nvSpPr>
          <p:cNvPr id="327" name="Google Shape;32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sz="1400" b="1">
              <a:solidFill>
                <a:schemeClr val="dk1"/>
              </a:solidFill>
            </a:endParaRPr>
          </a:p>
        </p:txBody>
      </p:sp>
      <p:grpSp>
        <p:nvGrpSpPr>
          <p:cNvPr id="328" name="Google Shape;328;p13"/>
          <p:cNvGrpSpPr/>
          <p:nvPr/>
        </p:nvGrpSpPr>
        <p:grpSpPr>
          <a:xfrm>
            <a:off x="838200" y="1962615"/>
            <a:ext cx="6075556" cy="3010830"/>
            <a:chOff x="279400" y="1870075"/>
            <a:chExt cx="8064500" cy="4262438"/>
          </a:xfrm>
        </p:grpSpPr>
        <p:pic>
          <p:nvPicPr>
            <p:cNvPr id="329" name="Google Shape;329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9400" y="1870075"/>
              <a:ext cx="8064500" cy="4262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13"/>
            <p:cNvSpPr txBox="1"/>
            <p:nvPr/>
          </p:nvSpPr>
          <p:spPr>
            <a:xfrm>
              <a:off x="965200" y="4001294"/>
              <a:ext cx="1800225" cy="3111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oto Sans Symbols"/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Existing meter</a:t>
              </a:r>
              <a:endParaRPr/>
            </a:p>
          </p:txBody>
        </p:sp>
        <p:sp>
          <p:nvSpPr>
            <p:cNvPr id="331" name="Google Shape;331;p13"/>
            <p:cNvSpPr txBox="1"/>
            <p:nvPr/>
          </p:nvSpPr>
          <p:spPr>
            <a:xfrm>
              <a:off x="5030787" y="5688013"/>
              <a:ext cx="1800225" cy="3111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oto Sans Symbols"/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Meter for test</a:t>
              </a:r>
              <a:endParaRPr/>
            </a:p>
          </p:txBody>
        </p:sp>
      </p:grpSp>
      <p:sp>
        <p:nvSpPr>
          <p:cNvPr id="332" name="Google Shape;332;p13"/>
          <p:cNvSpPr txBox="1"/>
          <p:nvPr/>
        </p:nvSpPr>
        <p:spPr>
          <a:xfrm>
            <a:off x="838200" y="5256754"/>
            <a:ext cx="65568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यस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चित्रमा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Test meter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को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प्रयोग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गरि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ग्राहकहरुको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meter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परीक्षण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गर्ने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सरल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तरिका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देखाइएको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छ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5132" y="1391712"/>
            <a:ext cx="3334215" cy="250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5132" y="4007920"/>
            <a:ext cx="3334214" cy="25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456" y="1714157"/>
            <a:ext cx="2418536" cy="270314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838199" y="323086"/>
            <a:ext cx="10765221" cy="1800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/>
              <a:t>व्यबसायिक घाटा कम गर्ने तरिकाहरू बिस्तारमा </a:t>
            </a:r>
            <a:br>
              <a:rPr lang="en-US"/>
            </a:br>
            <a:r>
              <a:rPr lang="en-US" sz="3000"/>
              <a:t>1. बास्तविक illegal connection हरूको</a:t>
            </a:r>
            <a:r>
              <a:rPr lang="en-US" sz="3000" b="0" i="0">
                <a:latin typeface="Roboto"/>
                <a:ea typeface="Roboto"/>
                <a:cs typeface="Roboto"/>
                <a:sym typeface="Roboto"/>
              </a:rPr>
              <a:t> छानवीन</a:t>
            </a:r>
            <a:endParaRPr sz="3000"/>
          </a:p>
        </p:txBody>
      </p:sp>
      <p:sp>
        <p:nvSpPr>
          <p:cNvPr id="348" name="Google Shape;348;p15"/>
          <p:cNvSpPr txBox="1">
            <a:spLocks noGrp="1"/>
          </p:cNvSpPr>
          <p:nvPr>
            <p:ph type="body" idx="1"/>
          </p:nvPr>
        </p:nvSpPr>
        <p:spPr>
          <a:xfrm>
            <a:off x="838200" y="2196662"/>
            <a:ext cx="8452945" cy="417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(1) </a:t>
            </a:r>
            <a:r>
              <a:rPr lang="en-US" dirty="0" err="1"/>
              <a:t>लक्षित</a:t>
            </a:r>
            <a:r>
              <a:rPr lang="en-US" dirty="0"/>
              <a:t> </a:t>
            </a:r>
            <a:r>
              <a:rPr lang="en-US" dirty="0" err="1"/>
              <a:t>गरिएका</a:t>
            </a:r>
            <a:r>
              <a:rPr lang="en-US" dirty="0"/>
              <a:t> </a:t>
            </a:r>
            <a:r>
              <a:rPr lang="en-US" dirty="0" err="1"/>
              <a:t>ग्राहकहरूको</a:t>
            </a:r>
            <a:r>
              <a:rPr lang="en-US" dirty="0"/>
              <a:t> </a:t>
            </a:r>
            <a:r>
              <a:rPr lang="en-US" dirty="0" err="1"/>
              <a:t>सूची</a:t>
            </a:r>
            <a:r>
              <a:rPr lang="en-US" dirty="0"/>
              <a:t> </a:t>
            </a:r>
            <a:r>
              <a:rPr lang="en-US" dirty="0" err="1"/>
              <a:t>तयार</a:t>
            </a:r>
            <a:r>
              <a:rPr lang="en-US" dirty="0"/>
              <a:t> 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ग्राहक</a:t>
            </a:r>
            <a:r>
              <a:rPr lang="en-US" sz="2400" dirty="0"/>
              <a:t> </a:t>
            </a:r>
            <a:r>
              <a:rPr lang="en-US" sz="2400" dirty="0" err="1"/>
              <a:t>databaseको</a:t>
            </a:r>
            <a:r>
              <a:rPr lang="en-US" sz="2400" dirty="0"/>
              <a:t> </a:t>
            </a:r>
            <a:r>
              <a:rPr lang="en-US" sz="2400" dirty="0" err="1"/>
              <a:t>आधारमा</a:t>
            </a:r>
            <a:r>
              <a:rPr lang="en-US" sz="2400" dirty="0"/>
              <a:t>, </a:t>
            </a:r>
            <a:r>
              <a:rPr lang="en-US" sz="2400" dirty="0" err="1"/>
              <a:t>संदिग्ध</a:t>
            </a:r>
            <a:r>
              <a:rPr lang="en-US" sz="2400" dirty="0"/>
              <a:t> </a:t>
            </a:r>
            <a:r>
              <a:rPr lang="en-US" sz="2400" dirty="0" err="1"/>
              <a:t>ग्राहकहरूको</a:t>
            </a:r>
            <a:r>
              <a:rPr lang="en-US" sz="2400" dirty="0"/>
              <a:t> </a:t>
            </a:r>
            <a:r>
              <a:rPr lang="en-US" sz="2400" dirty="0" err="1"/>
              <a:t>पछिल्लो</a:t>
            </a:r>
            <a:r>
              <a:rPr lang="en-US" sz="2400" dirty="0"/>
              <a:t> </a:t>
            </a:r>
            <a:r>
              <a:rPr lang="en-US" sz="2400" dirty="0" err="1"/>
              <a:t>धेरै</a:t>
            </a:r>
            <a:r>
              <a:rPr lang="en-US" sz="2400" dirty="0"/>
              <a:t> </a:t>
            </a:r>
            <a:r>
              <a:rPr lang="en-US" sz="2400" dirty="0" err="1"/>
              <a:t>महिनाको</a:t>
            </a:r>
            <a:r>
              <a:rPr lang="en-US" sz="2400" dirty="0"/>
              <a:t> </a:t>
            </a:r>
            <a:r>
              <a:rPr lang="en-US" sz="2400" dirty="0" err="1"/>
              <a:t>पानी</a:t>
            </a:r>
            <a:r>
              <a:rPr lang="en-US" sz="2400" dirty="0"/>
              <a:t> </a:t>
            </a:r>
            <a:r>
              <a:rPr lang="en-US" sz="2400" dirty="0" err="1"/>
              <a:t>खपत</a:t>
            </a:r>
            <a:r>
              <a:rPr lang="en-US" sz="2400" dirty="0"/>
              <a:t> </a:t>
            </a:r>
            <a:r>
              <a:rPr lang="en-US" sz="2400" dirty="0" err="1"/>
              <a:t>मात्रा</a:t>
            </a:r>
            <a:r>
              <a:rPr lang="en-US" sz="2400" dirty="0"/>
              <a:t> </a:t>
            </a:r>
            <a:r>
              <a:rPr lang="en-US" sz="2400" dirty="0" err="1"/>
              <a:t>जाँच</a:t>
            </a:r>
            <a:r>
              <a:rPr lang="en-US" sz="2400" dirty="0"/>
              <a:t> </a:t>
            </a:r>
            <a:r>
              <a:rPr lang="en-US" sz="2400" dirty="0" err="1"/>
              <a:t>गर्नुहोस्</a:t>
            </a:r>
            <a:r>
              <a:rPr lang="en-US" sz="2400" dirty="0"/>
              <a:t>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भ्रमणमा</a:t>
            </a:r>
            <a:r>
              <a:rPr lang="en-US" sz="2400" dirty="0"/>
              <a:t> </a:t>
            </a:r>
            <a:r>
              <a:rPr lang="en-US" sz="2400" dirty="0" err="1"/>
              <a:t>जानुपर्ने</a:t>
            </a:r>
            <a:r>
              <a:rPr lang="en-US" sz="2400" dirty="0"/>
              <a:t> </a:t>
            </a:r>
            <a:r>
              <a:rPr lang="en-US" sz="2400" dirty="0" err="1"/>
              <a:t>ग्राहकहरूको</a:t>
            </a:r>
            <a:r>
              <a:rPr lang="en-US" sz="2400" dirty="0"/>
              <a:t> </a:t>
            </a:r>
            <a:r>
              <a:rPr lang="en-US" sz="2400" dirty="0" err="1"/>
              <a:t>सूची</a:t>
            </a:r>
            <a:r>
              <a:rPr lang="en-US" sz="2400" dirty="0"/>
              <a:t> </a:t>
            </a:r>
            <a:r>
              <a:rPr lang="en-US" sz="2400" dirty="0" err="1"/>
              <a:t>बनाउनुहोस्</a:t>
            </a:r>
            <a:r>
              <a:rPr lang="en-US" sz="2400" dirty="0"/>
              <a:t>, </a:t>
            </a:r>
            <a:r>
              <a:rPr lang="en-US" sz="2400" dirty="0" err="1"/>
              <a:t>जसको</a:t>
            </a:r>
            <a:r>
              <a:rPr lang="en-US" sz="2400" dirty="0"/>
              <a:t> </a:t>
            </a:r>
            <a:r>
              <a:rPr lang="en-US" sz="2400" dirty="0" err="1"/>
              <a:t>उपभोग</a:t>
            </a:r>
            <a:r>
              <a:rPr lang="en-US" sz="2400" dirty="0"/>
              <a:t> </a:t>
            </a:r>
            <a:r>
              <a:rPr lang="en-US" sz="2400" dirty="0" err="1"/>
              <a:t>भएको</a:t>
            </a:r>
            <a:r>
              <a:rPr lang="en-US" sz="2400" dirty="0"/>
              <a:t> </a:t>
            </a:r>
            <a:r>
              <a:rPr lang="en-US" sz="2400" dirty="0" err="1"/>
              <a:t>पानीको</a:t>
            </a:r>
            <a:r>
              <a:rPr lang="en-US" sz="2400" dirty="0"/>
              <a:t> </a:t>
            </a:r>
            <a:r>
              <a:rPr lang="en-US" sz="2400" dirty="0" err="1"/>
              <a:t>मात्रा</a:t>
            </a:r>
            <a:r>
              <a:rPr lang="en-US" sz="2400" dirty="0"/>
              <a:t> </a:t>
            </a:r>
            <a:r>
              <a:rPr lang="en-US" sz="2400" dirty="0" err="1"/>
              <a:t>अत्यन्त</a:t>
            </a:r>
            <a:r>
              <a:rPr lang="en-US" sz="2400" dirty="0"/>
              <a:t> </a:t>
            </a:r>
            <a:r>
              <a:rPr lang="en-US" sz="2400" dirty="0" err="1"/>
              <a:t>थोरै</a:t>
            </a:r>
            <a:r>
              <a:rPr lang="en-US" sz="2400" dirty="0"/>
              <a:t> </a:t>
            </a:r>
            <a:r>
              <a:rPr lang="en-US" sz="2400" dirty="0" err="1"/>
              <a:t>हुन्छ</a:t>
            </a:r>
            <a:r>
              <a:rPr lang="en-US" sz="24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Connection </a:t>
            </a:r>
            <a:r>
              <a:rPr lang="en-US" sz="2400" dirty="0" err="1"/>
              <a:t>रद्ध</a:t>
            </a:r>
            <a:r>
              <a:rPr lang="en-US" sz="2400" dirty="0"/>
              <a:t> </a:t>
            </a:r>
            <a:r>
              <a:rPr lang="en-US" sz="2400" dirty="0" err="1"/>
              <a:t>गरिएका</a:t>
            </a:r>
            <a:r>
              <a:rPr lang="en-US" sz="2400" dirty="0"/>
              <a:t> </a:t>
            </a:r>
            <a:r>
              <a:rPr lang="en-US" sz="2400" dirty="0" err="1"/>
              <a:t>मिटरहरू</a:t>
            </a:r>
            <a:r>
              <a:rPr lang="en-US" sz="2400" dirty="0"/>
              <a:t> र/</a:t>
            </a:r>
            <a:r>
              <a:rPr lang="en-US" sz="2400" dirty="0" err="1"/>
              <a:t>वा</a:t>
            </a:r>
            <a:r>
              <a:rPr lang="en-US" sz="2400" dirty="0"/>
              <a:t> </a:t>
            </a:r>
            <a:r>
              <a:rPr lang="en-US" sz="2400" dirty="0" err="1"/>
              <a:t>पानी</a:t>
            </a:r>
            <a:r>
              <a:rPr lang="en-US" sz="2400" dirty="0"/>
              <a:t> </a:t>
            </a:r>
            <a:r>
              <a:rPr lang="en-US" sz="2400" dirty="0" err="1"/>
              <a:t>आपूर्ति</a:t>
            </a:r>
            <a:r>
              <a:rPr lang="en-US" sz="2400" dirty="0"/>
              <a:t> </a:t>
            </a:r>
            <a:r>
              <a:rPr lang="en-US" sz="2400" dirty="0" err="1"/>
              <a:t>निलम्बित</a:t>
            </a:r>
            <a:r>
              <a:rPr lang="en-US" sz="2400" dirty="0"/>
              <a:t> </a:t>
            </a:r>
            <a:r>
              <a:rPr lang="en-US" sz="2400" dirty="0" err="1"/>
              <a:t>ग्राहकहरुको</a:t>
            </a:r>
            <a:r>
              <a:rPr lang="en-US" sz="2400" dirty="0"/>
              <a:t> </a:t>
            </a:r>
            <a:r>
              <a:rPr lang="en-US" sz="2400" dirty="0" err="1"/>
              <a:t>सुची</a:t>
            </a:r>
            <a:r>
              <a:rPr lang="en-US" sz="2400" dirty="0"/>
              <a:t> </a:t>
            </a:r>
            <a:r>
              <a:rPr lang="en-US" sz="2400" dirty="0" err="1"/>
              <a:t>बनाउनुहोस</a:t>
            </a:r>
            <a:r>
              <a:rPr lang="en-US" sz="2400" dirty="0"/>
              <a:t>।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ति</a:t>
            </a:r>
            <a:r>
              <a:rPr lang="en-US" sz="2400" dirty="0"/>
              <a:t> </a:t>
            </a:r>
            <a:r>
              <a:rPr lang="en-US" sz="2400" dirty="0" err="1"/>
              <a:t>बासिन्दाहरू</a:t>
            </a:r>
            <a:r>
              <a:rPr lang="en-US" sz="2400" dirty="0"/>
              <a:t> </a:t>
            </a:r>
            <a:r>
              <a:rPr lang="en-US" sz="2400" dirty="0" err="1"/>
              <a:t>जो</a:t>
            </a:r>
            <a:r>
              <a:rPr lang="en-US" sz="2400" dirty="0"/>
              <a:t> </a:t>
            </a:r>
            <a:r>
              <a:rPr lang="en-US" sz="2400" dirty="0" err="1"/>
              <a:t>ग्राहक</a:t>
            </a:r>
            <a:r>
              <a:rPr lang="en-US" sz="2400" dirty="0"/>
              <a:t> </a:t>
            </a:r>
            <a:r>
              <a:rPr lang="en-US" sz="2400" dirty="0" err="1"/>
              <a:t>होइनन्</a:t>
            </a:r>
            <a:r>
              <a:rPr lang="en-US" sz="2400" dirty="0"/>
              <a:t> , </a:t>
            </a:r>
            <a:r>
              <a:rPr lang="en-US" sz="2400" dirty="0" err="1"/>
              <a:t>तिनीहरुको</a:t>
            </a:r>
            <a:r>
              <a:rPr lang="en-US" sz="2400" dirty="0"/>
              <a:t> </a:t>
            </a:r>
            <a:r>
              <a:rPr lang="en-US" sz="2400" dirty="0" err="1"/>
              <a:t>पनि</a:t>
            </a:r>
            <a:r>
              <a:rPr lang="en-US" sz="2400" dirty="0"/>
              <a:t> </a:t>
            </a:r>
            <a:r>
              <a:rPr lang="en-US" sz="2400" dirty="0" err="1"/>
              <a:t>सुची</a:t>
            </a:r>
            <a:r>
              <a:rPr lang="en-US" sz="2400" dirty="0"/>
              <a:t> </a:t>
            </a:r>
            <a:r>
              <a:rPr lang="en-US" sz="2400" dirty="0" err="1"/>
              <a:t>बनाउनुहोस्</a:t>
            </a:r>
            <a:r>
              <a:rPr lang="en-US" sz="2400" dirty="0"/>
              <a:t>। </a:t>
            </a:r>
            <a:endParaRPr dirty="0"/>
          </a:p>
        </p:txBody>
      </p:sp>
      <p:pic>
        <p:nvPicPr>
          <p:cNvPr id="349" name="Google Shape;34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2883" y="4578760"/>
            <a:ext cx="2492109" cy="17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1. वास्तविक illegal connectionको छानबिन - 2</a:t>
            </a:r>
            <a:endParaRPr sz="3600"/>
          </a:p>
        </p:txBody>
      </p:sp>
      <p:sp>
        <p:nvSpPr>
          <p:cNvPr id="356" name="Google Shape;356;p16"/>
          <p:cNvSpPr txBox="1">
            <a:spLocks noGrp="1"/>
          </p:cNvSpPr>
          <p:nvPr>
            <p:ph type="body" idx="1"/>
          </p:nvPr>
        </p:nvSpPr>
        <p:spPr>
          <a:xfrm>
            <a:off x="838200" y="1678483"/>
            <a:ext cx="10515600" cy="250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(2) </a:t>
            </a:r>
            <a:r>
              <a:rPr lang="en-US" dirty="0" err="1"/>
              <a:t>ग्राहक</a:t>
            </a:r>
            <a:r>
              <a:rPr lang="en-US" dirty="0"/>
              <a:t>/</a:t>
            </a:r>
            <a:r>
              <a:rPr lang="en-US" dirty="0" err="1"/>
              <a:t>अरु</a:t>
            </a:r>
            <a:r>
              <a:rPr lang="en-US" dirty="0"/>
              <a:t> </a:t>
            </a:r>
            <a:r>
              <a:rPr lang="en-US" dirty="0" err="1"/>
              <a:t>बासिन्दाहरूको</a:t>
            </a:r>
            <a:r>
              <a:rPr lang="en-US" dirty="0"/>
              <a:t> </a:t>
            </a:r>
            <a:r>
              <a:rPr lang="en-US" dirty="0" err="1"/>
              <a:t>घरहरूमा</a:t>
            </a:r>
            <a:r>
              <a:rPr lang="en-US" dirty="0"/>
              <a:t> </a:t>
            </a:r>
            <a:r>
              <a:rPr lang="en-US" dirty="0" err="1"/>
              <a:t>भ्रमण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dirty="0"/>
              <a:t>Meter, Meter Box र </a:t>
            </a:r>
            <a:r>
              <a:rPr lang="en-US" sz="2400" dirty="0" err="1"/>
              <a:t>वरपरको</a:t>
            </a:r>
            <a:r>
              <a:rPr lang="en-US" sz="2400" dirty="0"/>
              <a:t> </a:t>
            </a:r>
            <a:r>
              <a:rPr lang="en-US" sz="2400" dirty="0" err="1"/>
              <a:t>अवस्था</a:t>
            </a:r>
            <a:r>
              <a:rPr lang="en-US" sz="2400" dirty="0"/>
              <a:t> </a:t>
            </a:r>
            <a:r>
              <a:rPr lang="en-US" sz="2400" dirty="0" err="1"/>
              <a:t>हेरिनेछ</a:t>
            </a:r>
            <a:r>
              <a:rPr lang="en-US" sz="2400" dirty="0"/>
              <a:t>। </a:t>
            </a:r>
            <a:r>
              <a:rPr lang="en-US" sz="2400" dirty="0" err="1"/>
              <a:t>विशेष</a:t>
            </a:r>
            <a:r>
              <a:rPr lang="en-US" sz="2400" dirty="0"/>
              <a:t> </a:t>
            </a:r>
            <a:r>
              <a:rPr lang="en-US" sz="2400" dirty="0" err="1"/>
              <a:t>गरी</a:t>
            </a:r>
            <a:r>
              <a:rPr lang="en-US" sz="2400" dirty="0"/>
              <a:t> </a:t>
            </a:r>
            <a:r>
              <a:rPr lang="en-US" sz="2400" dirty="0" err="1"/>
              <a:t>सबैभन्दा</a:t>
            </a:r>
            <a:r>
              <a:rPr lang="en-US" sz="2400" dirty="0"/>
              <a:t> </a:t>
            </a:r>
            <a:r>
              <a:rPr lang="en-US" sz="2400" dirty="0" err="1"/>
              <a:t>शंकास्पद</a:t>
            </a:r>
            <a:r>
              <a:rPr lang="en-US" sz="2400" dirty="0"/>
              <a:t> </a:t>
            </a:r>
            <a:r>
              <a:rPr lang="en-US" sz="2400" dirty="0" err="1"/>
              <a:t>ग्राहकहरूको</a:t>
            </a:r>
            <a:r>
              <a:rPr lang="en-US" sz="2400" dirty="0"/>
              <a:t> </a:t>
            </a:r>
            <a:r>
              <a:rPr lang="en-US" sz="2400" dirty="0" err="1"/>
              <a:t>मिटर</a:t>
            </a:r>
            <a:r>
              <a:rPr lang="en-US" sz="2400" dirty="0"/>
              <a:t> </a:t>
            </a:r>
            <a:r>
              <a:rPr lang="en-US" sz="2400" dirty="0" err="1"/>
              <a:t>बक्सहरू</a:t>
            </a:r>
            <a:r>
              <a:rPr lang="en-US" sz="2400" dirty="0"/>
              <a:t> </a:t>
            </a:r>
            <a:r>
              <a:rPr lang="en-US" sz="2400" dirty="0" err="1"/>
              <a:t>सावधानीपूर्वक</a:t>
            </a:r>
            <a:r>
              <a:rPr lang="en-US" sz="2400" dirty="0"/>
              <a:t> </a:t>
            </a:r>
            <a:r>
              <a:rPr lang="en-US" sz="2400" dirty="0" err="1"/>
              <a:t>जाँच</a:t>
            </a:r>
            <a:r>
              <a:rPr lang="en-US" sz="2400" dirty="0"/>
              <a:t> </a:t>
            </a:r>
            <a:r>
              <a:rPr lang="en-US" sz="2400" dirty="0" err="1"/>
              <a:t>गर्नुपर्छ</a:t>
            </a:r>
            <a:r>
              <a:rPr lang="en-US" sz="2400" dirty="0"/>
              <a:t>।.</a:t>
            </a:r>
            <a:endParaRPr sz="2400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dirty="0" err="1"/>
              <a:t>यदि</a:t>
            </a:r>
            <a:r>
              <a:rPr lang="en-US" sz="2400" dirty="0"/>
              <a:t> </a:t>
            </a:r>
            <a:r>
              <a:rPr lang="en-US" sz="2400" dirty="0" err="1"/>
              <a:t>अवैध</a:t>
            </a:r>
            <a:r>
              <a:rPr lang="en-US" sz="2400" dirty="0"/>
              <a:t> </a:t>
            </a:r>
            <a:r>
              <a:rPr lang="en-US" sz="2400" dirty="0" err="1"/>
              <a:t>प्रयोग</a:t>
            </a:r>
            <a:r>
              <a:rPr lang="en-US" sz="2400" dirty="0"/>
              <a:t> </a:t>
            </a:r>
            <a:r>
              <a:rPr lang="en-US" sz="2400" dirty="0" err="1"/>
              <a:t>फेला</a:t>
            </a:r>
            <a:r>
              <a:rPr lang="en-US" sz="2400" dirty="0"/>
              <a:t> </a:t>
            </a:r>
            <a:r>
              <a:rPr lang="en-US" sz="2400" dirty="0" err="1"/>
              <a:t>पर्यो</a:t>
            </a:r>
            <a:r>
              <a:rPr lang="en-US" sz="2400" dirty="0"/>
              <a:t> </a:t>
            </a:r>
            <a:r>
              <a:rPr lang="en-US" sz="2400" dirty="0" err="1"/>
              <a:t>भने</a:t>
            </a:r>
            <a:r>
              <a:rPr lang="en-US" sz="2400" dirty="0"/>
              <a:t> </a:t>
            </a:r>
            <a:r>
              <a:rPr lang="en-US" sz="2400" dirty="0" err="1"/>
              <a:t>सो</a:t>
            </a:r>
            <a:r>
              <a:rPr lang="en-US" sz="2400" dirty="0"/>
              <a:t> </a:t>
            </a:r>
            <a:r>
              <a:rPr lang="en-US" sz="2400" dirty="0" err="1"/>
              <a:t>प्रयोगकर्तालाई</a:t>
            </a:r>
            <a:r>
              <a:rPr lang="en-US" sz="2400" dirty="0"/>
              <a:t> </a:t>
            </a:r>
            <a:r>
              <a:rPr lang="en-US" sz="2400" dirty="0" err="1"/>
              <a:t>सूचित</a:t>
            </a:r>
            <a:r>
              <a:rPr lang="en-US" sz="2400" dirty="0"/>
              <a:t> </a:t>
            </a:r>
            <a:r>
              <a:rPr lang="en-US" sz="2400" dirty="0" err="1"/>
              <a:t>गर्नुपर्छ</a:t>
            </a:r>
            <a:r>
              <a:rPr lang="en-US" sz="2400" dirty="0"/>
              <a:t>। </a:t>
            </a:r>
            <a:r>
              <a:rPr lang="en-US" sz="2400" dirty="0" err="1"/>
              <a:t>प्रयोगकर्ताले</a:t>
            </a:r>
            <a:r>
              <a:rPr lang="en-US" sz="2400" dirty="0"/>
              <a:t> </a:t>
            </a:r>
            <a:r>
              <a:rPr lang="en-US" sz="2400" dirty="0" err="1"/>
              <a:t>यसलाई</a:t>
            </a:r>
            <a:r>
              <a:rPr lang="en-US" sz="2400" dirty="0"/>
              <a:t> </a:t>
            </a:r>
            <a:r>
              <a:rPr lang="en-US" sz="2400" dirty="0" err="1"/>
              <a:t>सच्याउनु</a:t>
            </a:r>
            <a:r>
              <a:rPr lang="en-US" sz="2400" dirty="0"/>
              <a:t> </a:t>
            </a:r>
            <a:r>
              <a:rPr lang="en-US" sz="2400" dirty="0" err="1"/>
              <a:t>पर्छ</a:t>
            </a:r>
            <a:r>
              <a:rPr lang="en-US" sz="2400" dirty="0"/>
              <a:t> र </a:t>
            </a:r>
            <a:r>
              <a:rPr lang="en-US" sz="2400" dirty="0" err="1"/>
              <a:t>जरिवाना</a:t>
            </a:r>
            <a:r>
              <a:rPr lang="en-US" sz="2400" dirty="0"/>
              <a:t>/</a:t>
            </a:r>
            <a:r>
              <a:rPr lang="en-US" sz="2400" dirty="0" err="1"/>
              <a:t>दण्ड</a:t>
            </a:r>
            <a:r>
              <a:rPr lang="en-US" sz="2400" dirty="0"/>
              <a:t> </a:t>
            </a:r>
            <a:r>
              <a:rPr lang="en-US" sz="2400" dirty="0" err="1"/>
              <a:t>तिर्नुपर्छ</a:t>
            </a:r>
            <a:r>
              <a:rPr lang="en-US" sz="2400" dirty="0"/>
              <a:t> </a:t>
            </a:r>
            <a:r>
              <a:rPr lang="en-US" sz="2400" dirty="0" err="1"/>
              <a:t>भन्नुहोस्</a:t>
            </a:r>
            <a:r>
              <a:rPr lang="en-US" sz="2400" dirty="0"/>
              <a:t>।</a:t>
            </a:r>
            <a:endParaRPr sz="2400" dirty="0"/>
          </a:p>
        </p:txBody>
      </p:sp>
      <p:pic>
        <p:nvPicPr>
          <p:cNvPr id="357" name="Google Shape;357;p16" descr="デバイス, 屋外, 建物, 岩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648" y="4465359"/>
            <a:ext cx="1890493" cy="202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6" descr="レンガの壁&#10;&#10;低い精度で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7870" y="4473242"/>
            <a:ext cx="2752344" cy="201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6" descr="並んで立っている男性&#10;&#10;低い精度で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0943" y="4473241"/>
            <a:ext cx="2687717" cy="201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6" descr="庭に植えている様々な料理&#10;&#10;低い精度で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39388" y="4473241"/>
            <a:ext cx="2575315" cy="201578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6"/>
          <p:cNvSpPr txBox="1">
            <a:spLocks noGrp="1"/>
          </p:cNvSpPr>
          <p:nvPr>
            <p:ph type="sldNum" idx="12"/>
          </p:nvPr>
        </p:nvSpPr>
        <p:spPr>
          <a:xfrm>
            <a:off x="8610600" y="640951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9"/>
          <p:cNvSpPr txBox="1">
            <a:spLocks noGrp="1"/>
          </p:cNvSpPr>
          <p:nvPr>
            <p:ph type="title"/>
          </p:nvPr>
        </p:nvSpPr>
        <p:spPr>
          <a:xfrm>
            <a:off x="838200" y="2810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1. वास्तविक illegal connectionको छानबिन – 3</a:t>
            </a:r>
            <a:br>
              <a:rPr lang="en-US" sz="2800"/>
            </a:br>
            <a:r>
              <a:rPr lang="en-US" sz="2800"/>
              <a:t>(4) Illegal connection छानबिन गर्दा ध्यान दिनुपर्ने कुराहरू</a:t>
            </a:r>
            <a:endParaRPr sz="2800"/>
          </a:p>
        </p:txBody>
      </p:sp>
      <p:sp>
        <p:nvSpPr>
          <p:cNvPr id="428" name="Google Shape;428;p19"/>
          <p:cNvSpPr txBox="1">
            <a:spLocks noGrp="1"/>
          </p:cNvSpPr>
          <p:nvPr>
            <p:ph type="body" idx="1"/>
          </p:nvPr>
        </p:nvSpPr>
        <p:spPr>
          <a:xfrm>
            <a:off x="838200" y="1717922"/>
            <a:ext cx="10515600" cy="31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सामान्यतया</a:t>
            </a:r>
            <a:r>
              <a:rPr lang="en-US" sz="2400" dirty="0"/>
              <a:t> illegal </a:t>
            </a:r>
            <a:r>
              <a:rPr lang="en-US" sz="2400" dirty="0" err="1"/>
              <a:t>connectionहरू</a:t>
            </a:r>
            <a:r>
              <a:rPr lang="en-US" sz="2400" dirty="0"/>
              <a:t> </a:t>
            </a:r>
            <a:r>
              <a:rPr lang="en-US" sz="2400" dirty="0" err="1"/>
              <a:t>भेट्टाउंदा</a:t>
            </a:r>
            <a:r>
              <a:rPr lang="en-US" sz="2400" dirty="0"/>
              <a:t> </a:t>
            </a:r>
            <a:r>
              <a:rPr lang="en-US" sz="2400" dirty="0" err="1"/>
              <a:t>खतरापूर्ण</a:t>
            </a:r>
            <a:r>
              <a:rPr lang="en-US" sz="2400" dirty="0"/>
              <a:t> </a:t>
            </a:r>
            <a:r>
              <a:rPr lang="en-US" sz="2400" dirty="0" err="1"/>
              <a:t>अवस्था</a:t>
            </a:r>
            <a:r>
              <a:rPr lang="en-US" sz="2400" dirty="0"/>
              <a:t> </a:t>
            </a:r>
            <a:r>
              <a:rPr lang="en-US" sz="2400" dirty="0" err="1"/>
              <a:t>आउन</a:t>
            </a:r>
            <a:r>
              <a:rPr lang="en-US" sz="2400" dirty="0"/>
              <a:t> </a:t>
            </a:r>
            <a:r>
              <a:rPr lang="en-US" sz="2400" dirty="0" err="1"/>
              <a:t>सक्छ</a:t>
            </a:r>
            <a:r>
              <a:rPr lang="en-US" sz="2400" dirty="0"/>
              <a:t>। </a:t>
            </a:r>
            <a:r>
              <a:rPr lang="en-US" sz="2400" dirty="0" err="1"/>
              <a:t>होसियार</a:t>
            </a:r>
            <a:r>
              <a:rPr lang="en-US" sz="2400" dirty="0"/>
              <a:t> </a:t>
            </a:r>
            <a:r>
              <a:rPr lang="en-US" sz="2400" dirty="0" err="1"/>
              <a:t>हुनुपर्छ</a:t>
            </a:r>
            <a:r>
              <a:rPr lang="en-US" sz="2400" dirty="0"/>
              <a:t>। </a:t>
            </a:r>
            <a:r>
              <a:rPr lang="en-US" sz="2400" dirty="0" err="1"/>
              <a:t>अनि</a:t>
            </a:r>
            <a:r>
              <a:rPr lang="en-US" sz="2400" dirty="0"/>
              <a:t> </a:t>
            </a:r>
            <a:r>
              <a:rPr lang="en-US" sz="2400" dirty="0" err="1"/>
              <a:t>सो</a:t>
            </a:r>
            <a:r>
              <a:rPr lang="en-US" sz="2400" dirty="0"/>
              <a:t> </a:t>
            </a:r>
            <a:r>
              <a:rPr lang="en-US" sz="2400" dirty="0" err="1"/>
              <a:t>भ्रमणमा</a:t>
            </a:r>
            <a:r>
              <a:rPr lang="en-US" sz="2400" dirty="0"/>
              <a:t> </a:t>
            </a:r>
            <a:r>
              <a:rPr lang="en-US" sz="2400" dirty="0" err="1"/>
              <a:t>जादा</a:t>
            </a:r>
            <a:r>
              <a:rPr lang="en-US" sz="2400" dirty="0"/>
              <a:t> </a:t>
            </a:r>
            <a:r>
              <a:rPr lang="en-US" sz="2400" dirty="0" err="1"/>
              <a:t>धेरै</a:t>
            </a:r>
            <a:r>
              <a:rPr lang="en-US" sz="2400" dirty="0"/>
              <a:t> </a:t>
            </a:r>
            <a:r>
              <a:rPr lang="en-US" sz="2400" dirty="0" err="1"/>
              <a:t>जना</a:t>
            </a:r>
            <a:r>
              <a:rPr lang="en-US" sz="2400" dirty="0"/>
              <a:t> </a:t>
            </a:r>
            <a:r>
              <a:rPr lang="en-US" sz="2400" dirty="0" err="1"/>
              <a:t>कर्मचारीहरू</a:t>
            </a:r>
            <a:r>
              <a:rPr lang="en-US" sz="2400" dirty="0"/>
              <a:t> </a:t>
            </a:r>
            <a:r>
              <a:rPr lang="en-US" sz="2400" dirty="0" err="1"/>
              <a:t>साथमा</a:t>
            </a:r>
            <a:r>
              <a:rPr lang="en-US" sz="2400" dirty="0"/>
              <a:t> </a:t>
            </a:r>
            <a:r>
              <a:rPr lang="en-US" sz="2400" dirty="0" err="1"/>
              <a:t>जान</a:t>
            </a:r>
            <a:r>
              <a:rPr lang="en-US" sz="2400" dirty="0"/>
              <a:t> र </a:t>
            </a:r>
            <a:r>
              <a:rPr lang="en-US" sz="2400" dirty="0" err="1"/>
              <a:t>शान्त</a:t>
            </a:r>
            <a:r>
              <a:rPr lang="en-US" sz="2400" dirty="0"/>
              <a:t> </a:t>
            </a:r>
            <a:r>
              <a:rPr lang="en-US" sz="2400" dirty="0" err="1"/>
              <a:t>मनोवृत्ति</a:t>
            </a:r>
            <a:r>
              <a:rPr lang="en-US" sz="2400" dirty="0"/>
              <a:t> </a:t>
            </a:r>
            <a:r>
              <a:rPr lang="en-US" sz="2400" dirty="0" err="1"/>
              <a:t>राख्न</a:t>
            </a:r>
            <a:r>
              <a:rPr lang="en-US" sz="2400" dirty="0"/>
              <a:t> </a:t>
            </a:r>
            <a:r>
              <a:rPr lang="en-US" sz="2400" dirty="0" err="1"/>
              <a:t>जरुरि</a:t>
            </a:r>
            <a:r>
              <a:rPr lang="en-US" sz="2400" dirty="0"/>
              <a:t> </a:t>
            </a:r>
            <a:r>
              <a:rPr lang="en-US" sz="2400" dirty="0" err="1"/>
              <a:t>हुन्छ</a:t>
            </a:r>
            <a:r>
              <a:rPr lang="en-US" sz="2400" dirty="0"/>
              <a:t>।  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धैर्य</a:t>
            </a:r>
            <a:r>
              <a:rPr lang="en-US" sz="2400" dirty="0"/>
              <a:t> </a:t>
            </a:r>
            <a:r>
              <a:rPr lang="en-US" sz="2400" dirty="0" err="1"/>
              <a:t>भएर</a:t>
            </a:r>
            <a:r>
              <a:rPr lang="en-US" sz="2400" dirty="0"/>
              <a:t> </a:t>
            </a:r>
            <a:r>
              <a:rPr lang="en-US" sz="2400" dirty="0" err="1"/>
              <a:t>जादा</a:t>
            </a:r>
            <a:r>
              <a:rPr lang="en-US" sz="2400" dirty="0"/>
              <a:t> illegal connection </a:t>
            </a:r>
            <a:r>
              <a:rPr lang="en-US" sz="2400" dirty="0" err="1"/>
              <a:t>हरू</a:t>
            </a:r>
            <a:r>
              <a:rPr lang="en-US" sz="2400" dirty="0"/>
              <a:t> </a:t>
            </a:r>
            <a:r>
              <a:rPr lang="en-US" sz="2400" dirty="0" err="1"/>
              <a:t>भेट्टाइने</a:t>
            </a:r>
            <a:r>
              <a:rPr lang="en-US" sz="2400" dirty="0"/>
              <a:t> </a:t>
            </a:r>
            <a:r>
              <a:rPr lang="en-US" sz="2400" dirty="0" err="1"/>
              <a:t>सम्भावना</a:t>
            </a:r>
            <a:r>
              <a:rPr lang="en-US" sz="2400" dirty="0"/>
              <a:t> </a:t>
            </a:r>
            <a:r>
              <a:rPr lang="en-US" sz="2400" dirty="0" err="1"/>
              <a:t>हुन्छ</a:t>
            </a:r>
            <a:r>
              <a:rPr lang="en-US" sz="2400" dirty="0"/>
              <a:t>। </a:t>
            </a:r>
            <a:r>
              <a:rPr lang="en-US" sz="2400" dirty="0" err="1"/>
              <a:t>दृढ</a:t>
            </a:r>
            <a:r>
              <a:rPr lang="en-US" sz="2400" dirty="0"/>
              <a:t> </a:t>
            </a:r>
            <a:r>
              <a:rPr lang="en-US" sz="2400" dirty="0" err="1"/>
              <a:t>भएर</a:t>
            </a:r>
            <a:r>
              <a:rPr lang="en-US" sz="2400" dirty="0"/>
              <a:t> </a:t>
            </a:r>
            <a:r>
              <a:rPr lang="en-US" sz="2400" dirty="0" err="1"/>
              <a:t>यसलाई</a:t>
            </a:r>
            <a:r>
              <a:rPr lang="en-US" sz="2400" dirty="0"/>
              <a:t> </a:t>
            </a:r>
            <a:r>
              <a:rPr lang="en-US" sz="2400" dirty="0" err="1"/>
              <a:t>पत्ता</a:t>
            </a:r>
            <a:r>
              <a:rPr lang="en-US" sz="2400" dirty="0"/>
              <a:t> </a:t>
            </a:r>
            <a:r>
              <a:rPr lang="en-US" sz="2400" dirty="0" err="1"/>
              <a:t>लगाउनु</a:t>
            </a:r>
            <a:r>
              <a:rPr lang="en-US" sz="2400" dirty="0"/>
              <a:t> </a:t>
            </a:r>
            <a:r>
              <a:rPr lang="en-US" sz="2400" dirty="0" err="1"/>
              <a:t>पर्छ</a:t>
            </a:r>
            <a:r>
              <a:rPr lang="en-US" sz="2400" dirty="0"/>
              <a:t> र </a:t>
            </a:r>
            <a:r>
              <a:rPr lang="en-US" sz="2400" dirty="0" err="1"/>
              <a:t>सच्याउनु</a:t>
            </a:r>
            <a:r>
              <a:rPr lang="en-US" sz="2400" dirty="0"/>
              <a:t> </a:t>
            </a:r>
            <a:r>
              <a:rPr lang="en-US" sz="2400" dirty="0" err="1"/>
              <a:t>पर्छ</a:t>
            </a:r>
            <a:r>
              <a:rPr lang="en-US" sz="24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पानीको</a:t>
            </a:r>
            <a:r>
              <a:rPr lang="en-US" sz="2400" dirty="0"/>
              <a:t> illegal use </a:t>
            </a:r>
            <a:r>
              <a:rPr lang="en-US" sz="2400" dirty="0" err="1"/>
              <a:t>सामाजिक</a:t>
            </a:r>
            <a:r>
              <a:rPr lang="en-US" sz="2400" dirty="0"/>
              <a:t> </a:t>
            </a:r>
            <a:r>
              <a:rPr lang="en-US" sz="2400" dirty="0" err="1"/>
              <a:t>कुरीति</a:t>
            </a:r>
            <a:r>
              <a:rPr lang="en-US" sz="2400" dirty="0"/>
              <a:t> </a:t>
            </a:r>
            <a:r>
              <a:rPr lang="en-US" sz="2400" dirty="0" err="1"/>
              <a:t>हो</a:t>
            </a:r>
            <a:r>
              <a:rPr lang="en-US" sz="2400" dirty="0"/>
              <a:t> </a:t>
            </a:r>
            <a:r>
              <a:rPr lang="en-US" sz="2400" dirty="0" err="1"/>
              <a:t>भन्ने</a:t>
            </a:r>
            <a:r>
              <a:rPr lang="en-US" sz="2400" dirty="0"/>
              <a:t> </a:t>
            </a:r>
            <a:r>
              <a:rPr lang="en-US" sz="2400" dirty="0" err="1"/>
              <a:t>बुझाउन</a:t>
            </a:r>
            <a:r>
              <a:rPr lang="en-US" sz="2400" dirty="0"/>
              <a:t> </a:t>
            </a:r>
            <a:r>
              <a:rPr lang="en-US" sz="2400" dirty="0" err="1"/>
              <a:t>बासिन्दामा</a:t>
            </a:r>
            <a:r>
              <a:rPr lang="en-US" sz="2400" dirty="0"/>
              <a:t> </a:t>
            </a:r>
            <a:r>
              <a:rPr lang="en-US" sz="2400" dirty="0" err="1"/>
              <a:t>चेतना</a:t>
            </a:r>
            <a:r>
              <a:rPr lang="en-US" sz="2400" dirty="0"/>
              <a:t> </a:t>
            </a:r>
            <a:r>
              <a:rPr lang="en-US" sz="2400" dirty="0" err="1"/>
              <a:t>जगाउनु</a:t>
            </a:r>
            <a:r>
              <a:rPr lang="en-US" sz="2400" dirty="0"/>
              <a:t> </a:t>
            </a:r>
            <a:r>
              <a:rPr lang="en-US" sz="2400" dirty="0" err="1"/>
              <a:t>पनि</a:t>
            </a:r>
            <a:r>
              <a:rPr lang="en-US" sz="2400" dirty="0"/>
              <a:t> </a:t>
            </a:r>
            <a:r>
              <a:rPr lang="en-US" sz="2400" dirty="0" err="1"/>
              <a:t>आवश्यक</a:t>
            </a:r>
            <a:r>
              <a:rPr lang="en-US" sz="2400" dirty="0"/>
              <a:t> छ।</a:t>
            </a:r>
            <a:endParaRPr sz="2400" dirty="0"/>
          </a:p>
        </p:txBody>
      </p:sp>
      <p:sp>
        <p:nvSpPr>
          <p:cNvPr id="429" name="Google Shape;429;p19"/>
          <p:cNvSpPr/>
          <p:nvPr/>
        </p:nvSpPr>
        <p:spPr>
          <a:xfrm>
            <a:off x="8788528" y="4909841"/>
            <a:ext cx="19511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धैर्य</a:t>
            </a:r>
            <a:r>
              <a:rPr lang="en-US" sz="4000" b="1" i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राख्नू</a:t>
            </a:r>
            <a:endParaRPr sz="4000" b="1" i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9"/>
          <p:cNvSpPr/>
          <p:nvPr/>
        </p:nvSpPr>
        <p:spPr>
          <a:xfrm>
            <a:off x="1860931" y="5679886"/>
            <a:ext cx="16594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दृढ</a:t>
            </a:r>
            <a:r>
              <a:rPr lang="en-US" sz="4000" b="1" i="1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़ </a:t>
            </a:r>
            <a:r>
              <a:rPr lang="en-US" sz="4000" b="1" i="1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हुनु</a:t>
            </a:r>
            <a:endParaRPr sz="4000" b="1" i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9"/>
          <p:cNvSpPr/>
          <p:nvPr/>
        </p:nvSpPr>
        <p:spPr>
          <a:xfrm>
            <a:off x="7653056" y="5679886"/>
            <a:ext cx="29418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अवस्था</a:t>
            </a:r>
            <a:r>
              <a:rPr lang="en-US" sz="4000" b="1" i="1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1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बूझ्नू</a:t>
            </a:r>
            <a:endParaRPr sz="4000" b="1" i="1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9"/>
          <p:cNvSpPr/>
          <p:nvPr/>
        </p:nvSpPr>
        <p:spPr>
          <a:xfrm>
            <a:off x="1697426" y="4971396"/>
            <a:ext cx="19864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cap="none" dirty="0" err="1">
                <a:solidFill>
                  <a:srgbClr val="F7CAAC"/>
                </a:solidFill>
                <a:latin typeface="Arial"/>
                <a:ea typeface="Arial"/>
                <a:cs typeface="Arial"/>
                <a:sym typeface="Arial"/>
              </a:rPr>
              <a:t>शान्त</a:t>
            </a:r>
            <a:r>
              <a:rPr lang="en-US" sz="3600" b="1" i="1" cap="none" dirty="0">
                <a:solidFill>
                  <a:srgbClr val="F7CAA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1" cap="none" dirty="0" err="1">
                <a:solidFill>
                  <a:srgbClr val="F7CAAC"/>
                </a:solidFill>
                <a:latin typeface="Arial"/>
                <a:ea typeface="Arial"/>
                <a:cs typeface="Arial"/>
                <a:sym typeface="Arial"/>
              </a:rPr>
              <a:t>हुनु</a:t>
            </a:r>
            <a:endParaRPr sz="3600" b="1" i="1" cap="none">
              <a:solidFill>
                <a:srgbClr val="F7CA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2. वास्तविक त्रुटिपूर्ण मिटरको सर्वेक्षण</a:t>
            </a:r>
            <a:endParaRPr sz="3600"/>
          </a:p>
        </p:txBody>
      </p:sp>
      <p:sp>
        <p:nvSpPr>
          <p:cNvPr id="439" name="Google Shape;439;p20"/>
          <p:cNvSpPr txBox="1">
            <a:spLocks noGrp="1"/>
          </p:cNvSpPr>
          <p:nvPr>
            <p:ph type="body" idx="1"/>
          </p:nvPr>
        </p:nvSpPr>
        <p:spPr>
          <a:xfrm>
            <a:off x="838200" y="1608083"/>
            <a:ext cx="10515600" cy="45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(1) </a:t>
            </a:r>
            <a:r>
              <a:rPr lang="en-US" dirty="0" err="1"/>
              <a:t>प्रत्येक</a:t>
            </a:r>
            <a:r>
              <a:rPr lang="en-US" dirty="0"/>
              <a:t> </a:t>
            </a:r>
            <a:r>
              <a:rPr lang="en-US" dirty="0" err="1"/>
              <a:t>घरको</a:t>
            </a:r>
            <a:r>
              <a:rPr lang="en-US" dirty="0"/>
              <a:t> </a:t>
            </a:r>
            <a:r>
              <a:rPr lang="en-US" dirty="0" err="1"/>
              <a:t>भ्रमण</a:t>
            </a:r>
            <a:r>
              <a:rPr lang="en-US" dirty="0"/>
              <a:t> </a:t>
            </a:r>
            <a:r>
              <a:rPr lang="en-US" dirty="0" err="1"/>
              <a:t>गरेर</a:t>
            </a:r>
            <a:r>
              <a:rPr lang="en-US" dirty="0"/>
              <a:t> </a:t>
            </a:r>
            <a:r>
              <a:rPr lang="en-US" dirty="0" err="1"/>
              <a:t>सर्वेक्षण</a:t>
            </a:r>
            <a:r>
              <a:rPr lang="en-US" dirty="0"/>
              <a:t> </a:t>
            </a:r>
            <a:r>
              <a:rPr lang="en-US" dirty="0" err="1"/>
              <a:t>गर्नुहोस्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मिटर</a:t>
            </a:r>
            <a:r>
              <a:rPr lang="en-US" sz="2400" dirty="0"/>
              <a:t> </a:t>
            </a:r>
            <a:r>
              <a:rPr lang="en-US" sz="2400" dirty="0" err="1"/>
              <a:t>त्रुटिपूर्ण</a:t>
            </a:r>
            <a:r>
              <a:rPr lang="en-US" sz="2400" dirty="0"/>
              <a:t> </a:t>
            </a:r>
            <a:r>
              <a:rPr lang="en-US" sz="2400" dirty="0" err="1"/>
              <a:t>हुनुका</a:t>
            </a:r>
            <a:r>
              <a:rPr lang="en-US" sz="2400" dirty="0"/>
              <a:t> </a:t>
            </a:r>
            <a:r>
              <a:rPr lang="en-US" sz="2400" dirty="0" err="1"/>
              <a:t>कारण</a:t>
            </a:r>
            <a:r>
              <a:rPr lang="en-US" sz="2400" dirty="0"/>
              <a:t> </a:t>
            </a:r>
            <a:r>
              <a:rPr lang="en-US" sz="2400" dirty="0" err="1"/>
              <a:t>यी</a:t>
            </a:r>
            <a:r>
              <a:rPr lang="en-US" sz="2400" dirty="0"/>
              <a:t> </a:t>
            </a:r>
            <a:r>
              <a:rPr lang="en-US" sz="2400" dirty="0" err="1"/>
              <a:t>हुन्</a:t>
            </a:r>
            <a:r>
              <a:rPr lang="en-US" sz="2400" dirty="0"/>
              <a:t> : </a:t>
            </a:r>
            <a:r>
              <a:rPr lang="en-US" sz="2400" dirty="0" err="1"/>
              <a:t>मिटर</a:t>
            </a:r>
            <a:r>
              <a:rPr lang="en-US" sz="2400" dirty="0"/>
              <a:t> </a:t>
            </a:r>
            <a:r>
              <a:rPr lang="en-US" sz="2400" dirty="0" err="1"/>
              <a:t>बिग्रिएको</a:t>
            </a:r>
            <a:r>
              <a:rPr lang="en-US" sz="2400" dirty="0"/>
              <a:t>, </a:t>
            </a:r>
            <a:r>
              <a:rPr lang="en-US" sz="2400" dirty="0" err="1"/>
              <a:t>मिटर</a:t>
            </a:r>
            <a:r>
              <a:rPr lang="en-US" sz="2400" dirty="0"/>
              <a:t> </a:t>
            </a:r>
            <a:r>
              <a:rPr lang="en-US" sz="2400" dirty="0" err="1"/>
              <a:t>स्थान</a:t>
            </a:r>
            <a:r>
              <a:rPr lang="en-US" sz="2400" dirty="0"/>
              <a:t> </a:t>
            </a:r>
            <a:r>
              <a:rPr lang="en-US" sz="2400" dirty="0" err="1"/>
              <a:t>गलत</a:t>
            </a:r>
            <a:r>
              <a:rPr lang="en-US" sz="2400" dirty="0"/>
              <a:t> </a:t>
            </a:r>
            <a:r>
              <a:rPr lang="en-US" sz="2400" dirty="0" err="1"/>
              <a:t>हुनु</a:t>
            </a:r>
            <a:r>
              <a:rPr lang="en-US" sz="2400" dirty="0"/>
              <a:t>  </a:t>
            </a:r>
            <a:r>
              <a:rPr lang="en-US" sz="2400" dirty="0" err="1"/>
              <a:t>वा</a:t>
            </a:r>
            <a:r>
              <a:rPr lang="en-US" sz="2400" dirty="0"/>
              <a:t> </a:t>
            </a:r>
            <a:r>
              <a:rPr lang="en-US" sz="2400" dirty="0" err="1"/>
              <a:t>अयोग्य</a:t>
            </a:r>
            <a:r>
              <a:rPr lang="en-US" sz="2400" dirty="0"/>
              <a:t> size </a:t>
            </a:r>
            <a:r>
              <a:rPr lang="en-US" sz="2400" dirty="0" err="1"/>
              <a:t>को</a:t>
            </a:r>
            <a:r>
              <a:rPr lang="en-US" sz="2400" dirty="0"/>
              <a:t> </a:t>
            </a:r>
            <a:r>
              <a:rPr lang="en-US" sz="2400" dirty="0" err="1"/>
              <a:t>मिटर</a:t>
            </a:r>
            <a:r>
              <a:rPr lang="en-US" sz="2400" dirty="0"/>
              <a:t> </a:t>
            </a:r>
            <a:r>
              <a:rPr lang="en-US" sz="2400" dirty="0" err="1"/>
              <a:t>आदि</a:t>
            </a:r>
            <a:r>
              <a:rPr lang="en-US" sz="24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Illegal connection </a:t>
            </a:r>
            <a:r>
              <a:rPr lang="en-US" sz="2400" dirty="0" err="1"/>
              <a:t>सर्वेक्षणको</a:t>
            </a:r>
            <a:r>
              <a:rPr lang="en-US" sz="2400" dirty="0"/>
              <a:t> </a:t>
            </a:r>
            <a:r>
              <a:rPr lang="en-US" sz="2400" dirty="0" err="1"/>
              <a:t>समयमै</a:t>
            </a:r>
            <a:r>
              <a:rPr lang="en-US" sz="2400" dirty="0"/>
              <a:t> </a:t>
            </a:r>
            <a:r>
              <a:rPr lang="en-US" sz="2400" dirty="0" err="1"/>
              <a:t>यो</a:t>
            </a:r>
            <a:r>
              <a:rPr lang="en-US" sz="2400" dirty="0"/>
              <a:t> </a:t>
            </a:r>
            <a:r>
              <a:rPr lang="en-US" sz="2400" dirty="0" err="1"/>
              <a:t>पनि</a:t>
            </a:r>
            <a:r>
              <a:rPr lang="en-US" sz="2400" dirty="0"/>
              <a:t> </a:t>
            </a:r>
            <a:r>
              <a:rPr lang="en-US" sz="2400" dirty="0" err="1"/>
              <a:t>जाँच</a:t>
            </a:r>
            <a:r>
              <a:rPr lang="en-US" sz="2400" dirty="0"/>
              <a:t> </a:t>
            </a:r>
            <a:r>
              <a:rPr lang="en-US" sz="2400" dirty="0" err="1"/>
              <a:t>गरिन्छ</a:t>
            </a:r>
            <a:r>
              <a:rPr lang="en-US" sz="2400" dirty="0"/>
              <a:t>। 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यदि</a:t>
            </a:r>
            <a:r>
              <a:rPr lang="en-US" sz="2400" dirty="0"/>
              <a:t> </a:t>
            </a:r>
            <a:r>
              <a:rPr lang="en-US" sz="2400" dirty="0" err="1"/>
              <a:t>भवनको</a:t>
            </a:r>
            <a:r>
              <a:rPr lang="en-US" sz="2400" dirty="0"/>
              <a:t> </a:t>
            </a:r>
            <a:r>
              <a:rPr lang="en-US" sz="2400" dirty="0" err="1"/>
              <a:t>आकार</a:t>
            </a:r>
            <a:r>
              <a:rPr lang="en-US" sz="2400" dirty="0"/>
              <a:t> </a:t>
            </a:r>
            <a:r>
              <a:rPr lang="en-US" sz="2400" dirty="0" err="1"/>
              <a:t>वा</a:t>
            </a:r>
            <a:r>
              <a:rPr lang="en-US" sz="2400" dirty="0"/>
              <a:t> </a:t>
            </a:r>
            <a:r>
              <a:rPr lang="en-US" sz="2400" dirty="0" err="1"/>
              <a:t>परिवारको</a:t>
            </a:r>
            <a:r>
              <a:rPr lang="en-US" sz="2400" dirty="0"/>
              <a:t> </a:t>
            </a:r>
            <a:r>
              <a:rPr lang="en-US" sz="2400" dirty="0" err="1"/>
              <a:t>शंख्याको</a:t>
            </a:r>
            <a:r>
              <a:rPr lang="en-US" sz="2400" dirty="0"/>
              <a:t> </a:t>
            </a:r>
            <a:r>
              <a:rPr lang="en-US" sz="2400" dirty="0" err="1"/>
              <a:t>तुलनामा</a:t>
            </a:r>
            <a:r>
              <a:rPr lang="en-US" sz="2400" dirty="0"/>
              <a:t> </a:t>
            </a:r>
            <a:r>
              <a:rPr lang="en-US" sz="2400" dirty="0" err="1"/>
              <a:t>धेरै</a:t>
            </a:r>
            <a:r>
              <a:rPr lang="en-US" sz="2400" dirty="0"/>
              <a:t> </a:t>
            </a:r>
            <a:r>
              <a:rPr lang="en-US" sz="2400" dirty="0" err="1"/>
              <a:t>ठूलो</a:t>
            </a:r>
            <a:r>
              <a:rPr lang="en-US" sz="2400" dirty="0"/>
              <a:t> </a:t>
            </a:r>
            <a:r>
              <a:rPr lang="en-US" sz="2400" dirty="0" err="1"/>
              <a:t>वा</a:t>
            </a:r>
            <a:r>
              <a:rPr lang="en-US" sz="2400" dirty="0"/>
              <a:t> </a:t>
            </a:r>
            <a:r>
              <a:rPr lang="en-US" sz="2400" dirty="0" err="1"/>
              <a:t>धेरै</a:t>
            </a:r>
            <a:r>
              <a:rPr lang="en-US" sz="2400" dirty="0"/>
              <a:t> </a:t>
            </a:r>
            <a:r>
              <a:rPr lang="en-US" sz="2400" dirty="0" err="1"/>
              <a:t>सानो</a:t>
            </a:r>
            <a:r>
              <a:rPr lang="en-US" sz="2400" dirty="0"/>
              <a:t> </a:t>
            </a:r>
            <a:r>
              <a:rPr lang="en-US" sz="2400" dirty="0" err="1"/>
              <a:t>sizeको</a:t>
            </a:r>
            <a:r>
              <a:rPr lang="en-US" sz="2400" dirty="0"/>
              <a:t> meter </a:t>
            </a:r>
            <a:r>
              <a:rPr lang="en-US" sz="2400" dirty="0" err="1"/>
              <a:t>जडान</a:t>
            </a:r>
            <a:r>
              <a:rPr lang="en-US" sz="2400" dirty="0"/>
              <a:t> </a:t>
            </a:r>
            <a:r>
              <a:rPr lang="en-US" sz="2400" dirty="0" err="1"/>
              <a:t>गरिएको</a:t>
            </a:r>
            <a:r>
              <a:rPr lang="en-US" sz="2400" dirty="0"/>
              <a:t> छ </a:t>
            </a:r>
            <a:r>
              <a:rPr lang="en-US" sz="2400" dirty="0" err="1"/>
              <a:t>भने</a:t>
            </a:r>
            <a:r>
              <a:rPr lang="en-US" sz="2400" dirty="0"/>
              <a:t>, </a:t>
            </a:r>
            <a:r>
              <a:rPr lang="en-US" sz="2400" dirty="0" err="1"/>
              <a:t>ग्राहकलाई</a:t>
            </a:r>
            <a:r>
              <a:rPr lang="en-US" sz="2400" dirty="0"/>
              <a:t> </a:t>
            </a:r>
            <a:r>
              <a:rPr lang="en-US" sz="2400" dirty="0" err="1"/>
              <a:t>उचित</a:t>
            </a:r>
            <a:r>
              <a:rPr lang="en-US" sz="2400" dirty="0"/>
              <a:t> size </a:t>
            </a:r>
            <a:r>
              <a:rPr lang="en-US" sz="2400" dirty="0" err="1"/>
              <a:t>अनुसार</a:t>
            </a:r>
            <a:r>
              <a:rPr lang="en-US" sz="2400" dirty="0"/>
              <a:t> </a:t>
            </a:r>
            <a:r>
              <a:rPr lang="en-US" sz="2400" dirty="0" err="1"/>
              <a:t>परिवर्तन</a:t>
            </a:r>
            <a:r>
              <a:rPr lang="en-US" sz="2400" dirty="0"/>
              <a:t> </a:t>
            </a:r>
            <a:r>
              <a:rPr lang="en-US" sz="2400" dirty="0" err="1"/>
              <a:t>गर्न</a:t>
            </a:r>
            <a:r>
              <a:rPr lang="en-US" sz="2400" dirty="0"/>
              <a:t> </a:t>
            </a:r>
            <a:r>
              <a:rPr lang="en-US" sz="2400" dirty="0" err="1"/>
              <a:t>भन्नुहोस्</a:t>
            </a:r>
            <a:r>
              <a:rPr lang="en-US" sz="24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त्रुटिपूर्ण</a:t>
            </a:r>
            <a:r>
              <a:rPr lang="en-US" sz="2400" dirty="0"/>
              <a:t> </a:t>
            </a:r>
            <a:r>
              <a:rPr lang="en-US" sz="2400" dirty="0" err="1"/>
              <a:t>मिटरहरू</a:t>
            </a:r>
            <a:r>
              <a:rPr lang="en-US" sz="2400" dirty="0"/>
              <a:t> </a:t>
            </a:r>
            <a:r>
              <a:rPr lang="en-US" sz="2400" dirty="0" err="1"/>
              <a:t>फेला</a:t>
            </a:r>
            <a:r>
              <a:rPr lang="en-US" sz="2400" dirty="0"/>
              <a:t> </a:t>
            </a:r>
            <a:r>
              <a:rPr lang="en-US" sz="2400" dirty="0" err="1"/>
              <a:t>पार्ने</a:t>
            </a:r>
            <a:r>
              <a:rPr lang="en-US" sz="2400" dirty="0"/>
              <a:t> र </a:t>
            </a:r>
            <a:r>
              <a:rPr lang="en-US" sz="2400" dirty="0" err="1"/>
              <a:t>मर्मत</a:t>
            </a:r>
            <a:r>
              <a:rPr lang="en-US" sz="2400" dirty="0"/>
              <a:t> </a:t>
            </a:r>
            <a:r>
              <a:rPr lang="en-US" sz="2400" dirty="0" err="1"/>
              <a:t>गर्ने</a:t>
            </a:r>
            <a:r>
              <a:rPr lang="en-US" sz="2400" dirty="0"/>
              <a:t> </a:t>
            </a:r>
            <a:r>
              <a:rPr lang="en-US" sz="2400" dirty="0" err="1"/>
              <a:t>तरिका</a:t>
            </a:r>
            <a:r>
              <a:rPr lang="en-US" sz="2400" dirty="0"/>
              <a:t> </a:t>
            </a:r>
            <a:r>
              <a:rPr lang="en-US" sz="2400" dirty="0" err="1"/>
              <a:t>निम्नानुसार</a:t>
            </a:r>
            <a:r>
              <a:rPr lang="en-US" sz="2400" dirty="0"/>
              <a:t> छ;</a:t>
            </a:r>
            <a:endParaRPr sz="2400" dirty="0"/>
          </a:p>
        </p:txBody>
      </p:sp>
      <p:sp>
        <p:nvSpPr>
          <p:cNvPr id="440" name="Google Shape;44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(4) खराब meter बदल्दा ध्यान दिनुपर्ने कुराहरू</a:t>
            </a:r>
            <a:endParaRPr sz="3200"/>
          </a:p>
        </p:txBody>
      </p:sp>
      <p:pic>
        <p:nvPicPr>
          <p:cNvPr id="546" name="Google Shape;54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77571" y="2031291"/>
            <a:ext cx="1802524" cy="18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5" descr="デバイス, メーター が含まれている画像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0316" y="4929351"/>
            <a:ext cx="1802524" cy="1802524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5"/>
          <p:cNvSpPr txBox="1">
            <a:spLocks noGrp="1"/>
          </p:cNvSpPr>
          <p:nvPr>
            <p:ph type="body" idx="1"/>
          </p:nvPr>
        </p:nvSpPr>
        <p:spPr>
          <a:xfrm>
            <a:off x="838201" y="1435651"/>
            <a:ext cx="9020501" cy="487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त्रुटिपूर्ण</a:t>
            </a:r>
            <a:r>
              <a:rPr lang="en-US" sz="2400" dirty="0"/>
              <a:t> </a:t>
            </a:r>
            <a:r>
              <a:rPr lang="en-US" sz="2400" dirty="0" err="1"/>
              <a:t>meterलाई</a:t>
            </a:r>
            <a:r>
              <a:rPr lang="en-US" sz="2400" dirty="0"/>
              <a:t> </a:t>
            </a:r>
            <a:r>
              <a:rPr lang="en-US" sz="2400" dirty="0" err="1"/>
              <a:t>चुहावट</a:t>
            </a:r>
            <a:r>
              <a:rPr lang="en-US" sz="2400" dirty="0"/>
              <a:t> </a:t>
            </a:r>
            <a:r>
              <a:rPr lang="en-US" sz="2400" dirty="0" err="1"/>
              <a:t>नहुने</a:t>
            </a:r>
            <a:r>
              <a:rPr lang="en-US" sz="2400" dirty="0"/>
              <a:t> </a:t>
            </a:r>
            <a:r>
              <a:rPr lang="en-US" sz="2400" dirty="0" err="1"/>
              <a:t>गरी</a:t>
            </a:r>
            <a:r>
              <a:rPr lang="en-US" sz="2400" dirty="0"/>
              <a:t> </a:t>
            </a:r>
            <a:r>
              <a:rPr lang="en-US" sz="2400" dirty="0" err="1"/>
              <a:t>सहि</a:t>
            </a:r>
            <a:r>
              <a:rPr lang="en-US" sz="2400" dirty="0"/>
              <a:t> </a:t>
            </a:r>
            <a:r>
              <a:rPr lang="en-US" sz="2400" dirty="0" err="1"/>
              <a:t>तरिकाले</a:t>
            </a:r>
            <a:r>
              <a:rPr lang="en-US" sz="2400" dirty="0"/>
              <a:t> </a:t>
            </a:r>
            <a:r>
              <a:rPr lang="en-US" sz="2400" dirty="0" err="1"/>
              <a:t>बदलेर</a:t>
            </a:r>
            <a:r>
              <a:rPr lang="en-US" sz="2400" dirty="0"/>
              <a:t> </a:t>
            </a:r>
            <a:r>
              <a:rPr lang="en-US" sz="2400" dirty="0" err="1"/>
              <a:t>सो</a:t>
            </a:r>
            <a:r>
              <a:rPr lang="en-US" sz="2400" dirty="0"/>
              <a:t> </a:t>
            </a:r>
            <a:r>
              <a:rPr lang="en-US" sz="2400" dirty="0" err="1"/>
              <a:t>ठाउँमा</a:t>
            </a:r>
            <a:r>
              <a:rPr lang="en-US" sz="2400" dirty="0"/>
              <a:t> </a:t>
            </a:r>
            <a:r>
              <a:rPr lang="en-US" sz="2400" dirty="0" err="1"/>
              <a:t>नयाँ</a:t>
            </a:r>
            <a:r>
              <a:rPr lang="en-US" sz="2400" dirty="0"/>
              <a:t> meter </a:t>
            </a:r>
            <a:r>
              <a:rPr lang="en-US" sz="2400" dirty="0" err="1"/>
              <a:t>राख्नुपर्छ</a:t>
            </a:r>
            <a:r>
              <a:rPr lang="en-US" sz="2400" dirty="0"/>
              <a:t>। </a:t>
            </a:r>
            <a:r>
              <a:rPr lang="en-US" sz="2400" dirty="0" err="1"/>
              <a:t>प्रारम्भिक</a:t>
            </a:r>
            <a:r>
              <a:rPr lang="en-US" sz="2400" dirty="0"/>
              <a:t> volume record </a:t>
            </a:r>
            <a:r>
              <a:rPr lang="en-US" sz="2400" dirty="0" err="1"/>
              <a:t>गर्नुपर्छ</a:t>
            </a:r>
            <a:r>
              <a:rPr lang="en-US" sz="2400" dirty="0"/>
              <a:t>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विकसित</a:t>
            </a:r>
            <a:r>
              <a:rPr lang="en-US" sz="2400" dirty="0"/>
              <a:t> </a:t>
            </a:r>
            <a:r>
              <a:rPr lang="en-US" sz="2400" dirty="0" err="1"/>
              <a:t>देशहरूमा</a:t>
            </a:r>
            <a:r>
              <a:rPr lang="en-US" sz="2400" dirty="0"/>
              <a:t>, </a:t>
            </a:r>
            <a:r>
              <a:rPr lang="en-US" sz="2400" dirty="0" err="1"/>
              <a:t>ग्राहक</a:t>
            </a:r>
            <a:r>
              <a:rPr lang="en-US" sz="2400" dirty="0"/>
              <a:t> </a:t>
            </a:r>
            <a:r>
              <a:rPr lang="en-US" sz="2400" dirty="0" err="1"/>
              <a:t>मिटरहरू</a:t>
            </a:r>
            <a:r>
              <a:rPr lang="en-US" sz="2400" dirty="0"/>
              <a:t> </a:t>
            </a:r>
            <a:r>
              <a:rPr lang="en-US" sz="2400" dirty="0" err="1"/>
              <a:t>एक</a:t>
            </a:r>
            <a:r>
              <a:rPr lang="en-US" sz="2400" dirty="0"/>
              <a:t> </a:t>
            </a:r>
            <a:r>
              <a:rPr lang="en-US" sz="2400" dirty="0" err="1"/>
              <a:t>ऐनको</a:t>
            </a:r>
            <a:r>
              <a:rPr lang="en-US" sz="2400" dirty="0"/>
              <a:t> </a:t>
            </a:r>
            <a:r>
              <a:rPr lang="en-US" sz="2400" dirty="0" err="1"/>
              <a:t>आधारमा</a:t>
            </a:r>
            <a:r>
              <a:rPr lang="en-US" sz="2400" dirty="0"/>
              <a:t> </a:t>
            </a:r>
            <a:r>
              <a:rPr lang="en-US" sz="2400" dirty="0" err="1"/>
              <a:t>आवधिक</a:t>
            </a:r>
            <a:r>
              <a:rPr lang="en-US" sz="2400" dirty="0"/>
              <a:t> </a:t>
            </a:r>
            <a:r>
              <a:rPr lang="en-US" sz="2400" dirty="0" err="1"/>
              <a:t>रूपमा</a:t>
            </a:r>
            <a:r>
              <a:rPr lang="en-US" sz="2400" dirty="0"/>
              <a:t> </a:t>
            </a:r>
            <a:r>
              <a:rPr lang="en-US" sz="2400" dirty="0" err="1"/>
              <a:t>प्रतिस्थापन</a:t>
            </a:r>
            <a:r>
              <a:rPr lang="en-US" sz="2400" dirty="0"/>
              <a:t> </a:t>
            </a:r>
            <a:r>
              <a:rPr lang="en-US" sz="2400" dirty="0" err="1"/>
              <a:t>गर्न</a:t>
            </a:r>
            <a:r>
              <a:rPr lang="en-US" sz="2400" dirty="0"/>
              <a:t> </a:t>
            </a:r>
            <a:r>
              <a:rPr lang="en-US" sz="2400" dirty="0" err="1"/>
              <a:t>पर्ने</a:t>
            </a:r>
            <a:r>
              <a:rPr lang="en-US" sz="2400" dirty="0"/>
              <a:t> </a:t>
            </a:r>
            <a:r>
              <a:rPr lang="en-US" sz="2400" dirty="0" err="1"/>
              <a:t>हुन्छ</a:t>
            </a:r>
            <a:r>
              <a:rPr lang="en-US" sz="2400" dirty="0"/>
              <a:t>। </a:t>
            </a:r>
            <a:r>
              <a:rPr lang="en-US" sz="2400" dirty="0" err="1"/>
              <a:t>जापानमा</a:t>
            </a:r>
            <a:r>
              <a:rPr lang="en-US" sz="2400" dirty="0"/>
              <a:t>, Measurement Act </a:t>
            </a:r>
            <a:r>
              <a:rPr lang="en-US" sz="2400" dirty="0" err="1"/>
              <a:t>अनुसार</a:t>
            </a:r>
            <a:r>
              <a:rPr lang="en-US" sz="2400" dirty="0"/>
              <a:t> </a:t>
            </a:r>
            <a:r>
              <a:rPr lang="en-US" sz="2400" dirty="0" err="1"/>
              <a:t>यसलाई</a:t>
            </a:r>
            <a:r>
              <a:rPr lang="en-US" sz="2400" dirty="0"/>
              <a:t> </a:t>
            </a:r>
            <a:r>
              <a:rPr lang="en-US" sz="2400" dirty="0" err="1"/>
              <a:t>प्रत्येक</a:t>
            </a:r>
            <a:r>
              <a:rPr lang="en-US" sz="2400" dirty="0"/>
              <a:t> 8 </a:t>
            </a:r>
            <a:r>
              <a:rPr lang="en-US" sz="2400" dirty="0" err="1"/>
              <a:t>वर्षमा</a:t>
            </a:r>
            <a:r>
              <a:rPr lang="en-US" sz="2400" dirty="0"/>
              <a:t> </a:t>
            </a:r>
            <a:r>
              <a:rPr lang="en-US" sz="2400" dirty="0" err="1"/>
              <a:t>नयाँ</a:t>
            </a:r>
            <a:r>
              <a:rPr lang="en-US" sz="2400" dirty="0"/>
              <a:t> </a:t>
            </a:r>
            <a:r>
              <a:rPr lang="en-US" sz="2400" dirty="0" err="1"/>
              <a:t>प्रतिस्थापन</a:t>
            </a:r>
            <a:r>
              <a:rPr lang="en-US" sz="2400" dirty="0"/>
              <a:t> </a:t>
            </a:r>
            <a:r>
              <a:rPr lang="en-US" sz="2400" dirty="0" err="1"/>
              <a:t>गर्नुपर्छ</a:t>
            </a:r>
            <a:r>
              <a:rPr lang="en-US" sz="2400" dirty="0"/>
              <a:t>।　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अन्य</a:t>
            </a:r>
            <a:r>
              <a:rPr lang="en-US" sz="2400" dirty="0"/>
              <a:t> </a:t>
            </a:r>
            <a:r>
              <a:rPr lang="en-US" sz="2400" dirty="0" err="1"/>
              <a:t>देशहरूमा</a:t>
            </a:r>
            <a:r>
              <a:rPr lang="en-US" sz="2400" dirty="0"/>
              <a:t>, </a:t>
            </a:r>
            <a:r>
              <a:rPr lang="en-US" sz="2400" dirty="0" err="1"/>
              <a:t>आवधिक</a:t>
            </a:r>
            <a:r>
              <a:rPr lang="en-US" sz="2400" dirty="0"/>
              <a:t> </a:t>
            </a:r>
            <a:r>
              <a:rPr lang="en-US" sz="2400" dirty="0" err="1"/>
              <a:t>मिटर</a:t>
            </a:r>
            <a:r>
              <a:rPr lang="en-US" sz="2400" dirty="0"/>
              <a:t> </a:t>
            </a:r>
            <a:r>
              <a:rPr lang="en-US" sz="2400" dirty="0" err="1"/>
              <a:t>प्रतिस्थापनको</a:t>
            </a:r>
            <a:r>
              <a:rPr lang="en-US" sz="2400" dirty="0"/>
              <a:t> </a:t>
            </a:r>
            <a:r>
              <a:rPr lang="en-US" sz="2400" dirty="0" err="1"/>
              <a:t>प्रायः</a:t>
            </a:r>
            <a:r>
              <a:rPr lang="en-US" sz="2400" dirty="0"/>
              <a:t> </a:t>
            </a:r>
            <a:r>
              <a:rPr lang="en-US" sz="2400" dirty="0" err="1"/>
              <a:t>कुनै</a:t>
            </a:r>
            <a:r>
              <a:rPr lang="en-US" sz="2400" dirty="0"/>
              <a:t> </a:t>
            </a:r>
            <a:r>
              <a:rPr lang="en-US" sz="2400" dirty="0" err="1"/>
              <a:t>प्रणाली</a:t>
            </a:r>
            <a:r>
              <a:rPr lang="en-US" sz="2400" dirty="0"/>
              <a:t> </a:t>
            </a:r>
            <a:r>
              <a:rPr lang="en-US" sz="2400" dirty="0" err="1"/>
              <a:t>छैन</a:t>
            </a:r>
            <a:r>
              <a:rPr lang="en-US" sz="2400" dirty="0"/>
              <a:t>। </a:t>
            </a:r>
            <a:r>
              <a:rPr lang="en-US" sz="2400" dirty="0" err="1"/>
              <a:t>कहिलेकाहीँ</a:t>
            </a:r>
            <a:r>
              <a:rPr lang="en-US" sz="2400" dirty="0"/>
              <a:t>, </a:t>
            </a:r>
            <a:r>
              <a:rPr lang="en-US" sz="2400" dirty="0" err="1"/>
              <a:t>कम</a:t>
            </a:r>
            <a:r>
              <a:rPr lang="en-US" sz="2400" dirty="0"/>
              <a:t> </a:t>
            </a:r>
            <a:r>
              <a:rPr lang="en-US" sz="2400" dirty="0" err="1"/>
              <a:t>लागत</a:t>
            </a:r>
            <a:r>
              <a:rPr lang="en-US" sz="2400" dirty="0"/>
              <a:t> </a:t>
            </a:r>
            <a:r>
              <a:rPr lang="en-US" sz="2400" dirty="0" err="1"/>
              <a:t>वा</a:t>
            </a:r>
            <a:r>
              <a:rPr lang="en-US" sz="2400" dirty="0"/>
              <a:t> </a:t>
            </a:r>
            <a:r>
              <a:rPr lang="en-US" sz="2400" dirty="0" err="1"/>
              <a:t>मर्मत</a:t>
            </a:r>
            <a:r>
              <a:rPr lang="en-US" sz="2400" dirty="0"/>
              <a:t> </a:t>
            </a:r>
            <a:r>
              <a:rPr lang="en-US" sz="2400" dirty="0" err="1"/>
              <a:t>गरिएको</a:t>
            </a:r>
            <a:r>
              <a:rPr lang="en-US" sz="2400" dirty="0"/>
              <a:t> </a:t>
            </a:r>
            <a:r>
              <a:rPr lang="en-US" sz="2400" dirty="0" err="1"/>
              <a:t>प्रयोग</a:t>
            </a:r>
            <a:r>
              <a:rPr lang="en-US" sz="2400" dirty="0"/>
              <a:t> </a:t>
            </a:r>
            <a:r>
              <a:rPr lang="en-US" sz="2400" dirty="0" err="1"/>
              <a:t>गरिन्छ</a:t>
            </a:r>
            <a:r>
              <a:rPr lang="en-US" sz="24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उच्च</a:t>
            </a:r>
            <a:r>
              <a:rPr lang="en-US" sz="2400" dirty="0"/>
              <a:t> accuracy </a:t>
            </a:r>
            <a:r>
              <a:rPr lang="en-US" sz="2400" dirty="0" err="1"/>
              <a:t>भएको</a:t>
            </a:r>
            <a:r>
              <a:rPr lang="en-US" sz="2400" dirty="0"/>
              <a:t>, </a:t>
            </a:r>
            <a:r>
              <a:rPr lang="en-US" sz="2400" dirty="0" err="1"/>
              <a:t>लामो</a:t>
            </a:r>
            <a:r>
              <a:rPr lang="en-US" sz="2400" dirty="0"/>
              <a:t> </a:t>
            </a:r>
            <a:r>
              <a:rPr lang="en-US" sz="2400" dirty="0" err="1"/>
              <a:t>आयु</a:t>
            </a:r>
            <a:r>
              <a:rPr lang="en-US" sz="2400" dirty="0"/>
              <a:t>, </a:t>
            </a:r>
            <a:r>
              <a:rPr lang="en-US" sz="2400" dirty="0" err="1"/>
              <a:t>राम्रो</a:t>
            </a:r>
            <a:r>
              <a:rPr lang="en-US" sz="2400" dirty="0"/>
              <a:t> </a:t>
            </a:r>
            <a:r>
              <a:rPr lang="en-US" sz="2400" dirty="0" err="1"/>
              <a:t>गुणस्तरको</a:t>
            </a:r>
            <a:r>
              <a:rPr lang="en-US" sz="2400" dirty="0"/>
              <a:t> meter </a:t>
            </a:r>
            <a:r>
              <a:rPr lang="en-US" sz="2400" dirty="0" err="1"/>
              <a:t>प्रयोग</a:t>
            </a:r>
            <a:r>
              <a:rPr lang="en-US" sz="2400" dirty="0"/>
              <a:t> </a:t>
            </a:r>
            <a:r>
              <a:rPr lang="en-US" sz="2400" dirty="0" err="1"/>
              <a:t>गर्न</a:t>
            </a:r>
            <a:r>
              <a:rPr lang="en-US" sz="2400" dirty="0"/>
              <a:t> </a:t>
            </a:r>
            <a:r>
              <a:rPr lang="en-US" sz="2400" dirty="0" err="1"/>
              <a:t>राम्रो</a:t>
            </a:r>
            <a:r>
              <a:rPr lang="en-US" sz="2400" dirty="0"/>
              <a:t> </a:t>
            </a:r>
            <a:r>
              <a:rPr lang="en-US" sz="2400" dirty="0" err="1"/>
              <a:t>हुन्छ</a:t>
            </a:r>
            <a:r>
              <a:rPr lang="en-US" sz="2400" dirty="0"/>
              <a:t> </a:t>
            </a:r>
            <a:r>
              <a:rPr lang="en-US" sz="2400" dirty="0" err="1"/>
              <a:t>किनकि</a:t>
            </a:r>
            <a:r>
              <a:rPr lang="en-US" sz="2400" dirty="0"/>
              <a:t> </a:t>
            </a:r>
            <a:r>
              <a:rPr lang="en-US" sz="2400" dirty="0" err="1"/>
              <a:t>यो</a:t>
            </a:r>
            <a:r>
              <a:rPr lang="en-US" sz="2400" dirty="0"/>
              <a:t> water supply </a:t>
            </a:r>
            <a:r>
              <a:rPr lang="en-US" sz="2400" dirty="0" err="1"/>
              <a:t>कम्पनीको</a:t>
            </a:r>
            <a:r>
              <a:rPr lang="en-US" sz="2400" dirty="0"/>
              <a:t> </a:t>
            </a:r>
            <a:r>
              <a:rPr lang="en-US" sz="2400" dirty="0" err="1"/>
              <a:t>व्यवस्थापनलाई</a:t>
            </a:r>
            <a:r>
              <a:rPr lang="en-US" sz="2400" dirty="0"/>
              <a:t> </a:t>
            </a:r>
            <a:r>
              <a:rPr lang="en-US" sz="2400" dirty="0" err="1"/>
              <a:t>मजबूत</a:t>
            </a:r>
            <a:r>
              <a:rPr lang="en-US" sz="2400" dirty="0"/>
              <a:t> </a:t>
            </a:r>
            <a:r>
              <a:rPr lang="en-US" sz="2400" dirty="0" err="1"/>
              <a:t>बनाउने</a:t>
            </a:r>
            <a:r>
              <a:rPr lang="en-US" sz="2400" dirty="0"/>
              <a:t> </a:t>
            </a:r>
            <a:r>
              <a:rPr lang="en-US" sz="2400" dirty="0" err="1"/>
              <a:t>सबैभन्दा</a:t>
            </a:r>
            <a:r>
              <a:rPr lang="en-US" sz="2400" dirty="0"/>
              <a:t> </a:t>
            </a:r>
            <a:r>
              <a:rPr lang="en-US" sz="2400" dirty="0" err="1"/>
              <a:t>महत्त्वपूर्ण</a:t>
            </a:r>
            <a:r>
              <a:rPr lang="en-US" sz="2400" dirty="0"/>
              <a:t> </a:t>
            </a:r>
            <a:r>
              <a:rPr lang="en-US" sz="2400" dirty="0" err="1"/>
              <a:t>भाग</a:t>
            </a:r>
            <a:r>
              <a:rPr lang="en-US" sz="2400" dirty="0"/>
              <a:t> </a:t>
            </a:r>
            <a:r>
              <a:rPr lang="en-US" sz="2400" dirty="0" err="1"/>
              <a:t>हो</a:t>
            </a:r>
            <a:r>
              <a:rPr lang="en-US" sz="2400" dirty="0"/>
              <a:t>।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सस्तो</a:t>
            </a:r>
            <a:r>
              <a:rPr lang="en-US" sz="2400" dirty="0"/>
              <a:t> </a:t>
            </a:r>
            <a:r>
              <a:rPr lang="en-US" sz="2400" dirty="0" err="1"/>
              <a:t>वा</a:t>
            </a:r>
            <a:r>
              <a:rPr lang="en-US" sz="2400" dirty="0"/>
              <a:t> </a:t>
            </a:r>
            <a:r>
              <a:rPr lang="en-US" sz="2400" dirty="0" err="1"/>
              <a:t>मर्मत</a:t>
            </a:r>
            <a:r>
              <a:rPr lang="en-US" sz="2400" dirty="0"/>
              <a:t> </a:t>
            </a:r>
            <a:r>
              <a:rPr lang="en-US" sz="2400" dirty="0" err="1"/>
              <a:t>गरिएकाहरूको</a:t>
            </a:r>
            <a:r>
              <a:rPr lang="en-US" sz="2400" dirty="0"/>
              <a:t> </a:t>
            </a:r>
            <a:r>
              <a:rPr lang="en-US" sz="2400" dirty="0" err="1"/>
              <a:t>जीवनकाल</a:t>
            </a:r>
            <a:r>
              <a:rPr lang="en-US" sz="2400" dirty="0"/>
              <a:t> </a:t>
            </a:r>
            <a:r>
              <a:rPr lang="en-US" sz="2400" dirty="0" err="1"/>
              <a:t>छोटो</a:t>
            </a:r>
            <a:r>
              <a:rPr lang="en-US" sz="2400" dirty="0"/>
              <a:t> </a:t>
            </a:r>
            <a:r>
              <a:rPr lang="en-US" sz="2400" dirty="0" err="1"/>
              <a:t>हुन्छ</a:t>
            </a:r>
            <a:r>
              <a:rPr lang="en-US" sz="2400" dirty="0"/>
              <a:t> र </a:t>
            </a:r>
            <a:r>
              <a:rPr lang="en-US" sz="2400" dirty="0" err="1"/>
              <a:t>महशुल</a:t>
            </a:r>
            <a:r>
              <a:rPr lang="en-US" sz="2400" dirty="0"/>
              <a:t> </a:t>
            </a:r>
            <a:r>
              <a:rPr lang="en-US" sz="2400" dirty="0" err="1"/>
              <a:t>राजस्वलाई</a:t>
            </a:r>
            <a:r>
              <a:rPr lang="en-US" sz="2400" dirty="0"/>
              <a:t> </a:t>
            </a:r>
            <a:r>
              <a:rPr lang="en-US" sz="2400" dirty="0" err="1"/>
              <a:t>घटाउछ</a:t>
            </a:r>
            <a:r>
              <a:rPr lang="en-US" sz="2400" dirty="0"/>
              <a:t>, </a:t>
            </a:r>
            <a:r>
              <a:rPr lang="en-US" sz="2400" dirty="0" err="1"/>
              <a:t>त्यसैले</a:t>
            </a:r>
            <a:r>
              <a:rPr lang="en-US" sz="2400" dirty="0"/>
              <a:t> </a:t>
            </a:r>
            <a:r>
              <a:rPr lang="en-US" sz="2400" dirty="0" err="1"/>
              <a:t>दिर्घकालको</a:t>
            </a:r>
            <a:r>
              <a:rPr lang="en-US" sz="2400" dirty="0"/>
              <a:t> </a:t>
            </a:r>
            <a:r>
              <a:rPr lang="en-US" sz="2400" dirty="0" err="1"/>
              <a:t>लागि</a:t>
            </a:r>
            <a:r>
              <a:rPr lang="en-US" sz="2400" dirty="0"/>
              <a:t> </a:t>
            </a:r>
            <a:r>
              <a:rPr lang="en-US" sz="2400" dirty="0" err="1"/>
              <a:t>तिनीहरू</a:t>
            </a:r>
            <a:r>
              <a:rPr lang="en-US" sz="2400" dirty="0"/>
              <a:t> </a:t>
            </a:r>
            <a:r>
              <a:rPr lang="en-US" sz="2400" dirty="0" err="1"/>
              <a:t>किफायती</a:t>
            </a:r>
            <a:r>
              <a:rPr lang="en-US" sz="2400" dirty="0"/>
              <a:t> </a:t>
            </a:r>
            <a:r>
              <a:rPr lang="en-US" sz="2400" dirty="0" err="1"/>
              <a:t>नहुन</a:t>
            </a:r>
            <a:r>
              <a:rPr lang="en-US" sz="2400" dirty="0"/>
              <a:t> </a:t>
            </a:r>
            <a:r>
              <a:rPr lang="en-US" sz="2400" dirty="0" err="1"/>
              <a:t>सक्छन्</a:t>
            </a:r>
            <a:r>
              <a:rPr lang="en-US" sz="2400" dirty="0"/>
              <a:t>। </a:t>
            </a:r>
            <a:endParaRPr sz="2400" dirty="0"/>
          </a:p>
        </p:txBody>
      </p:sp>
      <p:sp>
        <p:nvSpPr>
          <p:cNvPr id="549" name="Google Shape;549;p25"/>
          <p:cNvSpPr txBox="1">
            <a:spLocks noGrp="1"/>
          </p:cNvSpPr>
          <p:nvPr>
            <p:ph type="sldNum" idx="12"/>
          </p:nvPr>
        </p:nvSpPr>
        <p:spPr>
          <a:xfrm>
            <a:off x="9421959" y="649287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sz="1400" b="1">
              <a:solidFill>
                <a:schemeClr val="dk1"/>
              </a:solidFill>
            </a:endParaRPr>
          </a:p>
        </p:txBody>
      </p:sp>
      <p:pic>
        <p:nvPicPr>
          <p:cNvPr id="550" name="Google Shape;550;p25" descr="岩の上に座っている男性&#10;&#10;中程度の精度で自動的に生成された説明"/>
          <p:cNvPicPr preferRelativeResize="0"/>
          <p:nvPr/>
        </p:nvPicPr>
        <p:blipFill rotWithShape="1">
          <a:blip r:embed="rId5">
            <a:alphaModFix/>
          </a:blip>
          <a:srcRect l="41881" r="6071" b="-1"/>
          <a:stretch/>
        </p:blipFill>
        <p:spPr>
          <a:xfrm>
            <a:off x="10224960" y="3860532"/>
            <a:ext cx="1829366" cy="270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0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3. Meter readingका त्रुटिहरू</a:t>
            </a:r>
            <a:endParaRPr sz="3600"/>
          </a:p>
        </p:txBody>
      </p:sp>
      <p:sp>
        <p:nvSpPr>
          <p:cNvPr id="557" name="Google Shape;557;p26"/>
          <p:cNvSpPr txBox="1">
            <a:spLocks noGrp="1"/>
          </p:cNvSpPr>
          <p:nvPr>
            <p:ph type="body" idx="1"/>
          </p:nvPr>
        </p:nvSpPr>
        <p:spPr>
          <a:xfrm>
            <a:off x="838200" y="1671567"/>
            <a:ext cx="6477000" cy="468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 err="1"/>
              <a:t>त्रुटिहरू</a:t>
            </a:r>
            <a:r>
              <a:rPr lang="en-US" sz="2200" dirty="0"/>
              <a:t> </a:t>
            </a:r>
            <a:r>
              <a:rPr lang="en-US" sz="2200" dirty="0" err="1"/>
              <a:t>हुने</a:t>
            </a:r>
            <a:r>
              <a:rPr lang="en-US" sz="2200" dirty="0"/>
              <a:t> </a:t>
            </a:r>
            <a:r>
              <a:rPr lang="en-US" sz="2200" dirty="0" err="1"/>
              <a:t>कारणहरू</a:t>
            </a:r>
            <a:r>
              <a:rPr lang="en-US" sz="2200" dirty="0"/>
              <a:t>: </a:t>
            </a:r>
            <a:r>
              <a:rPr lang="en-US" sz="2200" dirty="0" err="1"/>
              <a:t>लापरवाही</a:t>
            </a:r>
            <a:r>
              <a:rPr lang="en-US" sz="2200" dirty="0"/>
              <a:t>, </a:t>
            </a:r>
            <a:r>
              <a:rPr lang="en-US" sz="2200" dirty="0" err="1"/>
              <a:t>पुराना</a:t>
            </a:r>
            <a:r>
              <a:rPr lang="en-US" sz="2200" dirty="0"/>
              <a:t> meter, </a:t>
            </a:r>
            <a:r>
              <a:rPr lang="en-US" sz="2200" dirty="0" err="1"/>
              <a:t>वा</a:t>
            </a:r>
            <a:r>
              <a:rPr lang="en-US" sz="2200" dirty="0"/>
              <a:t> </a:t>
            </a:r>
            <a:r>
              <a:rPr lang="en-US" sz="2200" dirty="0" err="1"/>
              <a:t>भ्रष्टाचारबाट</a:t>
            </a:r>
            <a:r>
              <a:rPr lang="en-US" sz="22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 err="1"/>
              <a:t>अनुभवको</a:t>
            </a:r>
            <a:r>
              <a:rPr lang="en-US" sz="2200" dirty="0"/>
              <a:t> </a:t>
            </a:r>
            <a:r>
              <a:rPr lang="en-US" sz="2200" dirty="0" err="1"/>
              <a:t>कमीका</a:t>
            </a:r>
            <a:r>
              <a:rPr lang="en-US" sz="2200" dirty="0"/>
              <a:t> </a:t>
            </a:r>
            <a:r>
              <a:rPr lang="en-US" sz="2200" dirty="0" err="1"/>
              <a:t>कारण</a:t>
            </a:r>
            <a:r>
              <a:rPr lang="en-US" sz="2200" dirty="0"/>
              <a:t>  meter </a:t>
            </a:r>
            <a:r>
              <a:rPr lang="en-US" sz="2200" dirty="0" err="1"/>
              <a:t>readerहरूले</a:t>
            </a:r>
            <a:r>
              <a:rPr lang="en-US" sz="2200" dirty="0"/>
              <a:t> </a:t>
            </a:r>
            <a:r>
              <a:rPr lang="en-US" sz="2200" dirty="0" err="1"/>
              <a:t>गलत</a:t>
            </a:r>
            <a:r>
              <a:rPr lang="en-US" sz="2200" dirty="0"/>
              <a:t> </a:t>
            </a:r>
            <a:r>
              <a:rPr lang="en-US" sz="2200" dirty="0" err="1"/>
              <a:t>तरिकाले</a:t>
            </a:r>
            <a:r>
              <a:rPr lang="en-US" sz="2200" dirty="0"/>
              <a:t> meter </a:t>
            </a:r>
            <a:r>
              <a:rPr lang="en-US" sz="2200" dirty="0" err="1"/>
              <a:t>पढ्न</a:t>
            </a:r>
            <a:r>
              <a:rPr lang="en-US" sz="2200" dirty="0"/>
              <a:t> </a:t>
            </a:r>
            <a:r>
              <a:rPr lang="en-US" sz="2200" dirty="0" err="1"/>
              <a:t>सक्छन्</a:t>
            </a:r>
            <a:r>
              <a:rPr lang="en-US" sz="2200" dirty="0"/>
              <a:t> </a:t>
            </a:r>
            <a:r>
              <a:rPr lang="en-US" sz="2200" dirty="0" err="1"/>
              <a:t>वा</a:t>
            </a:r>
            <a:r>
              <a:rPr lang="en-US" sz="2200" dirty="0"/>
              <a:t> </a:t>
            </a:r>
            <a:r>
              <a:rPr lang="en-US" sz="2200" dirty="0" err="1"/>
              <a:t>साधारण</a:t>
            </a:r>
            <a:r>
              <a:rPr lang="en-US" sz="2200" dirty="0"/>
              <a:t> </a:t>
            </a:r>
            <a:r>
              <a:rPr lang="en-US" sz="2200" dirty="0" err="1"/>
              <a:t>त्रुटिहरू</a:t>
            </a:r>
            <a:r>
              <a:rPr lang="en-US" sz="2200" dirty="0"/>
              <a:t> </a:t>
            </a:r>
            <a:r>
              <a:rPr lang="en-US" sz="2200" dirty="0" err="1"/>
              <a:t>गर्न</a:t>
            </a:r>
            <a:r>
              <a:rPr lang="en-US" sz="2200" dirty="0"/>
              <a:t> </a:t>
            </a:r>
            <a:r>
              <a:rPr lang="en-US" sz="2200" dirty="0" err="1"/>
              <a:t>सक्छन्</a:t>
            </a:r>
            <a:r>
              <a:rPr lang="en-US" sz="2200" dirty="0"/>
              <a:t>।</a:t>
            </a:r>
            <a:endParaRPr sz="2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 err="1"/>
              <a:t>डायल</a:t>
            </a:r>
            <a:r>
              <a:rPr lang="en-US" sz="2200" dirty="0"/>
              <a:t> </a:t>
            </a:r>
            <a:r>
              <a:rPr lang="en-US" sz="2200" dirty="0" err="1"/>
              <a:t>फोहोर</a:t>
            </a:r>
            <a:r>
              <a:rPr lang="en-US" sz="2200" dirty="0"/>
              <a:t> </a:t>
            </a:r>
            <a:r>
              <a:rPr lang="en-US" sz="2200" dirty="0" err="1"/>
              <a:t>भएर</a:t>
            </a:r>
            <a:r>
              <a:rPr lang="en-US" sz="2200" dirty="0"/>
              <a:t>, </a:t>
            </a:r>
            <a:r>
              <a:rPr lang="en-US" sz="2200" dirty="0" err="1"/>
              <a:t>त्रुटिपूर्ण</a:t>
            </a:r>
            <a:r>
              <a:rPr lang="en-US" sz="2200" dirty="0"/>
              <a:t> </a:t>
            </a:r>
            <a:r>
              <a:rPr lang="en-US" sz="2200" dirty="0" err="1"/>
              <a:t>मिटर</a:t>
            </a:r>
            <a:r>
              <a:rPr lang="en-US" sz="2200" dirty="0"/>
              <a:t> र </a:t>
            </a:r>
            <a:r>
              <a:rPr lang="en-US" sz="2200" dirty="0" err="1"/>
              <a:t>जाम</a:t>
            </a:r>
            <a:r>
              <a:rPr lang="en-US" sz="2200" dirty="0"/>
              <a:t> </a:t>
            </a:r>
            <a:r>
              <a:rPr lang="en-US" sz="2200" dirty="0" err="1"/>
              <a:t>हुनाले</a:t>
            </a:r>
            <a:r>
              <a:rPr lang="en-US" sz="2200" dirty="0"/>
              <a:t> </a:t>
            </a:r>
            <a:r>
              <a:rPr lang="en-US" sz="2200" dirty="0" err="1"/>
              <a:t>पनि</a:t>
            </a:r>
            <a:r>
              <a:rPr lang="en-US" sz="2200" dirty="0"/>
              <a:t> meter reading </a:t>
            </a:r>
            <a:r>
              <a:rPr lang="en-US" sz="2200" dirty="0" err="1"/>
              <a:t>त्रुटिहरू</a:t>
            </a:r>
            <a:r>
              <a:rPr lang="en-US" sz="2200" dirty="0"/>
              <a:t> </a:t>
            </a:r>
            <a:r>
              <a:rPr lang="en-US" sz="2200" dirty="0" err="1"/>
              <a:t>निम्त्याउन</a:t>
            </a:r>
            <a:r>
              <a:rPr lang="en-US" sz="2200" dirty="0"/>
              <a:t> </a:t>
            </a:r>
            <a:r>
              <a:rPr lang="en-US" sz="2200" dirty="0" err="1"/>
              <a:t>सक्छ</a:t>
            </a:r>
            <a:r>
              <a:rPr lang="en-US" sz="2200" dirty="0"/>
              <a:t>।</a:t>
            </a:r>
            <a:endParaRPr sz="2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/>
              <a:t>Meter </a:t>
            </a:r>
            <a:r>
              <a:rPr lang="en-US" sz="2200" dirty="0" err="1"/>
              <a:t>readerहरूलाई</a:t>
            </a:r>
            <a:r>
              <a:rPr lang="en-US" sz="2200" dirty="0"/>
              <a:t> </a:t>
            </a:r>
            <a:r>
              <a:rPr lang="en-US" sz="2200" dirty="0" err="1"/>
              <a:t>meterको</a:t>
            </a:r>
            <a:r>
              <a:rPr lang="en-US" sz="2200" dirty="0"/>
              <a:t> </a:t>
            </a:r>
            <a:r>
              <a:rPr lang="en-US" sz="2200" dirty="0" err="1"/>
              <a:t>कुनै</a:t>
            </a:r>
            <a:r>
              <a:rPr lang="en-US" sz="2200" dirty="0"/>
              <a:t> </a:t>
            </a:r>
            <a:r>
              <a:rPr lang="en-US" sz="2200" dirty="0" err="1"/>
              <a:t>पनि</a:t>
            </a:r>
            <a:r>
              <a:rPr lang="en-US" sz="2200" dirty="0"/>
              <a:t> </a:t>
            </a:r>
            <a:r>
              <a:rPr lang="en-US" sz="2200" dirty="0" err="1"/>
              <a:t>समस्या</a:t>
            </a:r>
            <a:r>
              <a:rPr lang="en-US" sz="2200" dirty="0"/>
              <a:t> </a:t>
            </a:r>
            <a:r>
              <a:rPr lang="en-US" sz="2200" dirty="0" err="1"/>
              <a:t>तुरुन्तै</a:t>
            </a:r>
            <a:r>
              <a:rPr lang="en-US" sz="2200" dirty="0"/>
              <a:t> report </a:t>
            </a:r>
            <a:r>
              <a:rPr lang="en-US" sz="2200" dirty="0" err="1"/>
              <a:t>गर्न</a:t>
            </a:r>
            <a:r>
              <a:rPr lang="en-US" sz="2200" dirty="0"/>
              <a:t> </a:t>
            </a:r>
            <a:r>
              <a:rPr lang="en-US" sz="2200" dirty="0" err="1"/>
              <a:t>शिक्षित</a:t>
            </a:r>
            <a:r>
              <a:rPr lang="en-US" sz="2200" dirty="0"/>
              <a:t> </a:t>
            </a:r>
            <a:r>
              <a:rPr lang="en-US" sz="2200" dirty="0" err="1"/>
              <a:t>बनाउनुपर्छ</a:t>
            </a:r>
            <a:r>
              <a:rPr lang="en-US" sz="22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 err="1"/>
              <a:t>त्यसपछि</a:t>
            </a:r>
            <a:r>
              <a:rPr lang="en-US" sz="2200" dirty="0"/>
              <a:t>, </a:t>
            </a:r>
            <a:r>
              <a:rPr lang="en-US" sz="2200" dirty="0" err="1"/>
              <a:t>मर्मत</a:t>
            </a:r>
            <a:r>
              <a:rPr lang="en-US" sz="2200" dirty="0"/>
              <a:t> </a:t>
            </a:r>
            <a:r>
              <a:rPr lang="en-US" sz="2200" dirty="0" err="1"/>
              <a:t>टोलीले</a:t>
            </a:r>
            <a:r>
              <a:rPr lang="en-US" sz="2200" dirty="0"/>
              <a:t> </a:t>
            </a:r>
            <a:r>
              <a:rPr lang="en-US" sz="2200" dirty="0" err="1"/>
              <a:t>समस्याहरू</a:t>
            </a:r>
            <a:r>
              <a:rPr lang="en-US" sz="2200" dirty="0"/>
              <a:t> </a:t>
            </a:r>
            <a:r>
              <a:rPr lang="en-US" sz="2200" dirty="0" err="1"/>
              <a:t>समाधान</a:t>
            </a:r>
            <a:r>
              <a:rPr lang="en-US" sz="2200" dirty="0"/>
              <a:t> </a:t>
            </a:r>
            <a:r>
              <a:rPr lang="en-US" sz="2200" dirty="0" err="1"/>
              <a:t>गर्न</a:t>
            </a:r>
            <a:r>
              <a:rPr lang="en-US" sz="2200" dirty="0"/>
              <a:t> </a:t>
            </a:r>
            <a:r>
              <a:rPr lang="en-US" sz="2200" dirty="0" err="1"/>
              <a:t>द्रुत</a:t>
            </a:r>
            <a:r>
              <a:rPr lang="en-US" sz="2200" dirty="0"/>
              <a:t> </a:t>
            </a:r>
            <a:r>
              <a:rPr lang="en-US" sz="2200" dirty="0" err="1"/>
              <a:t>रूपमा</a:t>
            </a:r>
            <a:r>
              <a:rPr lang="en-US" sz="2200" dirty="0"/>
              <a:t> </a:t>
            </a:r>
            <a:r>
              <a:rPr lang="en-US" sz="2200" dirty="0" err="1"/>
              <a:t>कार्य</a:t>
            </a:r>
            <a:r>
              <a:rPr lang="en-US" sz="2200" dirty="0"/>
              <a:t> </a:t>
            </a:r>
            <a:r>
              <a:rPr lang="en-US" sz="2200" dirty="0" err="1"/>
              <a:t>गर्नुपर्दछ</a:t>
            </a:r>
            <a:r>
              <a:rPr lang="en-US" sz="2200" dirty="0"/>
              <a:t>।</a:t>
            </a:r>
            <a:endParaRPr sz="2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 err="1"/>
              <a:t>यदि</a:t>
            </a:r>
            <a:r>
              <a:rPr lang="en-US" sz="2200" dirty="0"/>
              <a:t> </a:t>
            </a:r>
            <a:r>
              <a:rPr lang="en-US" sz="2200" dirty="0" err="1"/>
              <a:t>प्रतिक्रिया</a:t>
            </a:r>
            <a:r>
              <a:rPr lang="en-US" sz="2200" dirty="0"/>
              <a:t> </a:t>
            </a:r>
            <a:r>
              <a:rPr lang="en-US" sz="2200" dirty="0" err="1"/>
              <a:t>दिन</a:t>
            </a:r>
            <a:r>
              <a:rPr lang="en-US" sz="2200" dirty="0"/>
              <a:t> </a:t>
            </a:r>
            <a:r>
              <a:rPr lang="en-US" sz="2200" dirty="0" err="1"/>
              <a:t>धेरै</a:t>
            </a:r>
            <a:r>
              <a:rPr lang="en-US" sz="2200" dirty="0"/>
              <a:t> </a:t>
            </a:r>
            <a:r>
              <a:rPr lang="en-US" sz="2200" dirty="0" err="1"/>
              <a:t>ढिलो</a:t>
            </a:r>
            <a:r>
              <a:rPr lang="en-US" sz="2200" dirty="0"/>
              <a:t> </a:t>
            </a:r>
            <a:r>
              <a:rPr lang="en-US" sz="2200" dirty="0" err="1"/>
              <a:t>भयो</a:t>
            </a:r>
            <a:r>
              <a:rPr lang="en-US" sz="2200" dirty="0"/>
              <a:t> </a:t>
            </a:r>
            <a:r>
              <a:rPr lang="en-US" sz="2200" dirty="0" err="1"/>
              <a:t>भने</a:t>
            </a:r>
            <a:r>
              <a:rPr lang="en-US" sz="2200" dirty="0"/>
              <a:t>, meter </a:t>
            </a:r>
            <a:r>
              <a:rPr lang="en-US" sz="2200" dirty="0" err="1"/>
              <a:t>readerहरूले</a:t>
            </a:r>
            <a:r>
              <a:rPr lang="en-US" sz="2200" dirty="0"/>
              <a:t> </a:t>
            </a:r>
            <a:r>
              <a:rPr lang="en-US" sz="2200" dirty="0" err="1"/>
              <a:t>रिपोर्ट</a:t>
            </a:r>
            <a:r>
              <a:rPr lang="en-US" sz="2200" dirty="0"/>
              <a:t> </a:t>
            </a:r>
            <a:r>
              <a:rPr lang="en-US" sz="2200" dirty="0" err="1"/>
              <a:t>गर्ने</a:t>
            </a:r>
            <a:r>
              <a:rPr lang="en-US" sz="2200" dirty="0"/>
              <a:t> </a:t>
            </a:r>
            <a:r>
              <a:rPr lang="en-US" sz="2200" dirty="0" err="1"/>
              <a:t>प्रेरणा</a:t>
            </a:r>
            <a:r>
              <a:rPr lang="en-US" sz="2200" dirty="0"/>
              <a:t> </a:t>
            </a:r>
            <a:r>
              <a:rPr lang="en-US" sz="2200" dirty="0" err="1"/>
              <a:t>गुमाउन</a:t>
            </a:r>
            <a:r>
              <a:rPr lang="en-US" sz="2200" dirty="0"/>
              <a:t> </a:t>
            </a:r>
            <a:r>
              <a:rPr lang="en-US" sz="2200" dirty="0" err="1"/>
              <a:t>सक्छन्</a:t>
            </a:r>
            <a:r>
              <a:rPr lang="en-US" sz="2200" dirty="0"/>
              <a:t>।</a:t>
            </a:r>
            <a:endParaRPr sz="2200" dirty="0"/>
          </a:p>
        </p:txBody>
      </p:sp>
      <p:pic>
        <p:nvPicPr>
          <p:cNvPr id="558" name="Google Shape;558;p26" descr="人, テーブル, 男, 持つ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200" y="1553287"/>
            <a:ext cx="4674922" cy="4687192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7"/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12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3. Meter readingका त्रुटिहरू - 2</a:t>
            </a:r>
            <a:endParaRPr sz="3600"/>
          </a:p>
        </p:txBody>
      </p:sp>
      <p:sp>
        <p:nvSpPr>
          <p:cNvPr id="566" name="Google Shape;566;p27"/>
          <p:cNvSpPr/>
          <p:nvPr/>
        </p:nvSpPr>
        <p:spPr>
          <a:xfrm>
            <a:off x="572493" y="1681544"/>
            <a:ext cx="10972800" cy="18288"/>
          </a:xfrm>
          <a:custGeom>
            <a:avLst/>
            <a:gdLst/>
            <a:ahLst/>
            <a:cxnLst/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w="44450" cap="rnd" cmpd="sng">
            <a:solidFill>
              <a:schemeClr val="accent2">
                <a:alpha val="7490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7"/>
          <p:cNvSpPr txBox="1">
            <a:spLocks noGrp="1"/>
          </p:cNvSpPr>
          <p:nvPr>
            <p:ph type="body" idx="1"/>
          </p:nvPr>
        </p:nvSpPr>
        <p:spPr>
          <a:xfrm>
            <a:off x="572492" y="2071316"/>
            <a:ext cx="7103165" cy="446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Meter reader </a:t>
            </a:r>
            <a:r>
              <a:rPr lang="en-US" sz="2400" dirty="0" err="1"/>
              <a:t>हरू</a:t>
            </a:r>
            <a:r>
              <a:rPr lang="en-US" sz="2400" dirty="0"/>
              <a:t> frontline </a:t>
            </a:r>
            <a:r>
              <a:rPr lang="en-US" sz="2400" dirty="0" err="1"/>
              <a:t>मा</a:t>
            </a:r>
            <a:r>
              <a:rPr lang="en-US" sz="2400" dirty="0"/>
              <a:t> </a:t>
            </a:r>
            <a:r>
              <a:rPr lang="en-US" sz="2400" dirty="0" err="1"/>
              <a:t>हुन्छन</a:t>
            </a:r>
            <a:r>
              <a:rPr lang="en-US" sz="2400" dirty="0"/>
              <a:t>, </a:t>
            </a:r>
            <a:r>
              <a:rPr lang="en-US" sz="2400" dirty="0" err="1"/>
              <a:t>त्यहिभएर</a:t>
            </a:r>
            <a:r>
              <a:rPr lang="en-US" sz="2400" dirty="0"/>
              <a:t> </a:t>
            </a:r>
            <a:r>
              <a:rPr lang="en-US" sz="2400" dirty="0" err="1"/>
              <a:t>उहाहरूका</a:t>
            </a:r>
            <a:r>
              <a:rPr lang="en-US" sz="2400" dirty="0"/>
              <a:t> </a:t>
            </a:r>
            <a:r>
              <a:rPr lang="en-US" sz="2400" dirty="0" err="1"/>
              <a:t>गतिविधिहरूले</a:t>
            </a:r>
            <a:r>
              <a:rPr lang="en-US" sz="2400" dirty="0"/>
              <a:t> </a:t>
            </a:r>
            <a:r>
              <a:rPr lang="en-US" sz="2400" dirty="0" err="1"/>
              <a:t>नगद</a:t>
            </a:r>
            <a:r>
              <a:rPr lang="en-US" sz="2400" dirty="0"/>
              <a:t> </a:t>
            </a:r>
            <a:r>
              <a:rPr lang="en-US" sz="2400" dirty="0" err="1"/>
              <a:t>प्रवाहमा</a:t>
            </a:r>
            <a:r>
              <a:rPr lang="en-US" sz="2400" dirty="0"/>
              <a:t> </a:t>
            </a:r>
            <a:r>
              <a:rPr lang="en-US" sz="2400" dirty="0" err="1"/>
              <a:t>प्रत्यक्ष्य</a:t>
            </a:r>
            <a:r>
              <a:rPr lang="en-US" sz="2400" dirty="0"/>
              <a:t> </a:t>
            </a:r>
            <a:r>
              <a:rPr lang="en-US" sz="2400" dirty="0" err="1"/>
              <a:t>प्रभाव</a:t>
            </a:r>
            <a:r>
              <a:rPr lang="en-US" sz="2400" dirty="0"/>
              <a:t> </a:t>
            </a:r>
            <a:r>
              <a:rPr lang="en-US" sz="2400" dirty="0" err="1"/>
              <a:t>पार्छ</a:t>
            </a:r>
            <a:r>
              <a:rPr lang="en-US" sz="2400" dirty="0"/>
              <a:t>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Management </a:t>
            </a:r>
            <a:r>
              <a:rPr lang="en-US" sz="2400" dirty="0" err="1"/>
              <a:t>तह</a:t>
            </a:r>
            <a:r>
              <a:rPr lang="en-US" sz="2400" dirty="0"/>
              <a:t> </a:t>
            </a:r>
            <a:r>
              <a:rPr lang="en-US" sz="2400" dirty="0" err="1"/>
              <a:t>बाट</a:t>
            </a:r>
            <a:r>
              <a:rPr lang="en-US" sz="2400" dirty="0"/>
              <a:t> </a:t>
            </a:r>
            <a:r>
              <a:rPr lang="en-US" sz="2400" dirty="0" err="1"/>
              <a:t>नै</a:t>
            </a:r>
            <a:r>
              <a:rPr lang="en-US" sz="2400" dirty="0"/>
              <a:t> </a:t>
            </a:r>
            <a:r>
              <a:rPr lang="en-US" sz="2400" dirty="0" err="1"/>
              <a:t>उहाहरूको</a:t>
            </a:r>
            <a:r>
              <a:rPr lang="en-US" sz="2400" dirty="0"/>
              <a:t> </a:t>
            </a:r>
            <a:r>
              <a:rPr lang="en-US" sz="2400" dirty="0" err="1"/>
              <a:t>तालिम</a:t>
            </a:r>
            <a:r>
              <a:rPr lang="en-US" sz="2400" dirty="0"/>
              <a:t> र </a:t>
            </a:r>
            <a:r>
              <a:rPr lang="en-US" sz="2400" dirty="0" err="1"/>
              <a:t>प्रेरित</a:t>
            </a:r>
            <a:r>
              <a:rPr lang="en-US" sz="2400" dirty="0"/>
              <a:t> </a:t>
            </a:r>
            <a:r>
              <a:rPr lang="en-US" sz="2400" dirty="0" err="1"/>
              <a:t>गर्नमा</a:t>
            </a:r>
            <a:r>
              <a:rPr lang="en-US" sz="2400" dirty="0"/>
              <a:t> </a:t>
            </a:r>
            <a:r>
              <a:rPr lang="en-US" sz="2400" dirty="0" err="1"/>
              <a:t>लगानी</a:t>
            </a:r>
            <a:r>
              <a:rPr lang="en-US" sz="2400" dirty="0"/>
              <a:t> </a:t>
            </a:r>
            <a:r>
              <a:rPr lang="en-US" sz="2400" dirty="0" err="1"/>
              <a:t>गर्नुपर्छ</a:t>
            </a:r>
            <a:r>
              <a:rPr lang="en-US" sz="2400" dirty="0"/>
              <a:t> र meter </a:t>
            </a:r>
            <a:r>
              <a:rPr lang="en-US" sz="2400" dirty="0" err="1"/>
              <a:t>readerहरूलाई</a:t>
            </a:r>
            <a:r>
              <a:rPr lang="en-US" sz="2400" dirty="0"/>
              <a:t>  </a:t>
            </a:r>
            <a:r>
              <a:rPr lang="en-US" sz="2400" dirty="0" err="1"/>
              <a:t>प्रभावकारी</a:t>
            </a:r>
            <a:r>
              <a:rPr lang="en-US" sz="2400" dirty="0"/>
              <a:t> </a:t>
            </a:r>
            <a:r>
              <a:rPr lang="en-US" sz="2400" dirty="0" err="1"/>
              <a:t>रूपमा</a:t>
            </a:r>
            <a:r>
              <a:rPr lang="en-US" sz="2400" dirty="0"/>
              <a:t> </a:t>
            </a:r>
            <a:r>
              <a:rPr lang="en-US" sz="2400" dirty="0" err="1"/>
              <a:t>जानकारी</a:t>
            </a:r>
            <a:r>
              <a:rPr lang="en-US" sz="2400" dirty="0"/>
              <a:t> record र report </a:t>
            </a:r>
            <a:r>
              <a:rPr lang="en-US" sz="2400" dirty="0" err="1"/>
              <a:t>गर्न</a:t>
            </a:r>
            <a:r>
              <a:rPr lang="en-US" sz="2400" dirty="0"/>
              <a:t> </a:t>
            </a:r>
            <a:r>
              <a:rPr lang="en-US" sz="2400" dirty="0" err="1"/>
              <a:t>उत्प्रेरित</a:t>
            </a:r>
            <a:r>
              <a:rPr lang="en-US" sz="2400" dirty="0"/>
              <a:t> </a:t>
            </a:r>
            <a:r>
              <a:rPr lang="en-US" sz="2400" dirty="0" err="1"/>
              <a:t>गर्नुपर्छ</a:t>
            </a:r>
            <a:r>
              <a:rPr lang="en-US" sz="2400" dirty="0"/>
              <a:t>।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Managerहरूले</a:t>
            </a:r>
            <a:r>
              <a:rPr lang="en-US" sz="2400" dirty="0"/>
              <a:t> </a:t>
            </a:r>
            <a:r>
              <a:rPr lang="en-US" sz="2400" dirty="0" err="1"/>
              <a:t>पनि</a:t>
            </a:r>
            <a:r>
              <a:rPr lang="en-US" sz="2400" dirty="0"/>
              <a:t> </a:t>
            </a:r>
            <a:r>
              <a:rPr lang="en-US" sz="2400" dirty="0" err="1"/>
              <a:t>meterको</a:t>
            </a:r>
            <a:r>
              <a:rPr lang="en-US" sz="2400" dirty="0"/>
              <a:t> reading </a:t>
            </a:r>
            <a:r>
              <a:rPr lang="en-US" sz="2400" dirty="0" err="1"/>
              <a:t>प्रणालीमा</a:t>
            </a:r>
            <a:r>
              <a:rPr lang="en-US" sz="2400" dirty="0"/>
              <a:t> </a:t>
            </a:r>
            <a:r>
              <a:rPr lang="en-US" sz="2400" dirty="0" err="1"/>
              <a:t>सुधार</a:t>
            </a:r>
            <a:r>
              <a:rPr lang="en-US" sz="2400" dirty="0"/>
              <a:t> </a:t>
            </a:r>
            <a:r>
              <a:rPr lang="en-US" sz="2400" dirty="0" err="1"/>
              <a:t>गरेर</a:t>
            </a:r>
            <a:r>
              <a:rPr lang="en-US" sz="2400" dirty="0"/>
              <a:t> </a:t>
            </a:r>
            <a:r>
              <a:rPr lang="en-US" sz="2400" dirty="0" err="1"/>
              <a:t>त्रुटिहरूलाई</a:t>
            </a:r>
            <a:r>
              <a:rPr lang="en-US" sz="2400" dirty="0"/>
              <a:t> </a:t>
            </a:r>
            <a:r>
              <a:rPr lang="en-US" sz="2400" dirty="0" err="1"/>
              <a:t>रोकथाम</a:t>
            </a:r>
            <a:r>
              <a:rPr lang="en-US" sz="2400" dirty="0"/>
              <a:t> </a:t>
            </a:r>
            <a:r>
              <a:rPr lang="en-US" sz="2400" dirty="0" err="1"/>
              <a:t>गर्नुपर्छ</a:t>
            </a:r>
            <a:r>
              <a:rPr lang="en-US" sz="2400" dirty="0"/>
              <a:t>। </a:t>
            </a:r>
            <a:r>
              <a:rPr lang="en-US" sz="2400" dirty="0" err="1"/>
              <a:t>यसका</a:t>
            </a:r>
            <a:r>
              <a:rPr lang="en-US" sz="2400" dirty="0"/>
              <a:t> </a:t>
            </a:r>
            <a:r>
              <a:rPr lang="en-US" sz="2400" dirty="0" err="1"/>
              <a:t>लागि</a:t>
            </a:r>
            <a:r>
              <a:rPr lang="en-US" sz="2400" dirty="0"/>
              <a:t> meter readers </a:t>
            </a:r>
            <a:r>
              <a:rPr lang="en-US" sz="2400" dirty="0" err="1"/>
              <a:t>को</a:t>
            </a:r>
            <a:r>
              <a:rPr lang="en-US" sz="2400" dirty="0"/>
              <a:t> </a:t>
            </a:r>
            <a:r>
              <a:rPr lang="en-US" sz="2400" dirty="0" err="1"/>
              <a:t>राम्रो</a:t>
            </a:r>
            <a:r>
              <a:rPr lang="en-US" sz="2400" dirty="0"/>
              <a:t> supervision </a:t>
            </a:r>
            <a:r>
              <a:rPr lang="en-US" sz="2400" dirty="0" err="1"/>
              <a:t>गर्दै</a:t>
            </a:r>
            <a:r>
              <a:rPr lang="en-US" sz="2400" dirty="0"/>
              <a:t>, area /route </a:t>
            </a:r>
            <a:r>
              <a:rPr lang="en-US" sz="2400" dirty="0" err="1"/>
              <a:t>नियमित</a:t>
            </a:r>
            <a:r>
              <a:rPr lang="en-US" sz="2400" dirty="0"/>
              <a:t> </a:t>
            </a:r>
            <a:r>
              <a:rPr lang="en-US" sz="2400" dirty="0" err="1"/>
              <a:t>फेर्दै</a:t>
            </a:r>
            <a:r>
              <a:rPr lang="en-US" sz="2400" dirty="0"/>
              <a:t> र </a:t>
            </a:r>
            <a:r>
              <a:rPr lang="en-US" sz="2400" dirty="0" err="1"/>
              <a:t>अनियमितता</a:t>
            </a:r>
            <a:r>
              <a:rPr lang="en-US" sz="2400" dirty="0"/>
              <a:t> </a:t>
            </a:r>
            <a:r>
              <a:rPr lang="en-US" sz="2400" dirty="0" err="1"/>
              <a:t>को</a:t>
            </a:r>
            <a:r>
              <a:rPr lang="en-US" sz="2400" dirty="0"/>
              <a:t> </a:t>
            </a:r>
            <a:r>
              <a:rPr lang="en-US" sz="2400" dirty="0" err="1"/>
              <a:t>जांच</a:t>
            </a:r>
            <a:r>
              <a:rPr lang="en-US" sz="2400" dirty="0"/>
              <a:t> </a:t>
            </a:r>
            <a:r>
              <a:rPr lang="en-US" sz="2400" dirty="0" err="1"/>
              <a:t>गर्न</a:t>
            </a:r>
            <a:r>
              <a:rPr lang="en-US" sz="2400" dirty="0"/>
              <a:t> </a:t>
            </a:r>
            <a:r>
              <a:rPr lang="en-US" sz="2400" dirty="0" err="1"/>
              <a:t>सकिन्छ</a:t>
            </a:r>
            <a:r>
              <a:rPr lang="en-US" sz="2400" dirty="0"/>
              <a:t>।</a:t>
            </a:r>
            <a:endParaRPr sz="2400" dirty="0"/>
          </a:p>
        </p:txBody>
      </p:sp>
      <p:pic>
        <p:nvPicPr>
          <p:cNvPr id="568" name="Google Shape;568;p27" descr="屋内, 人, 座る, テーブル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 l="3554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व्यबसायिक घाटा रोकथाम योजना</a:t>
            </a:r>
            <a:br>
              <a:rPr lang="en-US" sz="4000"/>
            </a:br>
            <a:r>
              <a:rPr lang="en-US" sz="4000"/>
              <a:t>(अपेक्षित अस्थायी बुंदाहरू)</a:t>
            </a:r>
            <a:endParaRPr sz="4000"/>
          </a:p>
        </p:txBody>
      </p:sp>
      <p:sp>
        <p:nvSpPr>
          <p:cNvPr id="638" name="Google Shape;638;p32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8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NRW </a:t>
            </a:r>
            <a:r>
              <a:rPr lang="en-US" sz="2600" dirty="0" err="1"/>
              <a:t>मर्मत</a:t>
            </a:r>
            <a:r>
              <a:rPr lang="en-US" sz="2600" dirty="0"/>
              <a:t> </a:t>
            </a:r>
            <a:r>
              <a:rPr lang="en-US" sz="2600" dirty="0" err="1"/>
              <a:t>योजना</a:t>
            </a:r>
            <a:r>
              <a:rPr lang="en-US" sz="2600" dirty="0"/>
              <a:t> </a:t>
            </a:r>
            <a:r>
              <a:rPr lang="en-US" sz="2600" dirty="0" err="1"/>
              <a:t>अन्तर्गत</a:t>
            </a:r>
            <a:r>
              <a:rPr lang="en-US" sz="2600" dirty="0"/>
              <a:t> </a:t>
            </a:r>
            <a:r>
              <a:rPr lang="en-US" sz="2600" dirty="0" err="1"/>
              <a:t>व्यबसायिक</a:t>
            </a:r>
            <a:r>
              <a:rPr lang="en-US" sz="2600" dirty="0"/>
              <a:t> </a:t>
            </a:r>
            <a:r>
              <a:rPr lang="en-US" sz="2600" dirty="0" err="1"/>
              <a:t>घाटा</a:t>
            </a:r>
            <a:r>
              <a:rPr lang="en-US" sz="2600" dirty="0"/>
              <a:t> </a:t>
            </a:r>
            <a:r>
              <a:rPr lang="en-US" sz="2600" dirty="0" err="1"/>
              <a:t>रोकथाम</a:t>
            </a:r>
            <a:r>
              <a:rPr lang="en-US" sz="2600" dirty="0"/>
              <a:t> </a:t>
            </a:r>
            <a:r>
              <a:rPr lang="en-US" sz="2600" dirty="0" err="1"/>
              <a:t>योजना</a:t>
            </a:r>
            <a:r>
              <a:rPr lang="en-US" sz="2600" dirty="0"/>
              <a:t> </a:t>
            </a:r>
            <a:r>
              <a:rPr lang="en-US" sz="2600" dirty="0" err="1"/>
              <a:t>अब</a:t>
            </a:r>
            <a:r>
              <a:rPr lang="en-US" sz="2600" dirty="0"/>
              <a:t> </a:t>
            </a:r>
            <a:r>
              <a:rPr lang="en-US" sz="2600" dirty="0" err="1"/>
              <a:t>तैयार</a:t>
            </a:r>
            <a:r>
              <a:rPr lang="en-US" sz="2600" dirty="0"/>
              <a:t> </a:t>
            </a:r>
            <a:r>
              <a:rPr lang="en-US" sz="2600" dirty="0" err="1"/>
              <a:t>गरिनेछ</a:t>
            </a:r>
            <a:r>
              <a:rPr lang="en-US" sz="2600" dirty="0"/>
              <a:t>। </a:t>
            </a:r>
            <a:r>
              <a:rPr lang="en-US" sz="2600" dirty="0" err="1"/>
              <a:t>केहि</a:t>
            </a:r>
            <a:r>
              <a:rPr lang="en-US" sz="2600" dirty="0"/>
              <a:t> </a:t>
            </a:r>
            <a:r>
              <a:rPr lang="en-US" sz="2600" dirty="0" err="1"/>
              <a:t>अपेक्षित</a:t>
            </a:r>
            <a:r>
              <a:rPr lang="en-US" sz="2600" dirty="0"/>
              <a:t> </a:t>
            </a:r>
            <a:r>
              <a:rPr lang="en-US" sz="2600" dirty="0" err="1"/>
              <a:t>बुंदाहरू</a:t>
            </a:r>
            <a:r>
              <a:rPr lang="en-US" sz="2600" dirty="0"/>
              <a:t> </a:t>
            </a:r>
            <a:r>
              <a:rPr lang="en-US" sz="2600" dirty="0" err="1"/>
              <a:t>निम्नानुसार</a:t>
            </a:r>
            <a:r>
              <a:rPr lang="en-US" sz="2600" dirty="0"/>
              <a:t> </a:t>
            </a:r>
            <a:r>
              <a:rPr lang="en-US" sz="2600" dirty="0" err="1"/>
              <a:t>छन्</a:t>
            </a:r>
            <a:r>
              <a:rPr lang="en-US" sz="2600" dirty="0"/>
              <a:t>: 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dirty="0"/>
              <a:t>Illegal </a:t>
            </a:r>
            <a:r>
              <a:rPr lang="en-US" sz="2400" dirty="0" err="1"/>
              <a:t>connectionहरूको</a:t>
            </a:r>
            <a:r>
              <a:rPr lang="en-US" sz="2400" dirty="0"/>
              <a:t> </a:t>
            </a:r>
            <a:r>
              <a:rPr lang="en-US" sz="2400" dirty="0" err="1"/>
              <a:t>नियमित</a:t>
            </a:r>
            <a:r>
              <a:rPr lang="en-US" sz="2400" dirty="0"/>
              <a:t> field </a:t>
            </a:r>
            <a:r>
              <a:rPr lang="en-US" sz="2400" dirty="0" err="1"/>
              <a:t>निरीक्षण</a:t>
            </a:r>
            <a:endParaRPr sz="2400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dirty="0" err="1"/>
              <a:t>नियमित</a:t>
            </a:r>
            <a:r>
              <a:rPr lang="en-US" sz="2400" dirty="0"/>
              <a:t> </a:t>
            </a:r>
            <a:r>
              <a:rPr lang="en-US" sz="2400" dirty="0" err="1"/>
              <a:t>मिटर</a:t>
            </a:r>
            <a:r>
              <a:rPr lang="en-US" sz="2400" dirty="0"/>
              <a:t> </a:t>
            </a:r>
            <a:r>
              <a:rPr lang="en-US" sz="2400" dirty="0" err="1"/>
              <a:t>प्रतिस्थापन</a:t>
            </a:r>
            <a:r>
              <a:rPr lang="en-US" sz="2400" dirty="0"/>
              <a:t> 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dirty="0"/>
              <a:t>Customer meter </a:t>
            </a:r>
            <a:r>
              <a:rPr lang="en-US" sz="2400" dirty="0" err="1"/>
              <a:t>को</a:t>
            </a:r>
            <a:r>
              <a:rPr lang="en-US" sz="2400" dirty="0"/>
              <a:t> </a:t>
            </a:r>
            <a:r>
              <a:rPr lang="en-US" sz="2400" dirty="0" err="1"/>
              <a:t>शुद्धताको</a:t>
            </a:r>
            <a:r>
              <a:rPr lang="en-US" sz="2400" dirty="0"/>
              <a:t> </a:t>
            </a:r>
            <a:r>
              <a:rPr lang="en-US" sz="2400" dirty="0" err="1"/>
              <a:t>नियमित</a:t>
            </a:r>
            <a:r>
              <a:rPr lang="en-US" sz="2400" dirty="0"/>
              <a:t> </a:t>
            </a:r>
            <a:r>
              <a:rPr lang="en-US" sz="2400" dirty="0" err="1"/>
              <a:t>जाँच</a:t>
            </a:r>
            <a:r>
              <a:rPr lang="en-US" sz="2400" dirty="0"/>
              <a:t> र </a:t>
            </a:r>
            <a:r>
              <a:rPr lang="en-US" sz="2400" dirty="0" err="1"/>
              <a:t>आवश्यक</a:t>
            </a:r>
            <a:r>
              <a:rPr lang="en-US" sz="2400" dirty="0"/>
              <a:t> </a:t>
            </a:r>
            <a:r>
              <a:rPr lang="en-US" sz="2400" dirty="0" err="1"/>
              <a:t>प्रतिस्थापन</a:t>
            </a:r>
            <a:endParaRPr sz="2400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dirty="0"/>
              <a:t>Field investigation </a:t>
            </a:r>
            <a:r>
              <a:rPr lang="en-US" sz="2400" dirty="0" err="1"/>
              <a:t>गरि</a:t>
            </a:r>
            <a:r>
              <a:rPr lang="en-US" sz="2400" dirty="0"/>
              <a:t> customer database </a:t>
            </a:r>
            <a:r>
              <a:rPr lang="en-US" sz="2400" dirty="0" err="1"/>
              <a:t>को</a:t>
            </a:r>
            <a:r>
              <a:rPr lang="en-US" sz="2400" dirty="0"/>
              <a:t> </a:t>
            </a:r>
            <a:r>
              <a:rPr lang="en-US" sz="2400" dirty="0" err="1"/>
              <a:t>नियमित</a:t>
            </a:r>
            <a:r>
              <a:rPr lang="en-US" sz="2400" dirty="0"/>
              <a:t> </a:t>
            </a:r>
            <a:r>
              <a:rPr lang="en-US" sz="2400" dirty="0" err="1"/>
              <a:t>जाँच</a:t>
            </a:r>
            <a:r>
              <a:rPr lang="en-US" sz="2400" dirty="0"/>
              <a:t> (</a:t>
            </a:r>
            <a:r>
              <a:rPr lang="en-US" sz="2400" dirty="0" err="1"/>
              <a:t>सामान्य</a:t>
            </a:r>
            <a:r>
              <a:rPr lang="en-US" sz="2400" dirty="0"/>
              <a:t> data)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dirty="0"/>
              <a:t>Meter reading र data entry </a:t>
            </a:r>
            <a:r>
              <a:rPr lang="en-US" sz="2400" dirty="0" err="1"/>
              <a:t>को</a:t>
            </a:r>
            <a:r>
              <a:rPr lang="en-US" sz="2400" dirty="0"/>
              <a:t> </a:t>
            </a:r>
            <a:r>
              <a:rPr lang="en-US" sz="2400" dirty="0" err="1"/>
              <a:t>नियमित</a:t>
            </a:r>
            <a:r>
              <a:rPr lang="en-US" sz="2400" dirty="0"/>
              <a:t> </a:t>
            </a:r>
            <a:r>
              <a:rPr lang="en-US" sz="2400" dirty="0" err="1"/>
              <a:t>आन्तरिक</a:t>
            </a:r>
            <a:r>
              <a:rPr lang="en-US" sz="2400" dirty="0"/>
              <a:t> </a:t>
            </a:r>
            <a:r>
              <a:rPr lang="en-US" sz="2400" dirty="0" err="1"/>
              <a:t>जाँच</a:t>
            </a:r>
            <a:r>
              <a:rPr lang="en-US" sz="2400" dirty="0"/>
              <a:t> (</a:t>
            </a:r>
            <a:r>
              <a:rPr lang="en-US" sz="2400" dirty="0" err="1"/>
              <a:t>उपभोग</a:t>
            </a:r>
            <a:r>
              <a:rPr lang="en-US" sz="2400" dirty="0"/>
              <a:t> </a:t>
            </a:r>
            <a:r>
              <a:rPr lang="en-US" sz="2400" dirty="0" err="1"/>
              <a:t>भएको</a:t>
            </a:r>
            <a:r>
              <a:rPr lang="en-US" sz="2400" dirty="0"/>
              <a:t> data)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dirty="0" err="1"/>
              <a:t>नियमित</a:t>
            </a:r>
            <a:r>
              <a:rPr lang="en-US" sz="2400" dirty="0"/>
              <a:t> </a:t>
            </a:r>
            <a:r>
              <a:rPr lang="en-US" sz="2400" dirty="0" err="1"/>
              <a:t>तालिमहरू</a:t>
            </a:r>
            <a:r>
              <a:rPr lang="en-US" sz="2400" dirty="0"/>
              <a:t> (meter reading, customer data entry, meter accuracy test, illegal connection </a:t>
            </a:r>
            <a:r>
              <a:rPr lang="en-US" sz="2400" dirty="0" err="1"/>
              <a:t>प्रतिरोधी</a:t>
            </a:r>
            <a:r>
              <a:rPr lang="en-US" sz="2400" dirty="0"/>
              <a:t> </a:t>
            </a:r>
            <a:r>
              <a:rPr lang="en-US" sz="2400" dirty="0" err="1"/>
              <a:t>उपायहरू</a:t>
            </a:r>
            <a:r>
              <a:rPr lang="en-US" sz="2400" dirty="0"/>
              <a:t>)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dirty="0"/>
              <a:t>Illegal </a:t>
            </a:r>
            <a:r>
              <a:rPr lang="en-US" sz="2400" dirty="0" err="1"/>
              <a:t>connectionफेला</a:t>
            </a:r>
            <a:r>
              <a:rPr lang="en-US" sz="2400" dirty="0"/>
              <a:t> </a:t>
            </a:r>
            <a:r>
              <a:rPr lang="en-US" sz="2400" dirty="0" err="1"/>
              <a:t>पार्न</a:t>
            </a:r>
            <a:r>
              <a:rPr lang="en-US" sz="2400" dirty="0"/>
              <a:t> र “no reading" </a:t>
            </a:r>
            <a:r>
              <a:rPr lang="en-US" sz="2400" dirty="0" err="1"/>
              <a:t>caseहरू</a:t>
            </a:r>
            <a:r>
              <a:rPr lang="en-US" sz="2400" dirty="0"/>
              <a:t> </a:t>
            </a:r>
            <a:r>
              <a:rPr lang="en-US" sz="2400" dirty="0" err="1"/>
              <a:t>कम</a:t>
            </a:r>
            <a:r>
              <a:rPr lang="en-US" sz="2400" dirty="0"/>
              <a:t> </a:t>
            </a:r>
            <a:r>
              <a:rPr lang="en-US" sz="2400" dirty="0" err="1"/>
              <a:t>गर्नका</a:t>
            </a:r>
            <a:r>
              <a:rPr lang="en-US" sz="2400" dirty="0"/>
              <a:t> </a:t>
            </a:r>
            <a:r>
              <a:rPr lang="en-US" sz="2400" dirty="0" err="1"/>
              <a:t>लागि</a:t>
            </a:r>
            <a:r>
              <a:rPr lang="en-US" sz="2400" dirty="0"/>
              <a:t> meter </a:t>
            </a:r>
            <a:r>
              <a:rPr lang="en-US" sz="2400" dirty="0" err="1"/>
              <a:t>readerहरू</a:t>
            </a:r>
            <a:r>
              <a:rPr lang="en-US" sz="2400" dirty="0"/>
              <a:t> र </a:t>
            </a:r>
            <a:r>
              <a:rPr lang="en-US" sz="2400" dirty="0" err="1"/>
              <a:t>निरीक्षण</a:t>
            </a:r>
            <a:r>
              <a:rPr lang="en-US" sz="2400" dirty="0"/>
              <a:t> </a:t>
            </a:r>
            <a:r>
              <a:rPr lang="en-US" sz="2400" dirty="0" err="1"/>
              <a:t>टोलीलाई</a:t>
            </a:r>
            <a:r>
              <a:rPr lang="en-US" sz="2400" dirty="0"/>
              <a:t> </a:t>
            </a:r>
            <a:r>
              <a:rPr lang="en-US" sz="2400" dirty="0" err="1"/>
              <a:t>प्रोत्साहन</a:t>
            </a:r>
            <a:r>
              <a:rPr lang="en-US" sz="2400" dirty="0"/>
              <a:t> र/</a:t>
            </a:r>
            <a:r>
              <a:rPr lang="en-US" sz="2400" dirty="0" err="1"/>
              <a:t>वा</a:t>
            </a:r>
            <a:r>
              <a:rPr lang="en-US" sz="2400" dirty="0"/>
              <a:t> </a:t>
            </a:r>
            <a:r>
              <a:rPr lang="en-US" sz="2400" dirty="0" err="1"/>
              <a:t>पुरस्कार</a:t>
            </a:r>
            <a:r>
              <a:rPr lang="en-US" sz="2400" dirty="0"/>
              <a:t> </a:t>
            </a:r>
            <a:r>
              <a:rPr lang="en-US" sz="2400" dirty="0" err="1"/>
              <a:t>दिनुहोस्</a:t>
            </a:r>
            <a:r>
              <a:rPr lang="en-US" sz="2400" dirty="0"/>
              <a:t>।</a:t>
            </a:r>
            <a:endParaRPr sz="2400" dirty="0"/>
          </a:p>
          <a:p>
            <a:pPr marL="228600" lvl="0" indent="-876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</p:txBody>
      </p:sp>
      <p:sp>
        <p:nvSpPr>
          <p:cNvPr id="639" name="Google Shape;6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 for Team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332" y="1759352"/>
            <a:ext cx="11123271" cy="452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5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dirty="0" err="1"/>
              <a:t>व्यबसायिक</a:t>
            </a:r>
            <a:r>
              <a:rPr lang="en-US" sz="4400" dirty="0"/>
              <a:t> </a:t>
            </a:r>
            <a:r>
              <a:rPr lang="en-US" sz="4400" dirty="0" err="1"/>
              <a:t>घाटा</a:t>
            </a:r>
            <a:r>
              <a:rPr lang="en-US" sz="4400" dirty="0"/>
              <a:t> </a:t>
            </a:r>
            <a:r>
              <a:rPr lang="en-US" sz="4400" dirty="0" err="1"/>
              <a:t>रोकथाम</a:t>
            </a:r>
            <a:r>
              <a:rPr lang="en-US" sz="4400" dirty="0"/>
              <a:t> </a:t>
            </a:r>
            <a:r>
              <a:rPr lang="en-US" sz="4400" dirty="0" err="1"/>
              <a:t>योजना</a:t>
            </a:r>
            <a:br>
              <a:rPr lang="en-US" sz="4400" dirty="0"/>
            </a:br>
            <a:r>
              <a:rPr lang="en-US" sz="4400" dirty="0"/>
              <a:t>(</a:t>
            </a:r>
            <a:r>
              <a:rPr lang="en-US" sz="4400" dirty="0" err="1"/>
              <a:t>अपेक्षित</a:t>
            </a:r>
            <a:r>
              <a:rPr lang="en-US" sz="4400" dirty="0"/>
              <a:t> </a:t>
            </a:r>
            <a:r>
              <a:rPr lang="en-US" sz="4400" dirty="0" err="1"/>
              <a:t>अस्थायी</a:t>
            </a:r>
            <a:r>
              <a:rPr lang="en-US" sz="4400" dirty="0"/>
              <a:t> </a:t>
            </a:r>
            <a:r>
              <a:rPr lang="en-US" sz="4400" dirty="0" err="1"/>
              <a:t>बुंदाहरू</a:t>
            </a:r>
            <a:r>
              <a:rPr lang="en-US" sz="4400" dirty="0"/>
              <a:t>) </a:t>
            </a:r>
            <a:r>
              <a:rPr lang="en-US" dirty="0"/>
              <a:t>- 2</a:t>
            </a:r>
            <a:endParaRPr dirty="0"/>
          </a:p>
        </p:txBody>
      </p:sp>
      <p:sp>
        <p:nvSpPr>
          <p:cNvPr id="645" name="Google Shape;645;p33"/>
          <p:cNvSpPr txBox="1">
            <a:spLocks noGrp="1"/>
          </p:cNvSpPr>
          <p:nvPr>
            <p:ph type="body" idx="1"/>
          </p:nvPr>
        </p:nvSpPr>
        <p:spPr>
          <a:xfrm>
            <a:off x="838199" y="1728440"/>
            <a:ext cx="10597055" cy="476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 startAt="8"/>
            </a:pPr>
            <a:r>
              <a:rPr lang="en-US" sz="2400" dirty="0"/>
              <a:t>Billing र non-Billing </a:t>
            </a:r>
            <a:r>
              <a:rPr lang="en-US" sz="2400" dirty="0" err="1"/>
              <a:t>अवस्था</a:t>
            </a:r>
            <a:r>
              <a:rPr lang="en-US" sz="2400" dirty="0"/>
              <a:t> (e.g., average bill, average distributed water/connection, average billed water, no reading ratio, etc.) </a:t>
            </a:r>
            <a:r>
              <a:rPr lang="en-US" sz="2400" dirty="0" err="1"/>
              <a:t>स्पष्ट</a:t>
            </a:r>
            <a:r>
              <a:rPr lang="en-US" sz="2400" dirty="0"/>
              <a:t> </a:t>
            </a:r>
            <a:r>
              <a:rPr lang="en-US" sz="2400" dirty="0" err="1"/>
              <a:t>गर्न</a:t>
            </a:r>
            <a:r>
              <a:rPr lang="en-US" sz="2400" dirty="0"/>
              <a:t> </a:t>
            </a:r>
            <a:r>
              <a:rPr lang="en-US" sz="2400" dirty="0" err="1"/>
              <a:t>सूचकहरू</a:t>
            </a:r>
            <a:r>
              <a:rPr lang="en-US" sz="2400" dirty="0"/>
              <a:t> (NRW ratio र </a:t>
            </a:r>
            <a:r>
              <a:rPr lang="en-US" sz="2400" dirty="0" err="1"/>
              <a:t>अन्य</a:t>
            </a:r>
            <a:r>
              <a:rPr lang="en-US" sz="2400" dirty="0"/>
              <a:t>) </a:t>
            </a:r>
            <a:r>
              <a:rPr lang="en-US" sz="2400" dirty="0" err="1"/>
              <a:t>बनाउनुहोस्</a:t>
            </a:r>
            <a:r>
              <a:rPr lang="en-US" sz="2400" dirty="0"/>
              <a:t>।</a:t>
            </a:r>
            <a:endParaRPr sz="2400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 startAt="8"/>
            </a:pPr>
            <a:r>
              <a:rPr lang="en-US" sz="2400" dirty="0"/>
              <a:t>Illegal connections and leakage </a:t>
            </a:r>
            <a:r>
              <a:rPr lang="en-US" sz="2400" dirty="0" err="1"/>
              <a:t>हरू</a:t>
            </a:r>
            <a:r>
              <a:rPr lang="en-US" sz="2400" dirty="0"/>
              <a:t> report </a:t>
            </a:r>
            <a:r>
              <a:rPr lang="en-US" sz="2400" dirty="0" err="1"/>
              <a:t>गर्न</a:t>
            </a:r>
            <a:r>
              <a:rPr lang="en-US" sz="2400" dirty="0"/>
              <a:t> </a:t>
            </a:r>
            <a:r>
              <a:rPr lang="en-US" sz="2400" dirty="0" err="1"/>
              <a:t>नागरिकहरूको</a:t>
            </a:r>
            <a:r>
              <a:rPr lang="en-US" sz="2400" dirty="0"/>
              <a:t> </a:t>
            </a:r>
            <a:r>
              <a:rPr lang="en-US" sz="2400" dirty="0" err="1"/>
              <a:t>सहयोग</a:t>
            </a:r>
            <a:r>
              <a:rPr lang="en-US" sz="2400" dirty="0"/>
              <a:t> </a:t>
            </a:r>
            <a:r>
              <a:rPr lang="en-US" sz="2400" dirty="0" err="1"/>
              <a:t>लिन</a:t>
            </a:r>
            <a:r>
              <a:rPr lang="en-US" sz="2400" dirty="0"/>
              <a:t> </a:t>
            </a:r>
            <a:r>
              <a:rPr lang="en-US" sz="2400" dirty="0" err="1"/>
              <a:t>जनसम्पर्क</a:t>
            </a:r>
            <a:r>
              <a:rPr lang="en-US" sz="2400" dirty="0"/>
              <a:t> </a:t>
            </a:r>
            <a:r>
              <a:rPr lang="en-US" sz="2400" dirty="0" err="1"/>
              <a:t>गतिविधिहरू</a:t>
            </a:r>
            <a:r>
              <a:rPr lang="en-US" sz="2400" dirty="0"/>
              <a:t>।</a:t>
            </a:r>
            <a:endParaRPr sz="2400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 startAt="8"/>
            </a:pPr>
            <a:r>
              <a:rPr lang="en-US" sz="2400" dirty="0"/>
              <a:t>Illegal connections </a:t>
            </a:r>
            <a:r>
              <a:rPr lang="en-US" sz="2400" dirty="0" err="1"/>
              <a:t>रोक्नको</a:t>
            </a:r>
            <a:r>
              <a:rPr lang="en-US" sz="2400" dirty="0"/>
              <a:t> </a:t>
            </a:r>
            <a:r>
              <a:rPr lang="en-US" sz="2400" dirty="0" err="1"/>
              <a:t>लागि</a:t>
            </a:r>
            <a:r>
              <a:rPr lang="en-US" sz="2400" dirty="0"/>
              <a:t> </a:t>
            </a:r>
            <a:r>
              <a:rPr lang="en-US" sz="2400" dirty="0" err="1"/>
              <a:t>सहयोग</a:t>
            </a:r>
            <a:r>
              <a:rPr lang="en-US" sz="2400" dirty="0"/>
              <a:t> </a:t>
            </a:r>
            <a:r>
              <a:rPr lang="en-US" sz="2400" dirty="0" err="1"/>
              <a:t>माग्न</a:t>
            </a:r>
            <a:r>
              <a:rPr lang="en-US" sz="2400" dirty="0"/>
              <a:t> </a:t>
            </a:r>
            <a:r>
              <a:rPr lang="en-US" sz="2400" dirty="0" err="1"/>
              <a:t>सामुदायिक</a:t>
            </a:r>
            <a:r>
              <a:rPr lang="en-US" sz="2400" dirty="0"/>
              <a:t> </a:t>
            </a:r>
            <a:r>
              <a:rPr lang="en-US" sz="2400" dirty="0" err="1"/>
              <a:t>नेता</a:t>
            </a:r>
            <a:r>
              <a:rPr lang="en-US" sz="2400" dirty="0"/>
              <a:t>/</a:t>
            </a:r>
            <a:r>
              <a:rPr lang="en-US" sz="2400" dirty="0" err="1"/>
              <a:t>सदस्यसँग</a:t>
            </a:r>
            <a:r>
              <a:rPr lang="en-US" sz="2400" dirty="0"/>
              <a:t> </a:t>
            </a:r>
            <a:r>
              <a:rPr lang="en-US" sz="2400" dirty="0" err="1"/>
              <a:t>कुराकानी</a:t>
            </a:r>
            <a:r>
              <a:rPr lang="en-US" sz="2400" dirty="0"/>
              <a:t> </a:t>
            </a:r>
            <a:r>
              <a:rPr lang="en-US" sz="2400" dirty="0" err="1"/>
              <a:t>गर्नुहोस्</a:t>
            </a:r>
            <a:r>
              <a:rPr lang="en-US" sz="2400" dirty="0"/>
              <a:t>।</a:t>
            </a:r>
            <a:endParaRPr sz="2400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 startAt="8"/>
            </a:pPr>
            <a:r>
              <a:rPr lang="en-US" sz="2400" dirty="0"/>
              <a:t>Illegal </a:t>
            </a:r>
            <a:r>
              <a:rPr lang="en-US" sz="2400" dirty="0" err="1"/>
              <a:t>प्रयोगकर्ता</a:t>
            </a:r>
            <a:r>
              <a:rPr lang="en-US" sz="2400" dirty="0"/>
              <a:t> </a:t>
            </a:r>
            <a:r>
              <a:rPr lang="en-US" sz="2400" dirty="0" err="1"/>
              <a:t>को</a:t>
            </a:r>
            <a:r>
              <a:rPr lang="en-US" sz="2400" dirty="0"/>
              <a:t> </a:t>
            </a:r>
            <a:r>
              <a:rPr lang="en-US" sz="2400" dirty="0" err="1"/>
              <a:t>रिपोर्ट</a:t>
            </a:r>
            <a:r>
              <a:rPr lang="en-US" sz="2400" dirty="0"/>
              <a:t> </a:t>
            </a:r>
            <a:r>
              <a:rPr lang="en-US" sz="2400" dirty="0" err="1"/>
              <a:t>गर्नेहरूलाई</a:t>
            </a:r>
            <a:r>
              <a:rPr lang="en-US" sz="2400" dirty="0"/>
              <a:t> </a:t>
            </a:r>
            <a:r>
              <a:rPr lang="en-US" sz="2400" dirty="0" err="1"/>
              <a:t>प्रोत्साहन</a:t>
            </a:r>
            <a:r>
              <a:rPr lang="en-US" sz="2400" dirty="0"/>
              <a:t> </a:t>
            </a:r>
            <a:r>
              <a:rPr lang="en-US" sz="2400" dirty="0" err="1"/>
              <a:t>दिनुहोस्</a:t>
            </a:r>
            <a:r>
              <a:rPr lang="en-US" sz="2400" dirty="0"/>
              <a:t> र illegal </a:t>
            </a:r>
            <a:r>
              <a:rPr lang="en-US" sz="2400" dirty="0" err="1"/>
              <a:t>प्रयोगको</a:t>
            </a:r>
            <a:r>
              <a:rPr lang="en-US" sz="2400" dirty="0"/>
              <a:t> </a:t>
            </a:r>
            <a:r>
              <a:rPr lang="en-US" sz="2400" dirty="0" err="1"/>
              <a:t>स्वैच्छिक</a:t>
            </a:r>
            <a:r>
              <a:rPr lang="en-US" sz="2400" dirty="0"/>
              <a:t> </a:t>
            </a:r>
            <a:r>
              <a:rPr lang="en-US" sz="2400" dirty="0" err="1"/>
              <a:t>खुलासाको</a:t>
            </a:r>
            <a:r>
              <a:rPr lang="en-US" sz="2400" dirty="0"/>
              <a:t> </a:t>
            </a:r>
            <a:r>
              <a:rPr lang="en-US" sz="2400" dirty="0" err="1"/>
              <a:t>लागि</a:t>
            </a:r>
            <a:r>
              <a:rPr lang="en-US" sz="2400" dirty="0"/>
              <a:t> </a:t>
            </a:r>
            <a:r>
              <a:rPr lang="en-US" sz="2400" dirty="0" err="1"/>
              <a:t>जरिवानामा</a:t>
            </a:r>
            <a:r>
              <a:rPr lang="en-US" sz="2400" dirty="0"/>
              <a:t> </a:t>
            </a:r>
            <a:r>
              <a:rPr lang="en-US" sz="2400" dirty="0" err="1"/>
              <a:t>छुट</a:t>
            </a:r>
            <a:r>
              <a:rPr lang="en-US" sz="2400" dirty="0"/>
              <a:t> </a:t>
            </a:r>
            <a:r>
              <a:rPr lang="en-US" sz="2400" dirty="0" err="1"/>
              <a:t>दिनुहोस्</a:t>
            </a:r>
            <a:r>
              <a:rPr lang="en-US" sz="2400" dirty="0"/>
              <a:t>।</a:t>
            </a:r>
            <a:endParaRPr sz="2400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 startAt="8"/>
            </a:pPr>
            <a:r>
              <a:rPr lang="en-US" sz="2400" dirty="0"/>
              <a:t>New </a:t>
            </a:r>
            <a:r>
              <a:rPr lang="en-US" sz="2400" dirty="0" err="1"/>
              <a:t>connectionआवेदकलाई</a:t>
            </a:r>
            <a:r>
              <a:rPr lang="en-US" sz="2400" dirty="0"/>
              <a:t> </a:t>
            </a:r>
            <a:r>
              <a:rPr lang="en-US" sz="2400" dirty="0" err="1"/>
              <a:t>जग्गाको</a:t>
            </a:r>
            <a:r>
              <a:rPr lang="en-US" sz="2400" dirty="0"/>
              <a:t> </a:t>
            </a:r>
            <a:r>
              <a:rPr lang="en-US" sz="2400" dirty="0" err="1"/>
              <a:t>स्वामित्व</a:t>
            </a:r>
            <a:r>
              <a:rPr lang="en-US" sz="2400" dirty="0"/>
              <a:t> </a:t>
            </a:r>
            <a:r>
              <a:rPr lang="en-US" sz="2400" dirty="0" err="1"/>
              <a:t>नपर्ने</a:t>
            </a:r>
            <a:r>
              <a:rPr lang="en-US" sz="2400" dirty="0"/>
              <a:t> </a:t>
            </a:r>
            <a:r>
              <a:rPr lang="en-US" sz="2400" dirty="0" err="1"/>
              <a:t>गरी</a:t>
            </a:r>
            <a:r>
              <a:rPr lang="en-US" sz="2400" dirty="0"/>
              <a:t> KUKL connection policy </a:t>
            </a:r>
            <a:r>
              <a:rPr lang="en-US" sz="2400" dirty="0" err="1"/>
              <a:t>संशोधन</a:t>
            </a:r>
            <a:r>
              <a:rPr lang="en-US" sz="2400" dirty="0"/>
              <a:t>।</a:t>
            </a:r>
            <a:endParaRPr sz="2400" dirty="0"/>
          </a:p>
          <a:p>
            <a:pPr marL="452438" lvl="0" indent="-45243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◆"/>
            </a:pPr>
            <a:r>
              <a:rPr lang="en-US" sz="2400" dirty="0" err="1"/>
              <a:t>ग्राहकको</a:t>
            </a:r>
            <a:r>
              <a:rPr lang="en-US" sz="2400" dirty="0"/>
              <a:t> </a:t>
            </a:r>
            <a:r>
              <a:rPr lang="en-US" sz="2400" dirty="0" err="1"/>
              <a:t>विश्वास</a:t>
            </a:r>
            <a:r>
              <a:rPr lang="en-US" sz="2400" dirty="0"/>
              <a:t> र </a:t>
            </a:r>
            <a:r>
              <a:rPr lang="en-US" sz="2400" dirty="0" err="1"/>
              <a:t>सहयोग</a:t>
            </a:r>
            <a:r>
              <a:rPr lang="en-US" sz="2400" dirty="0"/>
              <a:t> </a:t>
            </a:r>
            <a:r>
              <a:rPr lang="en-US" sz="2400" dirty="0" err="1"/>
              <a:t>प्राप्त</a:t>
            </a:r>
            <a:r>
              <a:rPr lang="en-US" sz="2400" dirty="0"/>
              <a:t> </a:t>
            </a:r>
            <a:r>
              <a:rPr lang="en-US" sz="2400" dirty="0" err="1"/>
              <a:t>गर्न</a:t>
            </a:r>
            <a:r>
              <a:rPr lang="en-US" sz="2400" dirty="0"/>
              <a:t> water supply hours/pressure र </a:t>
            </a:r>
            <a:r>
              <a:rPr lang="en-US" sz="2400" dirty="0" err="1"/>
              <a:t>सेवा</a:t>
            </a:r>
            <a:r>
              <a:rPr lang="en-US" sz="2400" dirty="0"/>
              <a:t> </a:t>
            </a:r>
            <a:r>
              <a:rPr lang="en-US" sz="2400" dirty="0" err="1"/>
              <a:t>स्तर</a:t>
            </a:r>
            <a:r>
              <a:rPr lang="en-US" sz="2400" dirty="0"/>
              <a:t> </a:t>
            </a:r>
            <a:r>
              <a:rPr lang="en-US" sz="2400" dirty="0" err="1"/>
              <a:t>पनि</a:t>
            </a:r>
            <a:r>
              <a:rPr lang="en-US" sz="2400" dirty="0"/>
              <a:t> </a:t>
            </a:r>
            <a:r>
              <a:rPr lang="en-US" sz="2400" dirty="0" err="1"/>
              <a:t>सुधार</a:t>
            </a:r>
            <a:r>
              <a:rPr lang="en-US" sz="2400" dirty="0"/>
              <a:t> </a:t>
            </a:r>
            <a:r>
              <a:rPr lang="en-US" sz="2400" dirty="0" err="1"/>
              <a:t>गर्नुपर्छ</a:t>
            </a:r>
            <a:r>
              <a:rPr lang="en-US" sz="2400" dirty="0"/>
              <a:t>।</a:t>
            </a:r>
            <a:endParaRPr sz="2400" dirty="0"/>
          </a:p>
        </p:txBody>
      </p:sp>
      <p:sp>
        <p:nvSpPr>
          <p:cNvPr id="646" name="Google Shape;64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 descr="ブラインドの前に立っている&#10;&#10;低い精度で自動的に生成された説明"/>
          <p:cNvPicPr preferRelativeResize="0"/>
          <p:nvPr/>
        </p:nvPicPr>
        <p:blipFill rotWithShape="1">
          <a:blip r:embed="rId3">
            <a:alphaModFix/>
          </a:blip>
          <a:srcRect l="8744" r="4613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3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87DDC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53" name="Google Shape;653;p34"/>
          <p:cNvGrpSpPr/>
          <p:nvPr/>
        </p:nvGrpSpPr>
        <p:grpSpPr>
          <a:xfrm>
            <a:off x="4966235" y="3014133"/>
            <a:ext cx="6584880" cy="2633952"/>
            <a:chOff x="804" y="575733"/>
            <a:chExt cx="6584880" cy="2633952"/>
          </a:xfrm>
        </p:grpSpPr>
        <p:sp>
          <p:nvSpPr>
            <p:cNvPr id="654" name="Google Shape;654;p34"/>
            <p:cNvSpPr/>
            <p:nvPr/>
          </p:nvSpPr>
          <p:spPr>
            <a:xfrm>
              <a:off x="804" y="575733"/>
              <a:ext cx="2633952" cy="2633952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 txBox="1"/>
            <p:nvPr/>
          </p:nvSpPr>
          <p:spPr>
            <a:xfrm>
              <a:off x="386537" y="961466"/>
              <a:ext cx="1862486" cy="1862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This is the end of this PowerPoints.</a:t>
              </a:r>
              <a:endPara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4"/>
            <p:cNvSpPr/>
            <p:nvPr/>
          </p:nvSpPr>
          <p:spPr>
            <a:xfrm rot="5400000">
              <a:off x="2852057" y="1543710"/>
              <a:ext cx="921883" cy="69799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951732" y="575733"/>
              <a:ext cx="2633952" cy="2633952"/>
            </a:xfrm>
            <a:prstGeom prst="ellipse">
              <a:avLst/>
            </a:prstGeom>
            <a:solidFill>
              <a:srgbClr val="A4A4A4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 txBox="1"/>
            <p:nvPr/>
          </p:nvSpPr>
          <p:spPr>
            <a:xfrm>
              <a:off x="4337465" y="961466"/>
              <a:ext cx="1862486" cy="1862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Thank you very much for listening!</a:t>
              </a:r>
              <a:endPara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986" y="335667"/>
            <a:ext cx="11197317" cy="618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Ward 11 </a:t>
            </a:r>
            <a:r>
              <a:rPr lang="en-US" dirty="0" err="1"/>
              <a:t>Babarmahal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  <p:pic>
        <p:nvPicPr>
          <p:cNvPr id="1026" name="Picture 2" descr="C:\Users\Dell\Desktop\pi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458" y="1713053"/>
            <a:ext cx="5791200" cy="4708916"/>
          </a:xfrm>
          <a:prstGeom prst="rect">
            <a:avLst/>
          </a:prstGeom>
          <a:noFill/>
        </p:spPr>
      </p:pic>
      <p:pic>
        <p:nvPicPr>
          <p:cNvPr id="7" name="Picture 2" descr="C:\Users\Dell\Desktop\pi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0881" y="1634476"/>
            <a:ext cx="5798918" cy="5061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ward </a:t>
            </a:r>
            <a:r>
              <a:rPr lang="en-US" dirty="0" err="1"/>
              <a:t>Sabahal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/>
          </a:p>
        </p:txBody>
      </p:sp>
      <p:pic>
        <p:nvPicPr>
          <p:cNvPr id="3074" name="Picture 2" descr="C:\Users\Dell\Desktop\pic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166" y="1817226"/>
            <a:ext cx="5563565" cy="4398706"/>
          </a:xfrm>
          <a:prstGeom prst="rect">
            <a:avLst/>
          </a:prstGeom>
          <a:noFill/>
        </p:spPr>
      </p:pic>
      <p:pic>
        <p:nvPicPr>
          <p:cNvPr id="3075" name="Picture 3" descr="C:\Users\Dell\Desktop\pic1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6709" y="1811438"/>
            <a:ext cx="5775766" cy="4331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ward </a:t>
            </a:r>
            <a:r>
              <a:rPr lang="en-US" dirty="0" err="1"/>
              <a:t>Sabahal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  <p:pic>
        <p:nvPicPr>
          <p:cNvPr id="4098" name="Picture 2" descr="C:\Users\Dell\Desktop\pic12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92" y="1721734"/>
            <a:ext cx="6096000" cy="4572000"/>
          </a:xfrm>
          <a:prstGeom prst="rect">
            <a:avLst/>
          </a:prstGeom>
          <a:noFill/>
        </p:spPr>
      </p:pic>
      <p:pic>
        <p:nvPicPr>
          <p:cNvPr id="4099" name="Picture 3" descr="C:\Users\Dell\Desktop\pic12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1273" y="1666754"/>
            <a:ext cx="5046562" cy="4879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Metering  investigation on </a:t>
            </a:r>
            <a:r>
              <a:rPr lang="en-US" dirty="0" err="1"/>
              <a:t>Kumari</a:t>
            </a:r>
            <a:r>
              <a:rPr lang="en-US" dirty="0"/>
              <a:t> </a:t>
            </a:r>
            <a:r>
              <a:rPr lang="en-US" dirty="0" err="1"/>
              <a:t>club,Balkhu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005" y="1747777"/>
            <a:ext cx="5845303" cy="470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7647" y="1840375"/>
            <a:ext cx="6242117" cy="46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4033c2b-00f7-40c7-8f48-15b44c4f841c}" enabled="1" method="Privileged" siteId="{615d96c1-231f-40d5-b2ef-46a3c20be1f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1953</Words>
  <Application>Microsoft Office PowerPoint</Application>
  <PresentationFormat>ワイド画面</PresentationFormat>
  <Paragraphs>244</Paragraphs>
  <Slides>41</Slides>
  <Notes>30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41</vt:i4>
      </vt:variant>
    </vt:vector>
  </HeadingPairs>
  <TitlesOfParts>
    <vt:vector size="49" baseType="lpstr">
      <vt:lpstr>Century</vt:lpstr>
      <vt:lpstr>Noto Sans Symbols</vt:lpstr>
      <vt:lpstr>Arial</vt:lpstr>
      <vt:lpstr>Roboto</vt:lpstr>
      <vt:lpstr>Arial Narrow</vt:lpstr>
      <vt:lpstr>Office テーマ</vt:lpstr>
      <vt:lpstr>Office テーマ</vt:lpstr>
      <vt:lpstr>1_Office テーマ</vt:lpstr>
      <vt:lpstr>Lecture 3: Sharing of knowledge regarding Metering Investigation</vt:lpstr>
      <vt:lpstr>Importance of Reducing NRW</vt:lpstr>
      <vt:lpstr>  Preparation for Investigation  * Site Selection with date &amp; Distribution Schedule  *Suspect customer Selection   * Team Formation  *Authorised Letter for Team  *Instruction to Team  </vt:lpstr>
      <vt:lpstr>Letter for Team</vt:lpstr>
      <vt:lpstr>PowerPoint プレゼンテーション</vt:lpstr>
      <vt:lpstr>Ward 11 Babarmahal </vt:lpstr>
      <vt:lpstr>12 ward Sabahal</vt:lpstr>
      <vt:lpstr>12 ward Sabahal</vt:lpstr>
      <vt:lpstr>Metering  investigation on Kumari club,Balkhu</vt:lpstr>
      <vt:lpstr>Metering  investigation on Kumari club,Balkhu</vt:lpstr>
      <vt:lpstr>Metering  investigation on Kumari club,Balkhu</vt:lpstr>
      <vt:lpstr>Metering work investigation on Kumari club,Balkhu</vt:lpstr>
      <vt:lpstr>Metering  investigation on Kumari club,Balkhu</vt:lpstr>
      <vt:lpstr>PowerPoint プレゼンテーション</vt:lpstr>
      <vt:lpstr>overall</vt:lpstr>
      <vt:lpstr>Illegal Penalty</vt:lpstr>
      <vt:lpstr>PowerPoint プレゼンテーション</vt:lpstr>
      <vt:lpstr>1. वास्तविक illegal connectionको छानबिन – 3 (4) Illegal connection छानबिन गर्दा ध्यान दिनुपर्ने कुराहरू</vt:lpstr>
      <vt:lpstr>Non-Revenue Water को परिभाषा</vt:lpstr>
      <vt:lpstr>Water Balance – NRW को संरचना -  </vt:lpstr>
      <vt:lpstr>अधिकृत खपत</vt:lpstr>
      <vt:lpstr>Water losses</vt:lpstr>
      <vt:lpstr>Importance of Reducing NRW</vt:lpstr>
      <vt:lpstr>व्यबसायिक घाटाका उदाहरणहरू अप्रत्यक्ष घाटा / व्यबसायिक घाटाका </vt:lpstr>
      <vt:lpstr>व्यबसायिक घाटाका उदाहरणहरू अप्रत्यक्ष घाटा / व्यबसायिक घाटाका - 2</vt:lpstr>
      <vt:lpstr>व्यबसायिक घाटा र यसका प्रतिरोधी उपायहरू  व्यबसायिक घाटाका प्रतिरोधी उपायहरूको संरचना</vt:lpstr>
      <vt:lpstr>व्यबसायिक घाटा र यसका प्रतिरोधी उपायहरू - 2</vt:lpstr>
      <vt:lpstr>व्यबसायिक घाटा र यसका प्रतिरोधी उपायहरू - 3</vt:lpstr>
      <vt:lpstr>Meter Readingको अवस्था सुधार गर्न गर्न सकिने जनसम्पर्कका कामहरूका उदाहरण:</vt:lpstr>
      <vt:lpstr>व्यबसायिक घाटा र यसका प्रतिरोधी उपायहरू - 4</vt:lpstr>
      <vt:lpstr>ग्राहकको Meterको शुद्धता परीक्षणका फोटोहरू</vt:lpstr>
      <vt:lpstr>व्यबसायिक घाटा कम गर्ने तरिकाहरू बिस्तारमा  1. बास्तविक illegal connection हरूको छानवीन</vt:lpstr>
      <vt:lpstr>1. वास्तविक illegal connectionको छानबिन - 2</vt:lpstr>
      <vt:lpstr>1. वास्तविक illegal connectionको छानबिन – 3 (4) Illegal connection छानबिन गर्दा ध्यान दिनुपर्ने कुराहरू</vt:lpstr>
      <vt:lpstr>2. वास्तविक त्रुटिपूर्ण मिटरको सर्वेक्षण</vt:lpstr>
      <vt:lpstr>(4) खराब meter बदल्दा ध्यान दिनुपर्ने कुराहरू</vt:lpstr>
      <vt:lpstr>3. Meter readingका त्रुटिहरू</vt:lpstr>
      <vt:lpstr>3. Meter readingका त्रुटिहरू - 2</vt:lpstr>
      <vt:lpstr>व्यबसायिक घाटा रोकथाम योजना (अपेक्षित अस्थायी बुंदाहरू)</vt:lpstr>
      <vt:lpstr>व्यबसायिक घाटा रोकथाम योजना (अपेक्षित अस्थायी बुंदाहरू) - 2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NRW: व्यबसायिक घाटा र प्रतिरोधी उपायहरू, व्यबसायिक घाटा रोकथाम योजना</dc:title>
  <dc:creator>岩田 大三</dc:creator>
  <cp:lastModifiedBy>Koji NAITO</cp:lastModifiedBy>
  <cp:revision>50</cp:revision>
  <cp:lastPrinted>2022-12-07T04:23:09Z</cp:lastPrinted>
  <dcterms:created xsi:type="dcterms:W3CDTF">2022-05-25T04:54:28Z</dcterms:created>
  <dcterms:modified xsi:type="dcterms:W3CDTF">2025-03-05T07:36:32Z</dcterms:modified>
</cp:coreProperties>
</file>